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03" r:id="rId3"/>
    <p:sldId id="300" r:id="rId4"/>
    <p:sldId id="301" r:id="rId5"/>
    <p:sldId id="298" r:id="rId6"/>
    <p:sldId id="332" r:id="rId7"/>
    <p:sldId id="333" r:id="rId8"/>
    <p:sldId id="318" r:id="rId9"/>
    <p:sldId id="296" r:id="rId10"/>
    <p:sldId id="334" r:id="rId11"/>
    <p:sldId id="335" r:id="rId12"/>
    <p:sldId id="336" r:id="rId13"/>
    <p:sldId id="323" r:id="rId14"/>
    <p:sldId id="337" r:id="rId15"/>
    <p:sldId id="338" r:id="rId16"/>
    <p:sldId id="324" r:id="rId17"/>
    <p:sldId id="339" r:id="rId18"/>
    <p:sldId id="340" r:id="rId19"/>
    <p:sldId id="302" r:id="rId20"/>
    <p:sldId id="288"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1DB"/>
    <a:srgbClr val="ED26EE"/>
    <a:srgbClr val="4B3EF1"/>
    <a:srgbClr val="5769E8"/>
    <a:srgbClr val="B33B40"/>
    <a:srgbClr val="EC5D64"/>
    <a:srgbClr val="A81F25"/>
    <a:srgbClr val="FFFFFF"/>
    <a:srgbClr val="4E43F3"/>
    <a:srgbClr val="5E7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85"/>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60.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tags" Target="../tags/tag2.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pic>
        <p:nvPicPr>
          <p:cNvPr id="3" name="图片 2" descr="I:\Ting-工作文件\1.活动物料\会议物料\2022.9.14-见面会-深圳场\1920_1080.png1920_1080"/>
          <p:cNvPicPr>
            <a:picLocks noChangeAspect="1"/>
          </p:cNvPicPr>
          <p:nvPr userDrawn="1"/>
        </p:nvPicPr>
        <p:blipFill>
          <a:blip r:embed="rId2"/>
          <a:srcRect/>
          <a:stretch>
            <a:fillRect/>
          </a:stretch>
        </p:blipFill>
        <p:spPr>
          <a:xfrm>
            <a:off x="0" y="0"/>
            <a:ext cx="12192000" cy="6858000"/>
          </a:xfrm>
          <a:prstGeom prst="rect">
            <a:avLst/>
          </a:prstGeom>
        </p:spPr>
      </p:pic>
      <p:pic>
        <p:nvPicPr>
          <p:cNvPr id="14" name="图片 13" descr="矢量智能对象"/>
          <p:cNvPicPr>
            <a:picLocks noChangeAspect="1"/>
          </p:cNvPicPr>
          <p:nvPr userDrawn="1"/>
        </p:nvPicPr>
        <p:blipFill>
          <a:blip r:embed="rId3"/>
          <a:stretch>
            <a:fillRect/>
          </a:stretch>
        </p:blipFill>
        <p:spPr>
          <a:xfrm>
            <a:off x="10582910" y="244475"/>
            <a:ext cx="1270000" cy="274320"/>
          </a:xfrm>
          <a:prstGeom prst="rect">
            <a:avLst/>
          </a:prstGeom>
        </p:spPr>
      </p:pic>
      <p:pic>
        <p:nvPicPr>
          <p:cNvPr id="2" name="图片 1" descr="I:\Ting-工作文件\1.活动物料\会议物料\2022.9.14-见面会-深圳场\组 1.png组 1"/>
          <p:cNvPicPr>
            <a:picLocks noChangeAspect="1"/>
          </p:cNvPicPr>
          <p:nvPr userDrawn="1"/>
        </p:nvPicPr>
        <p:blipFill>
          <a:blip r:embed="rId4"/>
          <a:srcRect/>
          <a:stretch>
            <a:fillRect/>
          </a:stretch>
        </p:blipFill>
        <p:spPr>
          <a:xfrm>
            <a:off x="240665" y="244475"/>
            <a:ext cx="1864995" cy="317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I:\Ting-工作文件\1.活动物料\会议物料\2022.9.14-见面会-深圳场\1920_1080 拷贝.png1920_1080 拷贝"/>
          <p:cNvPicPr>
            <a:picLocks noChangeAspect="1"/>
          </p:cNvPicPr>
          <p:nvPr userDrawn="1"/>
        </p:nvPicPr>
        <p:blipFill>
          <a:blip r:embed="rId2"/>
          <a:srcRect/>
          <a:stretch>
            <a:fillRect/>
          </a:stretch>
        </p:blipFill>
        <p:spPr>
          <a:xfrm>
            <a:off x="635" y="-6350"/>
            <a:ext cx="12192000" cy="6858000"/>
          </a:xfrm>
          <a:prstGeom prst="rect">
            <a:avLst/>
          </a:prstGeom>
        </p:spPr>
      </p:pic>
      <p:pic>
        <p:nvPicPr>
          <p:cNvPr id="14" name="图片 13" descr="矢量智能对象"/>
          <p:cNvPicPr>
            <a:picLocks noChangeAspect="1"/>
          </p:cNvPicPr>
          <p:nvPr userDrawn="1"/>
        </p:nvPicPr>
        <p:blipFill>
          <a:blip r:embed="rId3"/>
          <a:stretch>
            <a:fillRect/>
          </a:stretch>
        </p:blipFill>
        <p:spPr>
          <a:xfrm>
            <a:off x="10582910" y="244475"/>
            <a:ext cx="1270000" cy="274320"/>
          </a:xfrm>
          <a:prstGeom prst="rect">
            <a:avLst/>
          </a:prstGeom>
        </p:spPr>
      </p:pic>
      <p:pic>
        <p:nvPicPr>
          <p:cNvPr id="3" name="图片 2" descr="I:\Ting-工作文件\1.活动物料\会议物料\2022.9.14-见面会-深圳场\组 1.png组 1"/>
          <p:cNvPicPr>
            <a:picLocks noChangeAspect="1"/>
          </p:cNvPicPr>
          <p:nvPr userDrawn="1"/>
        </p:nvPicPr>
        <p:blipFill>
          <a:blip r:embed="rId4"/>
          <a:srcRect/>
          <a:stretch>
            <a:fillRect/>
          </a:stretch>
        </p:blipFill>
        <p:spPr>
          <a:xfrm>
            <a:off x="240665" y="244475"/>
            <a:ext cx="1864995" cy="317500"/>
          </a:xfrm>
          <a:prstGeom prst="rect">
            <a:avLst/>
          </a:prstGeom>
        </p:spPr>
      </p:pic>
      <p:sp>
        <p:nvSpPr>
          <p:cNvPr id="9" name="文本框 8"/>
          <p:cNvSpPr txBox="1"/>
          <p:nvPr userDrawn="1"/>
        </p:nvSpPr>
        <p:spPr>
          <a:xfrm>
            <a:off x="635" y="6576060"/>
            <a:ext cx="12190730" cy="275590"/>
          </a:xfrm>
          <a:prstGeom prst="rect">
            <a:avLst/>
          </a:prstGeom>
          <a:noFill/>
        </p:spPr>
        <p:txBody>
          <a:bodyPr wrap="square" rtlCol="0">
            <a:spAutoFit/>
          </a:bodyPr>
          <a:p>
            <a:pPr algn="ctr"/>
            <a:r>
              <a:rPr lang="zh-CN" altLang="en-US" sz="1200">
                <a:ln>
                  <a:noFill/>
                </a:ln>
                <a:solidFill>
                  <a:srgbClr val="B33B40"/>
                </a:solidFill>
                <a:latin typeface="思源黑体 CN Normal" panose="020B0400000000000000" charset="-122"/>
                <a:ea typeface="思源黑体 CN Normal" panose="020B0400000000000000" charset="-122"/>
                <a:cs typeface="思源黑体 CN Normal" panose="020B0400000000000000" charset="-122"/>
                <a:sym typeface="+mn-ea"/>
              </a:rPr>
              <a:t>经传多赢资深投顾 :高国才丨执业编号:A1120614110001</a:t>
            </a:r>
            <a:r>
              <a:rPr lang="en-US" altLang="zh-CN" sz="1200">
                <a:ln>
                  <a:noFill/>
                </a:ln>
                <a:solidFill>
                  <a:srgbClr val="B33B40"/>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a:ln>
                  <a:noFill/>
                </a:ln>
                <a:solidFill>
                  <a:srgbClr val="B33B40"/>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风险提示:观点基于软件数据和理论模型分析，仅供参考，不构成买卖建议，股市有风险，投资需谨慎。</a:t>
            </a:r>
            <a:endParaRPr lang="zh-CN" altLang="en-US" sz="1200">
              <a:ln>
                <a:noFill/>
              </a:ln>
              <a:solidFill>
                <a:srgbClr val="B33B40"/>
              </a:solidFill>
              <a:latin typeface="思源黑体 CN Normal" panose="020B0400000000000000" charset="-122"/>
              <a:ea typeface="思源黑体 CN Normal" panose="020B0400000000000000" charset="-122"/>
              <a:cs typeface="思源黑体 CN Normal" panose="020B0400000000000000" charset="-122"/>
            </a:endParaRPr>
          </a:p>
        </p:txBody>
      </p:sp>
      <p:cxnSp>
        <p:nvCxnSpPr>
          <p:cNvPr id="13" name="直接连接符 12"/>
          <p:cNvCxnSpPr/>
          <p:nvPr userDrawn="1"/>
        </p:nvCxnSpPr>
        <p:spPr>
          <a:xfrm flipV="1">
            <a:off x="2279015" y="600710"/>
            <a:ext cx="8100000" cy="12065"/>
          </a:xfrm>
          <a:prstGeom prst="line">
            <a:avLst/>
          </a:prstGeom>
          <a:ln>
            <a:solidFill>
              <a:srgbClr val="A81F25"/>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pic>
        <p:nvPicPr>
          <p:cNvPr id="10" name="图片 9" descr="I:\Ting-工作文件\1.活动物料\会议物料\2022.9.14-见面会-深圳场\1920_1080 拷贝.png1920_1080 拷贝"/>
          <p:cNvPicPr>
            <a:picLocks noChangeAspect="1"/>
          </p:cNvPicPr>
          <p:nvPr userDrawn="1"/>
        </p:nvPicPr>
        <p:blipFill>
          <a:blip r:embed="rId2"/>
          <a:srcRect/>
          <a:stretch>
            <a:fillRect/>
          </a:stretch>
        </p:blipFill>
        <p:spPr>
          <a:xfrm>
            <a:off x="0" y="0"/>
            <a:ext cx="12192000" cy="6858000"/>
          </a:xfrm>
          <a:prstGeom prst="rect">
            <a:avLst/>
          </a:prstGeom>
        </p:spPr>
      </p:pic>
      <p:pic>
        <p:nvPicPr>
          <p:cNvPr id="14" name="图片 13" descr="矢量智能对象"/>
          <p:cNvPicPr>
            <a:picLocks noChangeAspect="1"/>
          </p:cNvPicPr>
          <p:nvPr userDrawn="1"/>
        </p:nvPicPr>
        <p:blipFill>
          <a:blip r:embed="rId3"/>
          <a:stretch>
            <a:fillRect/>
          </a:stretch>
        </p:blipFill>
        <p:spPr>
          <a:xfrm>
            <a:off x="10582910" y="244475"/>
            <a:ext cx="1270000" cy="274320"/>
          </a:xfrm>
          <a:prstGeom prst="rect">
            <a:avLst/>
          </a:prstGeom>
        </p:spPr>
      </p:pic>
      <p:pic>
        <p:nvPicPr>
          <p:cNvPr id="3" name="图片 2" descr="I:\Ting-工作文件\1.活动物料\会议物料\2022.9.14-见面会-深圳场\组 1.png组 1"/>
          <p:cNvPicPr>
            <a:picLocks noChangeAspect="1"/>
          </p:cNvPicPr>
          <p:nvPr userDrawn="1"/>
        </p:nvPicPr>
        <p:blipFill>
          <a:blip r:embed="rId4"/>
          <a:srcRect/>
          <a:stretch>
            <a:fillRect/>
          </a:stretch>
        </p:blipFill>
        <p:spPr>
          <a:xfrm>
            <a:off x="240665" y="244475"/>
            <a:ext cx="1864995" cy="317500"/>
          </a:xfrm>
          <a:prstGeom prst="rect">
            <a:avLst/>
          </a:prstGeom>
        </p:spPr>
      </p:pic>
      <p:sp>
        <p:nvSpPr>
          <p:cNvPr id="9" name="文本框 8"/>
          <p:cNvSpPr txBox="1"/>
          <p:nvPr userDrawn="1"/>
        </p:nvSpPr>
        <p:spPr>
          <a:xfrm>
            <a:off x="635" y="6576060"/>
            <a:ext cx="12190730" cy="275590"/>
          </a:xfrm>
          <a:prstGeom prst="rect">
            <a:avLst/>
          </a:prstGeom>
          <a:noFill/>
        </p:spPr>
        <p:txBody>
          <a:bodyPr wrap="square" rtlCol="0">
            <a:spAutoFit/>
          </a:bodyPr>
          <a:p>
            <a:pPr algn="ctr"/>
            <a:r>
              <a:rPr lang="zh-CN" altLang="en-US" sz="1200">
                <a:ln>
                  <a:noFill/>
                </a:ln>
                <a:solidFill>
                  <a:srgbClr val="B33B40"/>
                </a:solidFill>
                <a:latin typeface="思源黑体 CN Normal" panose="020B0400000000000000" charset="-122"/>
                <a:ea typeface="思源黑体 CN Normal" panose="020B0400000000000000" charset="-122"/>
                <a:cs typeface="思源黑体 CN Normal" panose="020B0400000000000000" charset="-122"/>
                <a:sym typeface="+mn-ea"/>
              </a:rPr>
              <a:t>经传多赢资深投顾 :罗雪奎丨执业编号:A1120616080001</a:t>
            </a:r>
            <a:r>
              <a:rPr lang="en-US" altLang="zh-CN" sz="1200">
                <a:ln>
                  <a:noFill/>
                </a:ln>
                <a:solidFill>
                  <a:srgbClr val="B33B40"/>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a:ln>
                  <a:noFill/>
                </a:ln>
                <a:solidFill>
                  <a:srgbClr val="B33B40"/>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风险提示:观点基于软件数据和理论模型分析，仅供参考，不构成买卖建议，股市有风险，投资需谨慎。</a:t>
            </a:r>
            <a:endParaRPr lang="zh-CN" altLang="en-US" sz="1200">
              <a:ln>
                <a:noFill/>
              </a:ln>
              <a:solidFill>
                <a:srgbClr val="B33B40"/>
              </a:solidFill>
              <a:latin typeface="思源黑体 CN Normal" panose="020B0400000000000000" charset="-122"/>
              <a:ea typeface="思源黑体 CN Normal" panose="020B0400000000000000" charset="-122"/>
              <a:cs typeface="思源黑体 CN Normal" panose="020B0400000000000000" charset="-122"/>
            </a:endParaRPr>
          </a:p>
        </p:txBody>
      </p:sp>
      <p:cxnSp>
        <p:nvCxnSpPr>
          <p:cNvPr id="13" name="直接连接符 12"/>
          <p:cNvCxnSpPr/>
          <p:nvPr userDrawn="1"/>
        </p:nvCxnSpPr>
        <p:spPr>
          <a:xfrm flipV="1">
            <a:off x="2279015" y="600710"/>
            <a:ext cx="8100000" cy="12065"/>
          </a:xfrm>
          <a:prstGeom prst="line">
            <a:avLst/>
          </a:prstGeom>
          <a:ln>
            <a:solidFill>
              <a:srgbClr val="A81F25"/>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pic>
        <p:nvPicPr>
          <p:cNvPr id="10" name="图片 9" descr="I:\Ting-工作文件\1.活动物料\会议物料\2022.9.14-见面会-深圳场\1920_1080 拷贝.png1920_1080 拷贝"/>
          <p:cNvPicPr>
            <a:picLocks noChangeAspect="1"/>
          </p:cNvPicPr>
          <p:nvPr userDrawn="1"/>
        </p:nvPicPr>
        <p:blipFill>
          <a:blip r:embed="rId2"/>
          <a:srcRect/>
          <a:stretch>
            <a:fillRect/>
          </a:stretch>
        </p:blipFill>
        <p:spPr>
          <a:xfrm>
            <a:off x="0" y="0"/>
            <a:ext cx="12192000" cy="6858000"/>
          </a:xfrm>
          <a:prstGeom prst="rect">
            <a:avLst/>
          </a:prstGeom>
        </p:spPr>
      </p:pic>
      <p:pic>
        <p:nvPicPr>
          <p:cNvPr id="14" name="图片 13" descr="矢量智能对象"/>
          <p:cNvPicPr>
            <a:picLocks noChangeAspect="1"/>
          </p:cNvPicPr>
          <p:nvPr userDrawn="1"/>
        </p:nvPicPr>
        <p:blipFill>
          <a:blip r:embed="rId3"/>
          <a:stretch>
            <a:fillRect/>
          </a:stretch>
        </p:blipFill>
        <p:spPr>
          <a:xfrm>
            <a:off x="10582910" y="244475"/>
            <a:ext cx="1270000" cy="274320"/>
          </a:xfrm>
          <a:prstGeom prst="rect">
            <a:avLst/>
          </a:prstGeom>
        </p:spPr>
      </p:pic>
      <p:pic>
        <p:nvPicPr>
          <p:cNvPr id="3" name="图片 2" descr="I:\Ting-工作文件\1.活动物料\会议物料\2022.9.14-见面会-深圳场\组 1.png组 1"/>
          <p:cNvPicPr>
            <a:picLocks noChangeAspect="1"/>
          </p:cNvPicPr>
          <p:nvPr userDrawn="1"/>
        </p:nvPicPr>
        <p:blipFill>
          <a:blip r:embed="rId4"/>
          <a:srcRect/>
          <a:stretch>
            <a:fillRect/>
          </a:stretch>
        </p:blipFill>
        <p:spPr>
          <a:xfrm>
            <a:off x="240665" y="244475"/>
            <a:ext cx="1864995" cy="3175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3_比较">
    <p:spTree>
      <p:nvGrpSpPr>
        <p:cNvPr id="1" name=""/>
        <p:cNvGrpSpPr/>
        <p:nvPr/>
      </p:nvGrpSpPr>
      <p:grpSpPr>
        <a:xfrm>
          <a:off x="0" y="0"/>
          <a:ext cx="0" cy="0"/>
          <a:chOff x="0" y="0"/>
          <a:chExt cx="0" cy="0"/>
        </a:xfrm>
      </p:grpSpPr>
      <p:pic>
        <p:nvPicPr>
          <p:cNvPr id="10" name="图片 9" descr="I:\Ting-工作文件\1.活动物料\会议物料\2022.9.14-见面会-深圳场\1920_1080 拷贝.png1920_1080 拷贝"/>
          <p:cNvPicPr>
            <a:picLocks noChangeAspect="1"/>
          </p:cNvPicPr>
          <p:nvPr userDrawn="1"/>
        </p:nvPicPr>
        <p:blipFill>
          <a:blip r:embed="rId2"/>
          <a:srcRect/>
          <a:stretch>
            <a:fillRect/>
          </a:stretch>
        </p:blipFill>
        <p:spPr>
          <a:xfrm>
            <a:off x="0" y="-7620"/>
            <a:ext cx="12192000" cy="6858000"/>
          </a:xfrm>
          <a:prstGeom prst="rect">
            <a:avLst/>
          </a:prstGeom>
        </p:spPr>
      </p:pic>
      <p:pic>
        <p:nvPicPr>
          <p:cNvPr id="14" name="图片 13" descr="矢量智能对象"/>
          <p:cNvPicPr>
            <a:picLocks noChangeAspect="1"/>
          </p:cNvPicPr>
          <p:nvPr userDrawn="1"/>
        </p:nvPicPr>
        <p:blipFill>
          <a:blip r:embed="rId3"/>
          <a:stretch>
            <a:fillRect/>
          </a:stretch>
        </p:blipFill>
        <p:spPr>
          <a:xfrm>
            <a:off x="10582910" y="244475"/>
            <a:ext cx="1270000" cy="274320"/>
          </a:xfrm>
          <a:prstGeom prst="rect">
            <a:avLst/>
          </a:prstGeom>
        </p:spPr>
      </p:pic>
      <p:pic>
        <p:nvPicPr>
          <p:cNvPr id="3" name="图片 2" descr="I:\Ting-工作文件\1.活动物料\会议物料\2022.9.14-见面会-深圳场\组 1.png组 1"/>
          <p:cNvPicPr>
            <a:picLocks noChangeAspect="1"/>
          </p:cNvPicPr>
          <p:nvPr userDrawn="1"/>
        </p:nvPicPr>
        <p:blipFill>
          <a:blip r:embed="rId4"/>
          <a:srcRect/>
          <a:stretch>
            <a:fillRect/>
          </a:stretch>
        </p:blipFill>
        <p:spPr>
          <a:xfrm>
            <a:off x="240665" y="244475"/>
            <a:ext cx="1864995" cy="317500"/>
          </a:xfrm>
          <a:prstGeom prst="rect">
            <a:avLst/>
          </a:prstGeom>
        </p:spPr>
      </p:pic>
      <p:grpSp>
        <p:nvGrpSpPr>
          <p:cNvPr id="2" name="组合 1"/>
          <p:cNvGrpSpPr/>
          <p:nvPr userDrawn="1"/>
        </p:nvGrpSpPr>
        <p:grpSpPr>
          <a:xfrm>
            <a:off x="1531620" y="1409065"/>
            <a:ext cx="9555480" cy="4232910"/>
            <a:chOff x="2412" y="2640"/>
            <a:chExt cx="15048" cy="6666"/>
          </a:xfrm>
        </p:grpSpPr>
        <p:sp>
          <p:nvSpPr>
            <p:cNvPr id="15" name="圆角矩形 14"/>
            <p:cNvSpPr/>
            <p:nvPr userDrawn="1"/>
          </p:nvSpPr>
          <p:spPr>
            <a:xfrm>
              <a:off x="2521" y="4396"/>
              <a:ext cx="14159" cy="4911"/>
            </a:xfrm>
            <a:prstGeom prst="roundRect">
              <a:avLst/>
            </a:prstGeom>
            <a:solidFill>
              <a:schemeClr val="bg1"/>
            </a:solidFill>
            <a:ln>
              <a:solidFill>
                <a:srgbClr val="B33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userDrawn="1"/>
          </p:nvSpPr>
          <p:spPr>
            <a:xfrm>
              <a:off x="2412" y="2640"/>
              <a:ext cx="15048" cy="1598"/>
            </a:xfrm>
            <a:prstGeom prst="rect">
              <a:avLst/>
            </a:prstGeom>
            <a:noFill/>
          </p:spPr>
          <p:txBody>
            <a:bodyPr wrap="none" rtlCol="0" anchor="ctr" anchorCtr="0">
              <a:spAutoFit/>
            </a:bodyPr>
            <a:p>
              <a:r>
                <a:rPr lang="zh-CN" altLang="en-US" sz="6000" b="1">
                  <a:solidFill>
                    <a:srgbClr val="A81F25"/>
                  </a:solidFill>
                  <a:latin typeface="思源黑体 Regular" panose="020B0500000000000000" charset="-122"/>
                  <a:ea typeface="思源黑体 Regular" panose="020B0500000000000000" charset="-122"/>
                  <a:cs typeface="思源黑体 Regular" panose="020B0500000000000000" charset="-122"/>
                </a:rPr>
                <a:t>经传多赢</a:t>
              </a:r>
              <a:r>
                <a:rPr lang="en-US" altLang="zh-CN" sz="6000" b="1">
                  <a:solidFill>
                    <a:srgbClr val="A81F25"/>
                  </a:solidFill>
                  <a:latin typeface="思源黑体 Regular" panose="020B0500000000000000" charset="-122"/>
                  <a:ea typeface="思源黑体 Regular" panose="020B0500000000000000" charset="-122"/>
                  <a:cs typeface="思源黑体 Regular" panose="020B0500000000000000" charset="-122"/>
                </a:rPr>
                <a:t>,</a:t>
              </a:r>
              <a:r>
                <a:rPr lang="zh-CN" altLang="en-US" sz="6000" b="1">
                  <a:solidFill>
                    <a:srgbClr val="A81F25"/>
                  </a:solidFill>
                  <a:latin typeface="思源黑体 Regular" panose="020B0500000000000000" charset="-122"/>
                  <a:ea typeface="思源黑体 Regular" panose="020B0500000000000000" charset="-122"/>
                  <a:cs typeface="思源黑体 Regular" panose="020B0500000000000000" charset="-122"/>
                </a:rPr>
                <a:t>让投资遇见美好！</a:t>
              </a:r>
              <a:endParaRPr lang="zh-CN" altLang="en-US" sz="6000" b="1">
                <a:solidFill>
                  <a:srgbClr val="A81F25"/>
                </a:solidFill>
                <a:latin typeface="思源黑体 Regular" panose="020B0500000000000000" charset="-122"/>
                <a:ea typeface="思源黑体 Regular" panose="020B0500000000000000" charset="-122"/>
                <a:cs typeface="思源黑体 Regular" panose="020B0500000000000000" charset="-122"/>
              </a:endParaRPr>
            </a:p>
          </p:txBody>
        </p:sp>
        <p:sp>
          <p:nvSpPr>
            <p:cNvPr id="17" name="文本框 16"/>
            <p:cNvSpPr txBox="1"/>
            <p:nvPr userDrawn="1">
              <p:custDataLst>
                <p:tags r:id="rId5"/>
              </p:custDataLst>
            </p:nvPr>
          </p:nvSpPr>
          <p:spPr>
            <a:xfrm>
              <a:off x="2991" y="5048"/>
              <a:ext cx="13218" cy="3632"/>
            </a:xfrm>
            <a:prstGeom prst="rect">
              <a:avLst/>
            </a:prstGeom>
            <a:noFill/>
          </p:spPr>
          <p:txBody>
            <a:bodyPr wrap="square" rtlCol="0" anchor="t">
              <a:spAutoFit/>
            </a:bodyPr>
            <a:p>
              <a:pPr fontAlgn="auto">
                <a:lnSpc>
                  <a:spcPct val="160000"/>
                </a:lnSpc>
              </a:pPr>
              <a:r>
                <a:rPr lang="zh-CN" altLang="en-US"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-700-3809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I:\Ting-工作文件\1.活动物料\会议物料\2022.9.14-见面会-深圳场\1920_1080 拷贝 2.png1920_1080 拷贝 2"/>
          <p:cNvPicPr>
            <a:picLocks noChangeAspect="1"/>
          </p:cNvPicPr>
          <p:nvPr userDrawn="1"/>
        </p:nvPicPr>
        <p:blipFill>
          <a:blip r:embed="rId2"/>
          <a:srcRect/>
          <a:stretch>
            <a:fillRect/>
          </a:stretch>
        </p:blipFill>
        <p:spPr>
          <a:xfrm>
            <a:off x="0" y="0"/>
            <a:ext cx="12192000" cy="6858000"/>
          </a:xfrm>
          <a:prstGeom prst="rect">
            <a:avLst/>
          </a:prstGeom>
        </p:spPr>
      </p:pic>
      <p:pic>
        <p:nvPicPr>
          <p:cNvPr id="14" name="图片 13" descr="矢量智能对象"/>
          <p:cNvPicPr>
            <a:picLocks noChangeAspect="1"/>
          </p:cNvPicPr>
          <p:nvPr userDrawn="1"/>
        </p:nvPicPr>
        <p:blipFill>
          <a:blip r:embed="rId3"/>
          <a:stretch>
            <a:fillRect/>
          </a:stretch>
        </p:blipFill>
        <p:spPr>
          <a:xfrm>
            <a:off x="10582910" y="244475"/>
            <a:ext cx="1270000" cy="274320"/>
          </a:xfrm>
          <a:prstGeom prst="rect">
            <a:avLst/>
          </a:prstGeom>
        </p:spPr>
      </p:pic>
      <p:pic>
        <p:nvPicPr>
          <p:cNvPr id="3" name="图片 2" descr="I:\Ting-工作文件\1.活动物料\会议物料\2022.9.14-见面会-深圳场\组 1.png组 1"/>
          <p:cNvPicPr>
            <a:picLocks noChangeAspect="1"/>
          </p:cNvPicPr>
          <p:nvPr userDrawn="1"/>
        </p:nvPicPr>
        <p:blipFill>
          <a:blip r:embed="rId4"/>
          <a:srcRect/>
          <a:stretch>
            <a:fillRect/>
          </a:stretch>
        </p:blipFill>
        <p:spPr>
          <a:xfrm>
            <a:off x="240665" y="244475"/>
            <a:ext cx="1864995" cy="317500"/>
          </a:xfrm>
          <a:prstGeom prst="rect">
            <a:avLst/>
          </a:prstGeom>
        </p:spPr>
      </p:pic>
      <p:pic>
        <p:nvPicPr>
          <p:cNvPr id="5" name="图片 4" descr="I:\Ting-工作文件\1.活动物料\会议物料\2022.9.14-见面会-深圳场\组 22.png组 22"/>
          <p:cNvPicPr>
            <a:picLocks noChangeAspect="1"/>
          </p:cNvPicPr>
          <p:nvPr userDrawn="1">
            <p:custDataLst>
              <p:tags r:id="rId5"/>
            </p:custDataLst>
          </p:nvPr>
        </p:nvPicPr>
        <p:blipFill>
          <a:blip r:embed="rId6"/>
          <a:srcRect/>
          <a:stretch>
            <a:fillRect/>
          </a:stretch>
        </p:blipFill>
        <p:spPr>
          <a:xfrm>
            <a:off x="2532380" y="1373823"/>
            <a:ext cx="7127240" cy="256603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49.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4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1.xml"/><Relationship Id="rId2" Type="http://schemas.openxmlformats.org/officeDocument/2006/relationships/image" Target="../media/image10.png"/><Relationship Id="rId1"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2.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53.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5.xml"/><Relationship Id="rId2" Type="http://schemas.openxmlformats.org/officeDocument/2006/relationships/image" Target="../media/image10.png"/><Relationship Id="rId1" Type="http://schemas.openxmlformats.org/officeDocument/2006/relationships/tags" Target="../tags/tag5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57.xml"/><Relationship Id="rId2" Type="http://schemas.openxmlformats.org/officeDocument/2006/relationships/image" Target="../media/image25.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34.xml"/><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36.xml"/><Relationship Id="rId2" Type="http://schemas.openxmlformats.org/officeDocument/2006/relationships/image" Target="../media/image10.png"/><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40.xml"/><Relationship Id="rId6" Type="http://schemas.openxmlformats.org/officeDocument/2006/relationships/image" Target="../media/image13.png"/><Relationship Id="rId5" Type="http://schemas.openxmlformats.org/officeDocument/2006/relationships/tags" Target="../tags/tag39.xml"/><Relationship Id="rId4" Type="http://schemas.openxmlformats.org/officeDocument/2006/relationships/image" Target="../media/image12.png"/><Relationship Id="rId3" Type="http://schemas.openxmlformats.org/officeDocument/2006/relationships/tags" Target="../tags/tag38.xml"/><Relationship Id="rId2" Type="http://schemas.openxmlformats.org/officeDocument/2006/relationships/image" Target="../media/image11.png"/><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3.xml"/><Relationship Id="rId2" Type="http://schemas.openxmlformats.org/officeDocument/2006/relationships/image" Target="../media/image10.png"/><Relationship Id="rId1"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421640" y="824230"/>
            <a:ext cx="11348720" cy="5596890"/>
          </a:xfrm>
          <a:prstGeom prst="rect">
            <a:avLst/>
          </a:prstGeom>
          <a:ln>
            <a:solidFill>
              <a:schemeClr val="accent6">
                <a:lumMod val="60000"/>
                <a:lumOff val="40000"/>
              </a:schemeClr>
            </a:solidFill>
          </a:ln>
        </p:spPr>
      </p:pic>
      <p:sp>
        <p:nvSpPr>
          <p:cNvPr id="6" name="文本框 5"/>
          <p:cNvSpPr txBox="1"/>
          <p:nvPr/>
        </p:nvSpPr>
        <p:spPr>
          <a:xfrm>
            <a:off x="0" y="0"/>
            <a:ext cx="12192000" cy="645160"/>
          </a:xfrm>
          <a:prstGeom prst="rect">
            <a:avLst/>
          </a:prstGeom>
          <a:noFill/>
        </p:spPr>
        <p:txBody>
          <a:bodyPr wrap="square" rtlCol="0" anchor="t">
            <a:spAutoFit/>
          </a:bodyPr>
          <a:p>
            <a:pPr algn="ctr">
              <a:buClrTx/>
              <a:buSzTx/>
              <a:buFontTx/>
            </a:pPr>
            <a:r>
              <a:rPr lang="zh-CN" altLang="en-US" sz="3600">
                <a:solidFill>
                  <a:srgbClr val="A81F25"/>
                </a:solidFill>
                <a:latin typeface="思源黑体 CN Bold" panose="020B0800000000000000" charset="-122"/>
                <a:ea typeface="思源黑体 CN Bold" panose="020B0800000000000000" charset="-122"/>
                <a:sym typeface="+mn-ea"/>
              </a:rPr>
              <a:t>机会都是从底部信号开始</a:t>
            </a:r>
            <a:endParaRPr lang="zh-CN" altLang="en-US" sz="3600">
              <a:solidFill>
                <a:srgbClr val="A81F25"/>
              </a:solidFill>
              <a:latin typeface="思源黑体 CN Bold" panose="020B0800000000000000" charset="-122"/>
              <a:ea typeface="思源黑体 CN Bold" panose="020B0800000000000000" charset="-122"/>
              <a:sym typeface="+mn-ea"/>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p:cNvPicPr>
            <a:picLocks noChangeAspect="1"/>
          </p:cNvPicPr>
          <p:nvPr>
            <p:custDataLst>
              <p:tags r:id="rId1"/>
            </p:custDataLst>
          </p:nvPr>
        </p:nvPicPr>
        <p:blipFill>
          <a:blip r:embed="rId2"/>
          <a:stretch>
            <a:fillRect/>
          </a:stretch>
        </p:blipFill>
        <p:spPr>
          <a:xfrm>
            <a:off x="360680" y="2654935"/>
            <a:ext cx="5678170" cy="3614420"/>
          </a:xfrm>
          <a:prstGeom prst="rect">
            <a:avLst/>
          </a:prstGeom>
          <a:ln>
            <a:solidFill>
              <a:schemeClr val="accent6">
                <a:lumMod val="60000"/>
                <a:lumOff val="40000"/>
              </a:schemeClr>
            </a:solidFill>
          </a:ln>
        </p:spPr>
      </p:pic>
      <p:pic>
        <p:nvPicPr>
          <p:cNvPr id="6" name="图片 5"/>
          <p:cNvPicPr>
            <a:picLocks noChangeAspect="1"/>
          </p:cNvPicPr>
          <p:nvPr/>
        </p:nvPicPr>
        <p:blipFill>
          <a:blip r:embed="rId3"/>
          <a:stretch>
            <a:fillRect/>
          </a:stretch>
        </p:blipFill>
        <p:spPr>
          <a:xfrm>
            <a:off x="6071235" y="929640"/>
            <a:ext cx="5939155" cy="2861310"/>
          </a:xfrm>
          <a:prstGeom prst="rect">
            <a:avLst/>
          </a:prstGeom>
          <a:ln>
            <a:solidFill>
              <a:schemeClr val="accent6">
                <a:lumMod val="60000"/>
                <a:lumOff val="40000"/>
              </a:schemeClr>
            </a:solidFill>
          </a:ln>
        </p:spPr>
      </p:pic>
      <p:sp>
        <p:nvSpPr>
          <p:cNvPr id="2" name="文本框 1"/>
          <p:cNvSpPr txBox="1"/>
          <p:nvPr/>
        </p:nvSpPr>
        <p:spPr>
          <a:xfrm>
            <a:off x="70485" y="1054735"/>
            <a:ext cx="6096000" cy="1308735"/>
          </a:xfrm>
          <a:prstGeom prst="rect">
            <a:avLst/>
          </a:prstGeom>
          <a:noFill/>
        </p:spPr>
        <p:txBody>
          <a:bodyPr wrap="square" rtlCol="0" anchor="t">
            <a:spAutoFit/>
          </a:bodyPr>
          <a:p>
            <a:pPr algn="ctr">
              <a:lnSpc>
                <a:spcPct val="110000"/>
              </a:lnSpc>
            </a:pPr>
            <a:r>
              <a:rPr lang="zh-CN" altLang="en-US" sz="2400" b="1">
                <a:solidFill>
                  <a:srgbClr val="C00000"/>
                </a:solidFill>
                <a:latin typeface="思源黑体 CN Medium" panose="020B0600000000000000" charset="-122"/>
                <a:ea typeface="思源黑体 CN Medium" panose="020B0600000000000000" charset="-122"/>
                <a:cs typeface="思源黑体 CN Medium" panose="020B0600000000000000" charset="-122"/>
                <a:sym typeface="+mn-ea"/>
              </a:rPr>
              <a:t>赛道股：</a:t>
            </a:r>
            <a:r>
              <a:rPr lang="zh-CN" altLang="en-US" sz="2400" b="1">
                <a:solidFill>
                  <a:srgbClr val="16468D"/>
                </a:solidFill>
                <a:latin typeface="思源黑体 CN Medium" panose="020B0600000000000000" charset="-122"/>
                <a:ea typeface="思源黑体 CN Medium" panose="020B0600000000000000" charset="-122"/>
                <a:cs typeface="思源黑体 CN Medium" panose="020B0600000000000000" charset="-122"/>
                <a:sym typeface="+mn-ea"/>
              </a:rPr>
              <a:t>9月最后一周</a:t>
            </a:r>
            <a:endParaRPr lang="zh-CN" altLang="en-US" sz="2400" b="1">
              <a:solidFill>
                <a:srgbClr val="16468D"/>
              </a:solidFill>
              <a:latin typeface="思源黑体 CN Medium" panose="020B0600000000000000" charset="-122"/>
              <a:ea typeface="思源黑体 CN Medium" panose="020B0600000000000000" charset="-122"/>
              <a:cs typeface="思源黑体 CN Medium" panose="020B0600000000000000" charset="-122"/>
              <a:sym typeface="+mn-ea"/>
            </a:endParaRPr>
          </a:p>
          <a:p>
            <a:pPr algn="ctr">
              <a:lnSpc>
                <a:spcPct val="110000"/>
              </a:lnSpc>
            </a:pPr>
            <a:r>
              <a:rPr lang="zh-CN" altLang="en-US" sz="2400" b="1">
                <a:solidFill>
                  <a:srgbClr val="16468D"/>
                </a:solidFill>
                <a:latin typeface="思源黑体 CN Medium" panose="020B0600000000000000" charset="-122"/>
                <a:ea typeface="思源黑体 CN Medium" panose="020B0600000000000000" charset="-122"/>
                <a:cs typeface="思源黑体 CN Medium" panose="020B0600000000000000" charset="-122"/>
                <a:sym typeface="+mn-ea"/>
              </a:rPr>
              <a:t>走出</a:t>
            </a:r>
            <a:r>
              <a:rPr lang="zh-CN" altLang="en-US" sz="2400" b="1">
                <a:solidFill>
                  <a:srgbClr val="C00000"/>
                </a:solidFill>
                <a:latin typeface="思源黑体 CN Medium" panose="020B0600000000000000" charset="-122"/>
                <a:ea typeface="思源黑体 CN Medium" panose="020B0600000000000000" charset="-122"/>
                <a:cs typeface="思源黑体 CN Medium" panose="020B0600000000000000" charset="-122"/>
                <a:sym typeface="+mn-ea"/>
              </a:rPr>
              <a:t>底背离或次低点</a:t>
            </a:r>
            <a:r>
              <a:rPr lang="zh-CN" altLang="en-US" sz="2400" b="1">
                <a:solidFill>
                  <a:srgbClr val="16468D"/>
                </a:solidFill>
                <a:latin typeface="思源黑体 CN Medium" panose="020B0600000000000000" charset="-122"/>
                <a:ea typeface="思源黑体 CN Medium" panose="020B0600000000000000" charset="-122"/>
                <a:cs typeface="思源黑体 CN Medium" panose="020B0600000000000000" charset="-122"/>
                <a:sym typeface="+mn-ea"/>
              </a:rPr>
              <a:t>趋势的个股</a:t>
            </a:r>
            <a:endParaRPr lang="zh-CN" altLang="en-US" sz="2400" b="1">
              <a:solidFill>
                <a:srgbClr val="16468D"/>
              </a:solidFill>
              <a:latin typeface="思源黑体 CN Medium" panose="020B0600000000000000" charset="-122"/>
              <a:ea typeface="思源黑体 CN Medium" panose="020B0600000000000000" charset="-122"/>
              <a:cs typeface="思源黑体 CN Medium" panose="020B0600000000000000" charset="-122"/>
              <a:sym typeface="+mn-ea"/>
            </a:endParaRPr>
          </a:p>
          <a:p>
            <a:pPr algn="ctr">
              <a:lnSpc>
                <a:spcPct val="110000"/>
              </a:lnSpc>
            </a:pPr>
            <a:r>
              <a:rPr lang="zh-CN" altLang="en-US" sz="2400" b="1">
                <a:solidFill>
                  <a:srgbClr val="16468D"/>
                </a:solidFill>
                <a:latin typeface="思源黑体 CN Medium" panose="020B0600000000000000" charset="-122"/>
                <a:ea typeface="思源黑体 CN Medium" panose="020B0600000000000000" charset="-122"/>
                <a:cs typeface="思源黑体 CN Medium" panose="020B0600000000000000" charset="-122"/>
                <a:sym typeface="+mn-ea"/>
              </a:rPr>
              <a:t>最好是</a:t>
            </a:r>
            <a:r>
              <a:rPr lang="zh-CN" altLang="en-US" sz="2400" b="1">
                <a:solidFill>
                  <a:srgbClr val="C00000"/>
                </a:solidFill>
                <a:latin typeface="思源黑体 CN Medium" panose="020B0600000000000000" charset="-122"/>
                <a:ea typeface="思源黑体 CN Medium" panose="020B0600000000000000" charset="-122"/>
                <a:cs typeface="思源黑体 CN Medium" panose="020B0600000000000000" charset="-122"/>
                <a:sym typeface="+mn-ea"/>
              </a:rPr>
              <a:t>突破下趋势线</a:t>
            </a:r>
            <a:r>
              <a:rPr lang="zh-CN" altLang="en-US" sz="2400" b="1">
                <a:solidFill>
                  <a:srgbClr val="16468D"/>
                </a:solidFill>
                <a:latin typeface="思源黑体 CN Medium" panose="020B0600000000000000" charset="-122"/>
                <a:ea typeface="思源黑体 CN Medium" panose="020B0600000000000000" charset="-122"/>
                <a:cs typeface="思源黑体 CN Medium" panose="020B0600000000000000" charset="-122"/>
                <a:sym typeface="+mn-ea"/>
              </a:rPr>
              <a:t>的品种</a:t>
            </a:r>
            <a:endParaRPr lang="zh-CN" altLang="en-US" sz="2400" b="1">
              <a:solidFill>
                <a:srgbClr val="16468D"/>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3" name="文本框 2"/>
          <p:cNvSpPr txBox="1"/>
          <p:nvPr/>
        </p:nvSpPr>
        <p:spPr>
          <a:xfrm>
            <a:off x="6422390" y="4389755"/>
            <a:ext cx="3607435" cy="829945"/>
          </a:xfrm>
          <a:prstGeom prst="rect">
            <a:avLst/>
          </a:prstGeom>
          <a:noFill/>
        </p:spPr>
        <p:txBody>
          <a:bodyPr wrap="none" rtlCol="0">
            <a:spAutoFit/>
          </a:bodyPr>
          <a:p>
            <a:r>
              <a:rPr lang="en-US" altLang="zh-CN" sz="2400">
                <a:latin typeface="思源黑体 CN Medium" panose="020B0600000000000000" charset="-122"/>
                <a:ea typeface="思源黑体 CN Medium" panose="020B0600000000000000" charset="-122"/>
                <a:cs typeface="思源黑体 CN Medium" panose="020B0600000000000000" charset="-122"/>
              </a:rPr>
              <a:t>1.</a:t>
            </a:r>
            <a:r>
              <a:rPr lang="zh-CN" altLang="en-US" sz="2400">
                <a:latin typeface="思源黑体 CN Medium" panose="020B0600000000000000" charset="-122"/>
                <a:ea typeface="思源黑体 CN Medium" panose="020B0600000000000000" charset="-122"/>
                <a:cs typeface="思源黑体 CN Medium" panose="020B0600000000000000" charset="-122"/>
              </a:rPr>
              <a:t>远离</a:t>
            </a:r>
            <a:r>
              <a:rPr lang="en-US" altLang="zh-CN" sz="2400">
                <a:latin typeface="思源黑体 CN Medium" panose="020B0600000000000000" charset="-122"/>
                <a:ea typeface="思源黑体 CN Medium" panose="020B0600000000000000" charset="-122"/>
                <a:cs typeface="思源黑体 CN Medium" panose="020B0600000000000000" charset="-122"/>
              </a:rPr>
              <a:t> 60</a:t>
            </a:r>
            <a:r>
              <a:rPr lang="zh-CN" altLang="en-US" sz="2400">
                <a:latin typeface="思源黑体 CN Medium" panose="020B0600000000000000" charset="-122"/>
                <a:ea typeface="思源黑体 CN Medium" panose="020B0600000000000000" charset="-122"/>
                <a:cs typeface="思源黑体 CN Medium" panose="020B0600000000000000" charset="-122"/>
              </a:rPr>
              <a:t>日线超跌、缩量</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a:p>
            <a:r>
              <a:rPr lang="en-US" altLang="zh-CN" sz="2400">
                <a:latin typeface="思源黑体 CN Medium" panose="020B0600000000000000" charset="-122"/>
                <a:ea typeface="思源黑体 CN Medium" panose="020B0600000000000000" charset="-122"/>
                <a:cs typeface="思源黑体 CN Medium" panose="020B0600000000000000" charset="-122"/>
              </a:rPr>
              <a:t>2.</a:t>
            </a:r>
            <a:r>
              <a:rPr lang="zh-CN" altLang="en-US" sz="2400">
                <a:latin typeface="思源黑体 CN Medium" panose="020B0600000000000000" charset="-122"/>
                <a:ea typeface="思源黑体 CN Medium" panose="020B0600000000000000" charset="-122"/>
                <a:cs typeface="思源黑体 CN Medium" panose="020B0600000000000000" charset="-122"/>
              </a:rPr>
              <a:t>消费类</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I:\Ting-工作文件\1.活动物料\会议物料\2022.9.14-见面会-深圳场\组 68.png组 68"/>
          <p:cNvPicPr>
            <a:picLocks noChangeAspect="1"/>
          </p:cNvPicPr>
          <p:nvPr>
            <p:custDataLst>
              <p:tags r:id="rId1"/>
            </p:custDataLst>
          </p:nvPr>
        </p:nvPicPr>
        <p:blipFill>
          <a:blip r:embed="rId2"/>
          <a:srcRect/>
          <a:stretch>
            <a:fillRect/>
          </a:stretch>
        </p:blipFill>
        <p:spPr>
          <a:xfrm>
            <a:off x="1172528" y="2275523"/>
            <a:ext cx="2101850" cy="2159635"/>
          </a:xfrm>
          <a:prstGeom prst="rect">
            <a:avLst/>
          </a:prstGeom>
        </p:spPr>
      </p:pic>
      <p:sp>
        <p:nvSpPr>
          <p:cNvPr id="11" name="文本框 10"/>
          <p:cNvSpPr txBox="1"/>
          <p:nvPr/>
        </p:nvSpPr>
        <p:spPr>
          <a:xfrm>
            <a:off x="1522095" y="2923540"/>
            <a:ext cx="1753235" cy="675640"/>
          </a:xfrm>
          <a:prstGeom prst="rect">
            <a:avLst/>
          </a:prstGeom>
          <a:noFill/>
        </p:spPr>
        <p:txBody>
          <a:bodyPr wrap="square" rtlCol="0">
            <a:spAutoFit/>
          </a:bodyPr>
          <a:p>
            <a:pPr algn="l"/>
            <a:r>
              <a:rPr lang="zh-CN" altLang="en-US" sz="3800">
                <a:solidFill>
                  <a:schemeClr val="bg1"/>
                </a:solidFill>
                <a:latin typeface="思源黑体 CN Bold" panose="020B0800000000000000" charset="-122"/>
                <a:ea typeface="思源黑体 CN Bold" panose="020B0800000000000000" charset="-122"/>
              </a:rPr>
              <a:t>第三章</a:t>
            </a:r>
            <a:endParaRPr lang="zh-CN" altLang="en-US" sz="3800">
              <a:solidFill>
                <a:schemeClr val="bg1"/>
              </a:solidFill>
              <a:latin typeface="思源黑体 CN Bold" panose="020B0800000000000000" charset="-122"/>
              <a:ea typeface="思源黑体 CN Bold" panose="020B0800000000000000" charset="-122"/>
            </a:endParaRPr>
          </a:p>
        </p:txBody>
      </p:sp>
      <p:sp>
        <p:nvSpPr>
          <p:cNvPr id="4" name="文本框 3"/>
          <p:cNvSpPr txBox="1"/>
          <p:nvPr/>
        </p:nvSpPr>
        <p:spPr>
          <a:xfrm>
            <a:off x="3533775" y="2614930"/>
            <a:ext cx="7870825" cy="1014730"/>
          </a:xfrm>
          <a:prstGeom prst="rect">
            <a:avLst/>
          </a:prstGeom>
          <a:noFill/>
        </p:spPr>
        <p:txBody>
          <a:bodyPr wrap="square" rtlCol="0" anchor="t">
            <a:spAutoFit/>
          </a:bodyPr>
          <a:p>
            <a:pPr lvl="0" algn="ctr">
              <a:buClrTx/>
              <a:buSzTx/>
              <a:buFontTx/>
            </a:pPr>
            <a:r>
              <a:rPr lang="zh-CN" altLang="en-US" sz="6000">
                <a:solidFill>
                  <a:srgbClr val="A81F25"/>
                </a:solidFill>
                <a:latin typeface="思源黑体 CN Bold" panose="020B0800000000000000" charset="-122"/>
                <a:ea typeface="思源黑体 CN Bold" panose="020B0800000000000000" charset="-122"/>
                <a:sym typeface="+mn-ea"/>
              </a:rPr>
              <a:t>超级买入法的运用场景</a:t>
            </a:r>
            <a:endParaRPr lang="zh-CN" altLang="en-US" sz="6000">
              <a:solidFill>
                <a:srgbClr val="A81F25"/>
              </a:solidFill>
              <a:latin typeface="思源黑体 CN Bold" panose="020B0800000000000000" charset="-122"/>
              <a:ea typeface="思源黑体 CN Bold" panose="020B0800000000000000" charset="-122"/>
              <a:sym typeface="+mn-ea"/>
            </a:endParaRPr>
          </a:p>
        </p:txBody>
      </p:sp>
      <p:cxnSp>
        <p:nvCxnSpPr>
          <p:cNvPr id="3" name="直接连接符 2"/>
          <p:cNvCxnSpPr/>
          <p:nvPr/>
        </p:nvCxnSpPr>
        <p:spPr>
          <a:xfrm>
            <a:off x="3533140" y="3945255"/>
            <a:ext cx="6467475" cy="0"/>
          </a:xfrm>
          <a:prstGeom prst="line">
            <a:avLst/>
          </a:prstGeom>
          <a:ln w="19050">
            <a:solidFill>
              <a:srgbClr val="A81F25"/>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460240" y="4148455"/>
            <a:ext cx="6467475" cy="0"/>
          </a:xfrm>
          <a:prstGeom prst="line">
            <a:avLst/>
          </a:prstGeom>
          <a:ln w="19050">
            <a:solidFill>
              <a:srgbClr val="A81F25"/>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841365" y="1536700"/>
            <a:ext cx="5260975" cy="3784600"/>
          </a:xfrm>
          <a:prstGeom prst="rect">
            <a:avLst/>
          </a:prstGeom>
          <a:noFill/>
        </p:spPr>
        <p:txBody>
          <a:bodyPr wrap="square" rtlCol="0">
            <a:spAutoFit/>
          </a:bodyPr>
          <a:p>
            <a:r>
              <a:rPr lang="en-US" altLang="zh-CN" sz="2400" b="1">
                <a:latin typeface="思源黑体 CN Medium" panose="020B0600000000000000" charset="-122"/>
                <a:ea typeface="思源黑体 CN Medium" panose="020B0600000000000000" charset="-122"/>
                <a:cs typeface="思源黑体 CN Medium" panose="020B0600000000000000" charset="-122"/>
              </a:rPr>
              <a:t>1.</a:t>
            </a:r>
            <a:r>
              <a:rPr lang="zh-CN" altLang="en-US" sz="2400" b="1">
                <a:latin typeface="思源黑体 CN Medium" panose="020B0600000000000000" charset="-122"/>
                <a:ea typeface="思源黑体 CN Medium" panose="020B0600000000000000" charset="-122"/>
                <a:cs typeface="思源黑体 CN Medium" panose="020B0600000000000000" charset="-122"/>
              </a:rPr>
              <a:t>超级买入法本质是一个抓主力成本单的方法，主力也会洗盘，只是强调买入的合理性，而不是成败。</a:t>
            </a:r>
            <a:endParaRPr lang="zh-CN" altLang="en-US" sz="2400" b="1">
              <a:latin typeface="思源黑体 CN Medium" panose="020B0600000000000000" charset="-122"/>
              <a:ea typeface="思源黑体 CN Medium" panose="020B0600000000000000" charset="-122"/>
              <a:cs typeface="思源黑体 CN Medium" panose="020B0600000000000000" charset="-122"/>
            </a:endParaRPr>
          </a:p>
          <a:p>
            <a:endParaRPr lang="zh-CN" altLang="en-US" sz="2400" b="1">
              <a:latin typeface="思源黑体 CN Medium" panose="020B0600000000000000" charset="-122"/>
              <a:ea typeface="思源黑体 CN Medium" panose="020B0600000000000000" charset="-122"/>
              <a:cs typeface="思源黑体 CN Medium" panose="020B0600000000000000" charset="-122"/>
            </a:endParaRPr>
          </a:p>
          <a:p>
            <a:r>
              <a:rPr lang="en-US" altLang="zh-CN" sz="2400" b="1">
                <a:latin typeface="思源黑体 CN Medium" panose="020B0600000000000000" charset="-122"/>
                <a:ea typeface="思源黑体 CN Medium" panose="020B0600000000000000" charset="-122"/>
                <a:cs typeface="思源黑体 CN Medium" panose="020B0600000000000000" charset="-122"/>
              </a:rPr>
              <a:t>2.</a:t>
            </a:r>
            <a:r>
              <a:rPr lang="zh-CN" altLang="en-US" sz="2400" b="1">
                <a:latin typeface="思源黑体 CN Medium" panose="020B0600000000000000" charset="-122"/>
                <a:ea typeface="思源黑体 CN Medium" panose="020B0600000000000000" charset="-122"/>
                <a:cs typeface="思源黑体 CN Medium" panose="020B0600000000000000" charset="-122"/>
              </a:rPr>
              <a:t>超级买入法强调的时候突破性质的阳线，合理区间先参与后波段的思路。（所以不研究买入就死叉）</a:t>
            </a:r>
            <a:endParaRPr lang="zh-CN" altLang="en-US" sz="2400" b="1">
              <a:latin typeface="思源黑体 CN Medium" panose="020B0600000000000000" charset="-122"/>
              <a:ea typeface="思源黑体 CN Medium" panose="020B0600000000000000" charset="-122"/>
              <a:cs typeface="思源黑体 CN Medium" panose="020B0600000000000000" charset="-122"/>
            </a:endParaRPr>
          </a:p>
          <a:p>
            <a:endParaRPr lang="zh-CN" altLang="en-US" sz="2400" b="1">
              <a:latin typeface="思源黑体 CN Medium" panose="020B0600000000000000" charset="-122"/>
              <a:ea typeface="思源黑体 CN Medium" panose="020B0600000000000000" charset="-122"/>
              <a:cs typeface="思源黑体 CN Medium" panose="020B0600000000000000" charset="-122"/>
            </a:endParaRPr>
          </a:p>
          <a:p>
            <a:r>
              <a:rPr lang="en-US" altLang="zh-CN" sz="2400" b="1">
                <a:latin typeface="思源黑体 CN Medium" panose="020B0600000000000000" charset="-122"/>
                <a:ea typeface="思源黑体 CN Medium" panose="020B0600000000000000" charset="-122"/>
                <a:cs typeface="思源黑体 CN Medium" panose="020B0600000000000000" charset="-122"/>
              </a:rPr>
              <a:t>3.</a:t>
            </a:r>
            <a:r>
              <a:rPr lang="zh-CN" altLang="en-US" sz="2400" b="1">
                <a:latin typeface="思源黑体 CN Medium" panose="020B0600000000000000" charset="-122"/>
                <a:ea typeface="思源黑体 CN Medium" panose="020B0600000000000000" charset="-122"/>
                <a:cs typeface="思源黑体 CN Medium" panose="020B0600000000000000" charset="-122"/>
              </a:rPr>
              <a:t>超级买入法也可以运用在</a:t>
            </a:r>
            <a:r>
              <a:rPr lang="en-US" altLang="zh-CN" sz="2400" b="1">
                <a:latin typeface="思源黑体 CN Medium" panose="020B0600000000000000" charset="-122"/>
                <a:ea typeface="思源黑体 CN Medium" panose="020B0600000000000000" charset="-122"/>
                <a:cs typeface="思源黑体 CN Medium" panose="020B0600000000000000" charset="-122"/>
              </a:rPr>
              <a:t>60</a:t>
            </a:r>
            <a:r>
              <a:rPr lang="zh-CN" altLang="en-US" sz="2400" b="1">
                <a:latin typeface="思源黑体 CN Medium" panose="020B0600000000000000" charset="-122"/>
                <a:ea typeface="思源黑体 CN Medium" panose="020B0600000000000000" charset="-122"/>
                <a:cs typeface="思源黑体 CN Medium" panose="020B0600000000000000" charset="-122"/>
              </a:rPr>
              <a:t>分短线波段的操作（热点题材的试错）</a:t>
            </a:r>
            <a:endParaRPr lang="zh-CN" altLang="en-US" sz="2400" b="1">
              <a:latin typeface="思源黑体 CN Medium" panose="020B0600000000000000" charset="-122"/>
              <a:ea typeface="思源黑体 CN Medium" panose="020B0600000000000000" charset="-122"/>
              <a:cs typeface="思源黑体 CN Medium" panose="020B0600000000000000" charset="-122"/>
            </a:endParaRPr>
          </a:p>
        </p:txBody>
      </p:sp>
      <p:pic>
        <p:nvPicPr>
          <p:cNvPr id="5" name="图片 4"/>
          <p:cNvPicPr>
            <a:picLocks noChangeAspect="1"/>
          </p:cNvPicPr>
          <p:nvPr/>
        </p:nvPicPr>
        <p:blipFill>
          <a:blip r:embed="rId1"/>
          <a:stretch>
            <a:fillRect/>
          </a:stretch>
        </p:blipFill>
        <p:spPr>
          <a:xfrm>
            <a:off x="953770" y="998220"/>
            <a:ext cx="4690110" cy="5034915"/>
          </a:xfrm>
          <a:prstGeom prst="rect">
            <a:avLst/>
          </a:prstGeom>
          <a:ln>
            <a:solidFill>
              <a:schemeClr val="accent6">
                <a:lumMod val="60000"/>
                <a:lumOff val="40000"/>
              </a:schemeClr>
            </a:solidFill>
          </a:ln>
        </p:spPr>
      </p:pic>
      <p:sp>
        <p:nvSpPr>
          <p:cNvPr id="8" name="文本框 7"/>
          <p:cNvSpPr txBox="1"/>
          <p:nvPr/>
        </p:nvSpPr>
        <p:spPr>
          <a:xfrm>
            <a:off x="0" y="0"/>
            <a:ext cx="12192000" cy="645160"/>
          </a:xfrm>
          <a:prstGeom prst="rect">
            <a:avLst/>
          </a:prstGeom>
          <a:noFill/>
        </p:spPr>
        <p:txBody>
          <a:bodyPr wrap="square" rtlCol="0" anchor="t">
            <a:spAutoFit/>
          </a:bodyPr>
          <a:p>
            <a:pPr algn="ctr">
              <a:buClrTx/>
              <a:buSzTx/>
              <a:buFontTx/>
            </a:pPr>
            <a:r>
              <a:rPr lang="zh-CN" altLang="en-US" sz="3600">
                <a:solidFill>
                  <a:srgbClr val="A81F25"/>
                </a:solidFill>
                <a:latin typeface="思源黑体 CN Bold" panose="020B0800000000000000" charset="-122"/>
                <a:ea typeface="思源黑体 CN Bold" panose="020B0800000000000000" charset="-122"/>
                <a:sym typeface="+mn-ea"/>
              </a:rPr>
              <a:t>超级买入法的运用</a:t>
            </a:r>
            <a:endParaRPr lang="zh-CN" altLang="en-US" sz="3600">
              <a:solidFill>
                <a:srgbClr val="A81F25"/>
              </a:solidFill>
              <a:latin typeface="思源黑体 CN Bold" panose="020B0800000000000000" charset="-122"/>
              <a:ea typeface="思源黑体 CN Bold" panose="020B0800000000000000" charset="-122"/>
              <a:sym typeface="+mn-ea"/>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546975" y="722630"/>
            <a:ext cx="4210050" cy="2400300"/>
          </a:xfrm>
          <a:prstGeom prst="rect">
            <a:avLst/>
          </a:prstGeom>
          <a:ln>
            <a:solidFill>
              <a:schemeClr val="accent6">
                <a:lumMod val="60000"/>
                <a:lumOff val="40000"/>
              </a:schemeClr>
            </a:solidFill>
          </a:ln>
        </p:spPr>
      </p:pic>
      <p:pic>
        <p:nvPicPr>
          <p:cNvPr id="3" name="图片 2"/>
          <p:cNvPicPr>
            <a:picLocks noChangeAspect="1"/>
          </p:cNvPicPr>
          <p:nvPr/>
        </p:nvPicPr>
        <p:blipFill>
          <a:blip r:embed="rId2"/>
          <a:stretch>
            <a:fillRect/>
          </a:stretch>
        </p:blipFill>
        <p:spPr>
          <a:xfrm>
            <a:off x="6741160" y="3221355"/>
            <a:ext cx="2381250" cy="1905000"/>
          </a:xfrm>
          <a:prstGeom prst="rect">
            <a:avLst/>
          </a:prstGeom>
          <a:ln>
            <a:solidFill>
              <a:schemeClr val="accent6">
                <a:lumMod val="60000"/>
                <a:lumOff val="40000"/>
              </a:schemeClr>
            </a:solidFill>
          </a:ln>
        </p:spPr>
      </p:pic>
      <p:pic>
        <p:nvPicPr>
          <p:cNvPr id="6" name="图片 5"/>
          <p:cNvPicPr>
            <a:picLocks noChangeAspect="1"/>
          </p:cNvPicPr>
          <p:nvPr/>
        </p:nvPicPr>
        <p:blipFill>
          <a:blip r:embed="rId3"/>
          <a:stretch>
            <a:fillRect/>
          </a:stretch>
        </p:blipFill>
        <p:spPr>
          <a:xfrm>
            <a:off x="9305290" y="3221355"/>
            <a:ext cx="2619375" cy="1905000"/>
          </a:xfrm>
          <a:prstGeom prst="rect">
            <a:avLst/>
          </a:prstGeom>
          <a:ln>
            <a:solidFill>
              <a:schemeClr val="accent6">
                <a:lumMod val="60000"/>
                <a:lumOff val="40000"/>
              </a:schemeClr>
            </a:solidFill>
          </a:ln>
        </p:spPr>
      </p:pic>
      <p:pic>
        <p:nvPicPr>
          <p:cNvPr id="9" name="图片 8"/>
          <p:cNvPicPr>
            <a:picLocks noChangeAspect="1"/>
          </p:cNvPicPr>
          <p:nvPr/>
        </p:nvPicPr>
        <p:blipFill>
          <a:blip r:embed="rId4"/>
          <a:stretch>
            <a:fillRect/>
          </a:stretch>
        </p:blipFill>
        <p:spPr>
          <a:xfrm>
            <a:off x="439420" y="969010"/>
            <a:ext cx="5544820" cy="2745740"/>
          </a:xfrm>
          <a:prstGeom prst="rect">
            <a:avLst/>
          </a:prstGeom>
          <a:ln>
            <a:solidFill>
              <a:schemeClr val="accent6">
                <a:lumMod val="60000"/>
                <a:lumOff val="40000"/>
              </a:schemeClr>
            </a:solidFill>
          </a:ln>
        </p:spPr>
      </p:pic>
      <p:sp>
        <p:nvSpPr>
          <p:cNvPr id="10" name="文本框 9"/>
          <p:cNvSpPr txBox="1"/>
          <p:nvPr/>
        </p:nvSpPr>
        <p:spPr>
          <a:xfrm>
            <a:off x="439420" y="4038600"/>
            <a:ext cx="5859145" cy="2306955"/>
          </a:xfrm>
          <a:prstGeom prst="rect">
            <a:avLst/>
          </a:prstGeom>
          <a:noFill/>
        </p:spPr>
        <p:txBody>
          <a:bodyPr wrap="square" rtlCol="0">
            <a:spAutoFit/>
          </a:bodyPr>
          <a:p>
            <a:r>
              <a:rPr lang="zh-CN" altLang="en-US" sz="2400">
                <a:latin typeface="思源黑体 CN Medium" panose="020B0600000000000000" charset="-122"/>
                <a:ea typeface="思源黑体 CN Medium" panose="020B0600000000000000" charset="-122"/>
                <a:cs typeface="思源黑体 CN Medium" panose="020B0600000000000000" charset="-122"/>
              </a:rPr>
              <a:t>放量突破智能辅助线</a:t>
            </a:r>
            <a:r>
              <a:rPr lang="en-US" altLang="zh-CN" sz="2400">
                <a:latin typeface="思源黑体 CN Medium" panose="020B0600000000000000" charset="-122"/>
                <a:ea typeface="思源黑体 CN Medium" panose="020B0600000000000000" charset="-122"/>
                <a:cs typeface="思源黑体 CN Medium" panose="020B0600000000000000" charset="-122"/>
              </a:rPr>
              <a:t>/</a:t>
            </a:r>
            <a:r>
              <a:rPr lang="zh-CN" altLang="en-US" sz="2400">
                <a:latin typeface="思源黑体 CN Medium" panose="020B0600000000000000" charset="-122"/>
                <a:ea typeface="思源黑体 CN Medium" panose="020B0600000000000000" charset="-122"/>
                <a:cs typeface="思源黑体 CN Medium" panose="020B0600000000000000" charset="-122"/>
              </a:rPr>
              <a:t>平台的首根放量阳线</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a:p>
            <a:endParaRPr lang="zh-CN" altLang="en-US" sz="2400">
              <a:latin typeface="思源黑体 CN Medium" panose="020B0600000000000000" charset="-122"/>
              <a:ea typeface="思源黑体 CN Medium" panose="020B0600000000000000" charset="-122"/>
              <a:cs typeface="思源黑体 CN Medium" panose="020B0600000000000000" charset="-122"/>
            </a:endParaRPr>
          </a:p>
          <a:p>
            <a:r>
              <a:rPr lang="en-US" altLang="zh-CN" sz="2400">
                <a:latin typeface="思源黑体 CN Medium" panose="020B0600000000000000" charset="-122"/>
                <a:ea typeface="思源黑体 CN Medium" panose="020B0600000000000000" charset="-122"/>
                <a:cs typeface="思源黑体 CN Medium" panose="020B0600000000000000" charset="-122"/>
              </a:rPr>
              <a:t>1.</a:t>
            </a:r>
            <a:r>
              <a:rPr lang="zh-CN" altLang="en-US" sz="2400">
                <a:latin typeface="思源黑体 CN Medium" panose="020B0600000000000000" charset="-122"/>
                <a:ea typeface="思源黑体 CN Medium" panose="020B0600000000000000" charset="-122"/>
                <a:cs typeface="思源黑体 CN Medium" panose="020B0600000000000000" charset="-122"/>
              </a:rPr>
              <a:t>平均股价场内资金翻红</a:t>
            </a:r>
            <a:r>
              <a:rPr lang="en-US" altLang="zh-CN" sz="2400">
                <a:latin typeface="思源黑体 CN Medium" panose="020B0600000000000000" charset="-122"/>
                <a:ea typeface="思源黑体 CN Medium" panose="020B0600000000000000" charset="-122"/>
                <a:cs typeface="思源黑体 CN Medium" panose="020B0600000000000000" charset="-122"/>
              </a:rPr>
              <a:t>200E</a:t>
            </a:r>
            <a:r>
              <a:rPr lang="zh-CN" altLang="en-US" sz="2400">
                <a:latin typeface="思源黑体 CN Medium" panose="020B0600000000000000" charset="-122"/>
                <a:ea typeface="思源黑体 CN Medium" panose="020B0600000000000000" charset="-122"/>
                <a:cs typeface="思源黑体 CN Medium" panose="020B0600000000000000" charset="-122"/>
              </a:rPr>
              <a:t>选股未来两日</a:t>
            </a:r>
            <a:r>
              <a:rPr lang="en-US" altLang="zh-CN" sz="2400">
                <a:latin typeface="思源黑体 CN Medium" panose="020B0600000000000000" charset="-122"/>
                <a:ea typeface="思源黑体 CN Medium" panose="020B0600000000000000" charset="-122"/>
                <a:cs typeface="思源黑体 CN Medium" panose="020B0600000000000000" charset="-122"/>
              </a:rPr>
              <a:t>60</a:t>
            </a:r>
            <a:r>
              <a:rPr lang="zh-CN" altLang="en-US" sz="2400">
                <a:latin typeface="思源黑体 CN Medium" panose="020B0600000000000000" charset="-122"/>
                <a:ea typeface="思源黑体 CN Medium" panose="020B0600000000000000" charset="-122"/>
                <a:cs typeface="思源黑体 CN Medium" panose="020B0600000000000000" charset="-122"/>
              </a:rPr>
              <a:t>分回踩（阳线一半）</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a:p>
            <a:r>
              <a:rPr lang="en-US" altLang="zh-CN" sz="2400">
                <a:latin typeface="思源黑体 CN Medium" panose="020B0600000000000000" charset="-122"/>
                <a:ea typeface="思源黑体 CN Medium" panose="020B0600000000000000" charset="-122"/>
                <a:cs typeface="思源黑体 CN Medium" panose="020B0600000000000000" charset="-122"/>
              </a:rPr>
              <a:t>2.</a:t>
            </a:r>
            <a:r>
              <a:rPr lang="zh-CN" altLang="en-US" sz="2400">
                <a:latin typeface="思源黑体 CN Medium" panose="020B0600000000000000" charset="-122"/>
                <a:ea typeface="思源黑体 CN Medium" panose="020B0600000000000000" charset="-122"/>
                <a:cs typeface="思源黑体 CN Medium" panose="020B0600000000000000" charset="-122"/>
              </a:rPr>
              <a:t>大盘</a:t>
            </a:r>
            <a:r>
              <a:rPr lang="en-US" altLang="zh-CN" sz="2400">
                <a:latin typeface="思源黑体 CN Medium" panose="020B0600000000000000" charset="-122"/>
                <a:ea typeface="思源黑体 CN Medium" panose="020B0600000000000000" charset="-122"/>
                <a:cs typeface="思源黑体 CN Medium" panose="020B0600000000000000" charset="-122"/>
              </a:rPr>
              <a:t>B</a:t>
            </a:r>
            <a:r>
              <a:rPr lang="zh-CN" altLang="en-US" sz="2400">
                <a:latin typeface="思源黑体 CN Medium" panose="020B0600000000000000" charset="-122"/>
                <a:ea typeface="思源黑体 CN Medium" panose="020B0600000000000000" charset="-122"/>
                <a:cs typeface="思源黑体 CN Medium" panose="020B0600000000000000" charset="-122"/>
              </a:rPr>
              <a:t>点</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a:p>
            <a:r>
              <a:rPr lang="en-US" altLang="zh-CN" sz="2400">
                <a:latin typeface="思源黑体 CN Medium" panose="020B0600000000000000" charset="-122"/>
                <a:ea typeface="思源黑体 CN Medium" panose="020B0600000000000000" charset="-122"/>
                <a:cs typeface="思源黑体 CN Medium" panose="020B0600000000000000" charset="-122"/>
              </a:rPr>
              <a:t>3.</a:t>
            </a:r>
            <a:r>
              <a:rPr lang="zh-CN" altLang="en-US" sz="2400">
                <a:latin typeface="思源黑体 CN Medium" panose="020B0600000000000000" charset="-122"/>
                <a:ea typeface="思源黑体 CN Medium" panose="020B0600000000000000" charset="-122"/>
                <a:cs typeface="思源黑体 CN Medium" panose="020B0600000000000000" charset="-122"/>
              </a:rPr>
              <a:t>大盘金叉</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p:txBody>
      </p:sp>
      <p:sp>
        <p:nvSpPr>
          <p:cNvPr id="11" name="文本框 10"/>
          <p:cNvSpPr txBox="1"/>
          <p:nvPr/>
        </p:nvSpPr>
        <p:spPr>
          <a:xfrm>
            <a:off x="0" y="0"/>
            <a:ext cx="12192000" cy="645160"/>
          </a:xfrm>
          <a:prstGeom prst="rect">
            <a:avLst/>
          </a:prstGeom>
          <a:noFill/>
        </p:spPr>
        <p:txBody>
          <a:bodyPr wrap="square" rtlCol="0" anchor="t">
            <a:spAutoFit/>
          </a:bodyPr>
          <a:p>
            <a:pPr algn="ctr">
              <a:buClrTx/>
              <a:buSzTx/>
              <a:buFontTx/>
            </a:pPr>
            <a:r>
              <a:rPr lang="zh-CN" altLang="en-US" sz="3600">
                <a:solidFill>
                  <a:srgbClr val="A81F25"/>
                </a:solidFill>
                <a:latin typeface="思源黑体 CN Bold" panose="020B0800000000000000" charset="-122"/>
                <a:ea typeface="思源黑体 CN Bold" panose="020B0800000000000000" charset="-122"/>
                <a:sym typeface="+mn-ea"/>
              </a:rPr>
              <a:t>超级买入法的运用场景</a:t>
            </a:r>
            <a:endParaRPr lang="zh-CN" altLang="en-US" sz="3600">
              <a:solidFill>
                <a:srgbClr val="A81F25"/>
              </a:solidFill>
              <a:latin typeface="思源黑体 CN Bold" panose="020B0800000000000000" charset="-122"/>
              <a:ea typeface="思源黑体 CN Bold" panose="020B0800000000000000" charset="-122"/>
              <a:sym typeface="+mn-ea"/>
            </a:endParaRPr>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I:\Ting-工作文件\1.活动物料\会议物料\2022.9.14-见面会-深圳场\组 68.png组 68"/>
          <p:cNvPicPr>
            <a:picLocks noChangeAspect="1"/>
          </p:cNvPicPr>
          <p:nvPr>
            <p:custDataLst>
              <p:tags r:id="rId1"/>
            </p:custDataLst>
          </p:nvPr>
        </p:nvPicPr>
        <p:blipFill>
          <a:blip r:embed="rId2"/>
          <a:srcRect/>
          <a:stretch>
            <a:fillRect/>
          </a:stretch>
        </p:blipFill>
        <p:spPr>
          <a:xfrm>
            <a:off x="1172528" y="2275523"/>
            <a:ext cx="2101850" cy="2159635"/>
          </a:xfrm>
          <a:prstGeom prst="rect">
            <a:avLst/>
          </a:prstGeom>
        </p:spPr>
      </p:pic>
      <p:sp>
        <p:nvSpPr>
          <p:cNvPr id="11" name="文本框 10"/>
          <p:cNvSpPr txBox="1"/>
          <p:nvPr/>
        </p:nvSpPr>
        <p:spPr>
          <a:xfrm>
            <a:off x="1522095" y="2923540"/>
            <a:ext cx="1753235" cy="675640"/>
          </a:xfrm>
          <a:prstGeom prst="rect">
            <a:avLst/>
          </a:prstGeom>
          <a:noFill/>
        </p:spPr>
        <p:txBody>
          <a:bodyPr wrap="square" rtlCol="0">
            <a:spAutoFit/>
          </a:bodyPr>
          <a:p>
            <a:pPr algn="l"/>
            <a:r>
              <a:rPr lang="zh-CN" altLang="en-US" sz="3800">
                <a:solidFill>
                  <a:schemeClr val="bg1"/>
                </a:solidFill>
                <a:latin typeface="思源黑体 CN Bold" panose="020B0800000000000000" charset="-122"/>
                <a:ea typeface="思源黑体 CN Bold" panose="020B0800000000000000" charset="-122"/>
              </a:rPr>
              <a:t>第四章</a:t>
            </a:r>
            <a:endParaRPr lang="zh-CN" altLang="en-US" sz="3800">
              <a:solidFill>
                <a:schemeClr val="bg1"/>
              </a:solidFill>
              <a:latin typeface="思源黑体 CN Bold" panose="020B0800000000000000" charset="-122"/>
              <a:ea typeface="思源黑体 CN Bold" panose="020B0800000000000000" charset="-122"/>
            </a:endParaRPr>
          </a:p>
        </p:txBody>
      </p:sp>
      <p:sp>
        <p:nvSpPr>
          <p:cNvPr id="4" name="文本框 3"/>
          <p:cNvSpPr txBox="1"/>
          <p:nvPr/>
        </p:nvSpPr>
        <p:spPr>
          <a:xfrm>
            <a:off x="3532505" y="2614930"/>
            <a:ext cx="7395210" cy="1014730"/>
          </a:xfrm>
          <a:prstGeom prst="rect">
            <a:avLst/>
          </a:prstGeom>
          <a:noFill/>
        </p:spPr>
        <p:txBody>
          <a:bodyPr wrap="square" rtlCol="0" anchor="t">
            <a:spAutoFit/>
          </a:bodyPr>
          <a:p>
            <a:pPr lvl="0" algn="ctr">
              <a:buClrTx/>
              <a:buSzTx/>
              <a:buFontTx/>
            </a:pPr>
            <a:r>
              <a:rPr lang="zh-CN" altLang="en-US" sz="6000">
                <a:solidFill>
                  <a:srgbClr val="A81F25"/>
                </a:solidFill>
                <a:latin typeface="思源黑体 CN Bold" panose="020B0800000000000000" charset="-122"/>
                <a:ea typeface="思源黑体 CN Bold" panose="020B0800000000000000" charset="-122"/>
                <a:sym typeface="+mn-ea"/>
              </a:rPr>
              <a:t>六要素的优化</a:t>
            </a:r>
            <a:endParaRPr lang="zh-CN" altLang="en-US" sz="6000">
              <a:solidFill>
                <a:srgbClr val="A81F25"/>
              </a:solidFill>
              <a:latin typeface="思源黑体 CN Bold" panose="020B0800000000000000" charset="-122"/>
              <a:ea typeface="思源黑体 CN Bold" panose="020B0800000000000000" charset="-122"/>
              <a:sym typeface="+mn-ea"/>
            </a:endParaRPr>
          </a:p>
        </p:txBody>
      </p:sp>
      <p:cxnSp>
        <p:nvCxnSpPr>
          <p:cNvPr id="3" name="直接连接符 2"/>
          <p:cNvCxnSpPr/>
          <p:nvPr/>
        </p:nvCxnSpPr>
        <p:spPr>
          <a:xfrm>
            <a:off x="3533140" y="3945255"/>
            <a:ext cx="6467475" cy="0"/>
          </a:xfrm>
          <a:prstGeom prst="line">
            <a:avLst/>
          </a:prstGeom>
          <a:ln w="19050">
            <a:solidFill>
              <a:srgbClr val="A81F25"/>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460240" y="4148455"/>
            <a:ext cx="6467475" cy="0"/>
          </a:xfrm>
          <a:prstGeom prst="line">
            <a:avLst/>
          </a:prstGeom>
          <a:ln w="19050">
            <a:solidFill>
              <a:srgbClr val="A81F25"/>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圆角矩形 33"/>
          <p:cNvSpPr/>
          <p:nvPr/>
        </p:nvSpPr>
        <p:spPr>
          <a:xfrm>
            <a:off x="734695" y="930910"/>
            <a:ext cx="7450455" cy="5448300"/>
          </a:xfrm>
          <a:prstGeom prst="roundRect">
            <a:avLst>
              <a:gd name="adj" fmla="val 5128"/>
            </a:avLst>
          </a:prstGeom>
          <a:gradFill>
            <a:gsLst>
              <a:gs pos="0">
                <a:schemeClr val="accent1">
                  <a:lumMod val="5000"/>
                  <a:lumOff val="95000"/>
                </a:schemeClr>
              </a:gs>
              <a:gs pos="74000">
                <a:schemeClr val="accent5">
                  <a:lumMod val="20000"/>
                  <a:lumOff val="80000"/>
                </a:schemeClr>
              </a:gs>
              <a:gs pos="83000">
                <a:srgbClr val="FCE1DB"/>
              </a:gs>
              <a:gs pos="100000">
                <a:schemeClr val="accent6">
                  <a:lumMod val="20000"/>
                  <a:lumOff val="80000"/>
                </a:schemeClr>
              </a:gs>
            </a:gsLst>
            <a:lin ang="5400000" scaled="0"/>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0" y="0"/>
            <a:ext cx="12192000" cy="645160"/>
          </a:xfrm>
          <a:prstGeom prst="rect">
            <a:avLst/>
          </a:prstGeom>
          <a:noFill/>
        </p:spPr>
        <p:txBody>
          <a:bodyPr wrap="square" rtlCol="0" anchor="t">
            <a:spAutoFit/>
          </a:bodyPr>
          <a:p>
            <a:pPr algn="ctr">
              <a:buClrTx/>
              <a:buSzTx/>
              <a:buFontTx/>
            </a:pPr>
            <a:r>
              <a:rPr lang="zh-CN" altLang="en-US" sz="3600">
                <a:solidFill>
                  <a:srgbClr val="A81F25"/>
                </a:solidFill>
                <a:latin typeface="思源黑体 CN Bold" panose="020B0800000000000000" charset="-122"/>
                <a:ea typeface="思源黑体 CN Bold" panose="020B0800000000000000" charset="-122"/>
                <a:sym typeface="+mn-ea"/>
              </a:rPr>
              <a:t>热点上寻找六要素</a:t>
            </a:r>
            <a:endParaRPr lang="zh-CN" altLang="en-US" sz="3600">
              <a:solidFill>
                <a:srgbClr val="A81F25"/>
              </a:solidFill>
              <a:latin typeface="思源黑体 CN Bold" panose="020B0800000000000000" charset="-122"/>
              <a:ea typeface="思源黑体 CN Bold" panose="020B0800000000000000" charset="-122"/>
              <a:sym typeface="+mn-ea"/>
            </a:endParaRPr>
          </a:p>
        </p:txBody>
      </p:sp>
      <p:sp>
        <p:nvSpPr>
          <p:cNvPr id="8" name="文本框 7"/>
          <p:cNvSpPr txBox="1"/>
          <p:nvPr/>
        </p:nvSpPr>
        <p:spPr>
          <a:xfrm>
            <a:off x="8391525" y="2590800"/>
            <a:ext cx="3501390" cy="1198880"/>
          </a:xfrm>
          <a:prstGeom prst="rect">
            <a:avLst/>
          </a:prstGeom>
          <a:noFill/>
        </p:spPr>
        <p:txBody>
          <a:bodyPr wrap="square" rtlCol="0">
            <a:spAutoFit/>
          </a:bodyPr>
          <a:p>
            <a:r>
              <a:rPr lang="en-US" altLang="zh-CN" sz="2400">
                <a:latin typeface="思源黑体 CN Medium" panose="020B0600000000000000" charset="-122"/>
                <a:ea typeface="思源黑体 CN Medium" panose="020B0600000000000000" charset="-122"/>
                <a:cs typeface="思源黑体 CN Medium" panose="020B0600000000000000" charset="-122"/>
              </a:rPr>
              <a:t>1.</a:t>
            </a:r>
            <a:r>
              <a:rPr lang="zh-CN" altLang="en-US" sz="2400">
                <a:latin typeface="思源黑体 CN Medium" panose="020B0600000000000000" charset="-122"/>
                <a:ea typeface="思源黑体 CN Medium" panose="020B0600000000000000" charset="-122"/>
                <a:cs typeface="思源黑体 CN Medium" panose="020B0600000000000000" charset="-122"/>
              </a:rPr>
              <a:t>热点纵览右上角气泡</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a:p>
            <a:r>
              <a:rPr lang="en-US" altLang="zh-CN" sz="2400">
                <a:latin typeface="思源黑体 CN Medium" panose="020B0600000000000000" charset="-122"/>
                <a:ea typeface="思源黑体 CN Medium" panose="020B0600000000000000" charset="-122"/>
                <a:cs typeface="思源黑体 CN Medium" panose="020B0600000000000000" charset="-122"/>
              </a:rPr>
              <a:t>2.</a:t>
            </a:r>
            <a:r>
              <a:rPr lang="zh-CN" altLang="en-US" sz="2400">
                <a:latin typeface="思源黑体 CN Medium" panose="020B0600000000000000" charset="-122"/>
                <a:ea typeface="思源黑体 CN Medium" panose="020B0600000000000000" charset="-122"/>
                <a:cs typeface="思源黑体 CN Medium" panose="020B0600000000000000" charset="-122"/>
              </a:rPr>
              <a:t>涨停棱镜前五排名</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a:p>
            <a:r>
              <a:rPr lang="en-US" altLang="zh-CN" sz="2400">
                <a:latin typeface="思源黑体 CN Medium" panose="020B0600000000000000" charset="-122"/>
                <a:ea typeface="思源黑体 CN Medium" panose="020B0600000000000000" charset="-122"/>
                <a:cs typeface="思源黑体 CN Medium" panose="020B0600000000000000" charset="-122"/>
              </a:rPr>
              <a:t>3.</a:t>
            </a:r>
            <a:r>
              <a:rPr lang="zh-CN" altLang="en-US" sz="2400">
                <a:latin typeface="思源黑体 CN Medium" panose="020B0600000000000000" charset="-122"/>
                <a:ea typeface="思源黑体 CN Medium" panose="020B0600000000000000" charset="-122"/>
                <a:cs typeface="思源黑体 CN Medium" panose="020B0600000000000000" charset="-122"/>
              </a:rPr>
              <a:t>五日</a:t>
            </a:r>
            <a:r>
              <a:rPr lang="en-US" altLang="zh-CN" sz="2400">
                <a:latin typeface="思源黑体 CN Medium" panose="020B0600000000000000" charset="-122"/>
                <a:ea typeface="思源黑体 CN Medium" panose="020B0600000000000000" charset="-122"/>
                <a:cs typeface="思源黑体 CN Medium" panose="020B0600000000000000" charset="-122"/>
              </a:rPr>
              <a:t>/</a:t>
            </a:r>
            <a:r>
              <a:rPr lang="zh-CN" altLang="en-US" sz="2400">
                <a:latin typeface="思源黑体 CN Medium" panose="020B0600000000000000" charset="-122"/>
                <a:ea typeface="思源黑体 CN Medium" panose="020B0600000000000000" charset="-122"/>
                <a:cs typeface="思源黑体 CN Medium" panose="020B0600000000000000" charset="-122"/>
              </a:rPr>
              <a:t>十日资金板块</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p:txBody>
      </p:sp>
      <p:sp>
        <p:nvSpPr>
          <p:cNvPr id="5" name="文本框 4"/>
          <p:cNvSpPr txBox="1"/>
          <p:nvPr/>
        </p:nvSpPr>
        <p:spPr>
          <a:xfrm>
            <a:off x="929640" y="1190625"/>
            <a:ext cx="7118985" cy="4928235"/>
          </a:xfrm>
          <a:prstGeom prst="rect">
            <a:avLst/>
          </a:prstGeom>
          <a:noFill/>
          <a:ln>
            <a:noFill/>
          </a:ln>
          <a:extLst>
            <a:ext uri="{909E8E84-426E-40DD-AFC4-6F175D3DCCD1}">
              <a14:hiddenFill xmlns:a14="http://schemas.microsoft.com/office/drawing/2010/main">
                <a:solidFill>
                  <a:schemeClr val="accent6">
                    <a:lumMod val="40000"/>
                    <a:lumOff val="60000"/>
                  </a:schemeClr>
                </a:solidFill>
              </a14:hiddenFill>
            </a:ext>
          </a:extLst>
        </p:spPr>
        <p:txBody>
          <a:bodyPr wrap="square" rtlCol="0" anchor="t">
            <a:spAutoFit/>
          </a:bodyPr>
          <a:p>
            <a:pPr>
              <a:lnSpc>
                <a:spcPct val="100000"/>
              </a:lnSpc>
              <a:spcBef>
                <a:spcPts val="0"/>
              </a:spcBef>
              <a:spcAft>
                <a:spcPts val="1000"/>
              </a:spcAft>
            </a:pPr>
            <a:r>
              <a:rPr lang="zh-CN" altLang="en-US" sz="1600">
                <a:latin typeface="思源黑体 CN Medium" panose="020B0600000000000000" charset="-122"/>
                <a:ea typeface="思源黑体 CN Medium" panose="020B0600000000000000" charset="-122"/>
                <a:cs typeface="思源黑体 CN Medium" panose="020B0600000000000000" charset="-122"/>
              </a:rPr>
              <a:t>一：</a:t>
            </a:r>
            <a:r>
              <a:rPr lang="zh-CN" altLang="en-US" sz="1600">
                <a:solidFill>
                  <a:srgbClr val="ED26EE"/>
                </a:solidFill>
                <a:latin typeface="思源黑体 CN Medium" panose="020B0600000000000000" charset="-122"/>
                <a:ea typeface="思源黑体 CN Medium" panose="020B0600000000000000" charset="-122"/>
                <a:cs typeface="思源黑体 CN Medium" panose="020B0600000000000000" charset="-122"/>
              </a:rPr>
              <a:t>足够超跌</a:t>
            </a:r>
            <a:r>
              <a:rPr lang="zh-CN" altLang="en-US" sz="1600">
                <a:latin typeface="思源黑体 CN Medium" panose="020B0600000000000000" charset="-122"/>
                <a:ea typeface="思源黑体 CN Medium" panose="020B0600000000000000" charset="-122"/>
                <a:cs typeface="思源黑体 CN Medium" panose="020B0600000000000000" charset="-122"/>
              </a:rPr>
              <a:t>(从高点到低点跌幅超过50%甚至70% ,盘子尽量要小)。</a:t>
            </a:r>
            <a:endParaRPr lang="zh-CN" altLang="en-US" sz="1600">
              <a:latin typeface="思源黑体 CN Medium" panose="020B0600000000000000" charset="-122"/>
              <a:ea typeface="思源黑体 CN Medium" panose="020B0600000000000000" charset="-122"/>
              <a:cs typeface="思源黑体 CN Medium" panose="020B0600000000000000" charset="-122"/>
            </a:endParaRPr>
          </a:p>
          <a:p>
            <a:pPr>
              <a:lnSpc>
                <a:spcPct val="100000"/>
              </a:lnSpc>
              <a:spcBef>
                <a:spcPts val="0"/>
              </a:spcBef>
              <a:spcAft>
                <a:spcPts val="1000"/>
              </a:spcAft>
            </a:pPr>
            <a:r>
              <a:rPr lang="zh-CN" altLang="en-US" sz="1600">
                <a:latin typeface="思源黑体 CN Medium" panose="020B0600000000000000" charset="-122"/>
                <a:ea typeface="思源黑体 CN Medium" panose="020B0600000000000000" charset="-122"/>
                <a:cs typeface="思源黑体 CN Medium" panose="020B0600000000000000" charset="-122"/>
              </a:rPr>
              <a:t>二：</a:t>
            </a:r>
            <a:r>
              <a:rPr lang="zh-CN" altLang="en-US" sz="1600">
                <a:solidFill>
                  <a:srgbClr val="ED26EE"/>
                </a:solidFill>
                <a:latin typeface="思源黑体 CN Medium" panose="020B0600000000000000" charset="-122"/>
                <a:ea typeface="思源黑体 CN Medium" panose="020B0600000000000000" charset="-122"/>
                <a:cs typeface="思源黑体 CN Medium" panose="020B0600000000000000" charset="-122"/>
              </a:rPr>
              <a:t>超跌之后有一个横盘箱体</a:t>
            </a:r>
            <a:r>
              <a:rPr lang="zh-CN" altLang="en-US" sz="1600">
                <a:latin typeface="思源黑体 CN Medium" panose="020B0600000000000000" charset="-122"/>
                <a:ea typeface="思源黑体 CN Medium" panose="020B0600000000000000" charset="-122"/>
                <a:cs typeface="思源黑体 CN Medium" panose="020B0600000000000000" charset="-122"/>
              </a:rPr>
              <a:t>(时间半年到一年左右,证明主力严格控制股价波动范围(振幅控制在20%-30% )完成反复震仓吸筹阶段。) 突破平台箱体时,水手实破进入黄色区域, 井过至筹码聚集上边缘。</a:t>
            </a:r>
            <a:endParaRPr lang="zh-CN" altLang="en-US" sz="1600">
              <a:latin typeface="思源黑体 CN Medium" panose="020B0600000000000000" charset="-122"/>
              <a:ea typeface="思源黑体 CN Medium" panose="020B0600000000000000" charset="-122"/>
              <a:cs typeface="思源黑体 CN Medium" panose="020B0600000000000000" charset="-122"/>
            </a:endParaRPr>
          </a:p>
          <a:p>
            <a:pPr>
              <a:lnSpc>
                <a:spcPct val="100000"/>
              </a:lnSpc>
              <a:spcBef>
                <a:spcPts val="0"/>
              </a:spcBef>
              <a:spcAft>
                <a:spcPts val="1000"/>
              </a:spcAft>
            </a:pPr>
            <a:r>
              <a:rPr lang="zh-CN" altLang="en-US" sz="1600">
                <a:latin typeface="思源黑体 CN Medium" panose="020B0600000000000000" charset="-122"/>
                <a:ea typeface="思源黑体 CN Medium" panose="020B0600000000000000" charset="-122"/>
                <a:cs typeface="思源黑体 CN Medium" panose="020B0600000000000000" charset="-122"/>
              </a:rPr>
              <a:t>三：</a:t>
            </a:r>
            <a:r>
              <a:rPr lang="zh-CN" altLang="en-US" sz="1600">
                <a:solidFill>
                  <a:srgbClr val="ED26EE"/>
                </a:solidFill>
                <a:latin typeface="思源黑体 CN Medium" panose="020B0600000000000000" charset="-122"/>
                <a:ea typeface="思源黑体 CN Medium" panose="020B0600000000000000" charset="-122"/>
                <a:cs typeface="思源黑体 CN Medium" panose="020B0600000000000000" charset="-122"/>
              </a:rPr>
              <a:t>底部放量</a:t>
            </a:r>
            <a:r>
              <a:rPr lang="zh-CN" altLang="en-US" sz="1600">
                <a:latin typeface="思源黑体 CN Medium" panose="020B0600000000000000" charset="-122"/>
                <a:ea typeface="思源黑体 CN Medium" panose="020B0600000000000000" charset="-122"/>
                <a:cs typeface="思源黑体 CN Medium" panose="020B0600000000000000" charset="-122"/>
              </a:rPr>
              <a:t>(有量才有一切,没量的股除非高位高控盘,成交量不活跃股票不可能疯涨)同时量是堆量(量价齐升)量能的趋势是逐步放大，放量同时过盘整箱体。</a:t>
            </a:r>
            <a:endParaRPr lang="zh-CN" altLang="en-US" sz="1600">
              <a:latin typeface="思源黑体 CN Medium" panose="020B0600000000000000" charset="-122"/>
              <a:ea typeface="思源黑体 CN Medium" panose="020B0600000000000000" charset="-122"/>
              <a:cs typeface="思源黑体 CN Medium" panose="020B0600000000000000" charset="-122"/>
            </a:endParaRPr>
          </a:p>
          <a:p>
            <a:pPr>
              <a:lnSpc>
                <a:spcPct val="100000"/>
              </a:lnSpc>
              <a:spcBef>
                <a:spcPts val="0"/>
              </a:spcBef>
              <a:spcAft>
                <a:spcPts val="1000"/>
              </a:spcAft>
            </a:pPr>
            <a:r>
              <a:rPr lang="zh-CN" altLang="en-US" sz="1600">
                <a:latin typeface="思源黑体 CN Medium" panose="020B0600000000000000" charset="-122"/>
                <a:ea typeface="思源黑体 CN Medium" panose="020B0600000000000000" charset="-122"/>
                <a:cs typeface="思源黑体 CN Medium" panose="020B0600000000000000" charset="-122"/>
              </a:rPr>
              <a:t>四：</a:t>
            </a:r>
            <a:r>
              <a:rPr lang="zh-CN" altLang="en-US" sz="1600">
                <a:solidFill>
                  <a:srgbClr val="ED26EE"/>
                </a:solidFill>
                <a:latin typeface="思源黑体 CN Medium" panose="020B0600000000000000" charset="-122"/>
                <a:ea typeface="思源黑体 CN Medium" panose="020B0600000000000000" charset="-122"/>
                <a:cs typeface="思源黑体 CN Medium" panose="020B0600000000000000" charset="-122"/>
              </a:rPr>
              <a:t>低位筹码在横盘过程在高度聚集</a:t>
            </a:r>
            <a:r>
              <a:rPr lang="zh-CN" altLang="en-US" sz="1600">
                <a:latin typeface="思源黑体 CN Medium" panose="020B0600000000000000" charset="-122"/>
                <a:ea typeface="思源黑体 CN Medium" panose="020B0600000000000000" charset="-122"/>
                <a:cs typeface="思源黑体 CN Medium" panose="020B0600000000000000" charset="-122"/>
              </a:rPr>
              <a:t>(证明是主力在聚集筹码,同时满盘获利比例高于90%也可以证明筹码高度聚集)筹码的形态最好是单峰,双峰有压力。</a:t>
            </a:r>
            <a:endParaRPr lang="zh-CN" altLang="en-US" sz="1600">
              <a:latin typeface="思源黑体 CN Medium" panose="020B0600000000000000" charset="-122"/>
              <a:ea typeface="思源黑体 CN Medium" panose="020B0600000000000000" charset="-122"/>
              <a:cs typeface="思源黑体 CN Medium" panose="020B0600000000000000" charset="-122"/>
            </a:endParaRPr>
          </a:p>
          <a:p>
            <a:pPr>
              <a:lnSpc>
                <a:spcPct val="100000"/>
              </a:lnSpc>
              <a:spcBef>
                <a:spcPts val="0"/>
              </a:spcBef>
              <a:spcAft>
                <a:spcPts val="1000"/>
              </a:spcAft>
            </a:pPr>
            <a:r>
              <a:rPr lang="zh-CN" altLang="en-US" sz="1600">
                <a:latin typeface="思源黑体 CN Medium" panose="020B0600000000000000" charset="-122"/>
                <a:ea typeface="思源黑体 CN Medium" panose="020B0600000000000000" charset="-122"/>
                <a:cs typeface="思源黑体 CN Medium" panose="020B0600000000000000" charset="-122"/>
              </a:rPr>
              <a:t>五：</a:t>
            </a:r>
            <a:r>
              <a:rPr lang="zh-CN" altLang="en-US" sz="1600">
                <a:solidFill>
                  <a:srgbClr val="ED26EE"/>
                </a:solidFill>
                <a:latin typeface="思源黑体 CN Medium" panose="020B0600000000000000" charset="-122"/>
                <a:ea typeface="思源黑体 CN Medium" panose="020B0600000000000000" charset="-122"/>
                <a:cs typeface="思源黑体 CN Medium" panose="020B0600000000000000" charset="-122"/>
              </a:rPr>
              <a:t>突破平台时过掉120/250日线</a:t>
            </a:r>
            <a:r>
              <a:rPr lang="zh-CN" altLang="en-US" sz="1600">
                <a:latin typeface="思源黑体 CN Medium" panose="020B0600000000000000" charset="-122"/>
                <a:ea typeface="思源黑体 CN Medium" panose="020B0600000000000000" charset="-122"/>
                <a:cs typeface="思源黑体 CN Medium" panose="020B0600000000000000" charset="-122"/>
              </a:rPr>
              <a:t>(说明股票进入强势通道,或者称之为起爆点可低吸点位)。</a:t>
            </a:r>
            <a:endParaRPr lang="zh-CN" altLang="en-US" sz="1600">
              <a:latin typeface="思源黑体 CN Medium" panose="020B0600000000000000" charset="-122"/>
              <a:ea typeface="思源黑体 CN Medium" panose="020B0600000000000000" charset="-122"/>
              <a:cs typeface="思源黑体 CN Medium" panose="020B0600000000000000" charset="-122"/>
            </a:endParaRPr>
          </a:p>
          <a:p>
            <a:pPr>
              <a:lnSpc>
                <a:spcPct val="100000"/>
              </a:lnSpc>
              <a:spcBef>
                <a:spcPts val="0"/>
              </a:spcBef>
              <a:spcAft>
                <a:spcPts val="1000"/>
              </a:spcAft>
            </a:pPr>
            <a:r>
              <a:rPr lang="zh-CN" altLang="en-US" sz="1600">
                <a:latin typeface="思源黑体 CN Medium" panose="020B0600000000000000" charset="-122"/>
                <a:ea typeface="思源黑体 CN Medium" panose="020B0600000000000000" charset="-122"/>
                <a:cs typeface="思源黑体 CN Medium" panose="020B0600000000000000" charset="-122"/>
              </a:rPr>
              <a:t>六：</a:t>
            </a:r>
            <a:r>
              <a:rPr lang="zh-CN" altLang="en-US" sz="1600">
                <a:solidFill>
                  <a:srgbClr val="ED26EE"/>
                </a:solidFill>
                <a:latin typeface="思源黑体 CN Medium" panose="020B0600000000000000" charset="-122"/>
                <a:ea typeface="思源黑体 CN Medium" panose="020B0600000000000000" charset="-122"/>
                <a:cs typeface="思源黑体 CN Medium" panose="020B0600000000000000" charset="-122"/>
              </a:rPr>
              <a:t>在底部箱体震仓的时候形成量坑</a:t>
            </a:r>
            <a:r>
              <a:rPr lang="zh-CN" altLang="en-US" sz="1600">
                <a:latin typeface="思源黑体 CN Medium" panose="020B0600000000000000" charset="-122"/>
                <a:ea typeface="思源黑体 CN Medium" panose="020B0600000000000000" charset="-122"/>
                <a:cs typeface="思源黑体 CN Medium" panose="020B0600000000000000" charset="-122"/>
              </a:rPr>
              <a:t>(放量吸筹上涨,缩量下跌洗盘)同时成交量的量柱须表现为阳盛阴衰(即红色多白色少)。</a:t>
            </a:r>
            <a:endParaRPr lang="zh-CN" altLang="en-US" sz="1600">
              <a:latin typeface="思源黑体 CN Medium" panose="020B0600000000000000" charset="-122"/>
              <a:ea typeface="思源黑体 CN Medium" panose="020B0600000000000000" charset="-122"/>
              <a:cs typeface="思源黑体 CN Medium" panose="020B0600000000000000" charset="-122"/>
            </a:endParaRPr>
          </a:p>
          <a:p>
            <a:pPr>
              <a:lnSpc>
                <a:spcPct val="100000"/>
              </a:lnSpc>
              <a:spcBef>
                <a:spcPts val="0"/>
              </a:spcBef>
              <a:spcAft>
                <a:spcPts val="1000"/>
              </a:spcAft>
            </a:pPr>
            <a:r>
              <a:rPr lang="zh-CN" altLang="en-US" sz="1600">
                <a:latin typeface="思源黑体 CN Medium" panose="020B0600000000000000" charset="-122"/>
                <a:ea typeface="思源黑体 CN Medium" panose="020B0600000000000000" charset="-122"/>
                <a:cs typeface="思源黑体 CN Medium" panose="020B0600000000000000" charset="-122"/>
              </a:rPr>
              <a:t>非常六+1第七点 :能通过散户减少确定散户持续新低或者减少更能佐证此类股是底部主力在大规模吸筹酝酿大动作。</a:t>
            </a:r>
            <a:endParaRPr lang="zh-CN" altLang="en-US" sz="1600">
              <a:latin typeface="思源黑体 CN Medium" panose="020B0600000000000000" charset="-122"/>
              <a:ea typeface="思源黑体 CN Medium" panose="020B0600000000000000" charset="-122"/>
              <a:cs typeface="思源黑体 CN Medium" panose="020B0600000000000000" charset="-122"/>
            </a:endParaRPr>
          </a:p>
          <a:p>
            <a:pPr>
              <a:lnSpc>
                <a:spcPct val="100000"/>
              </a:lnSpc>
              <a:spcBef>
                <a:spcPts val="0"/>
              </a:spcBef>
              <a:spcAft>
                <a:spcPts val="1000"/>
              </a:spcAft>
            </a:pPr>
            <a:r>
              <a:rPr lang="zh-CN" altLang="en-US" sz="1600">
                <a:latin typeface="思源黑体 CN Medium" panose="020B0600000000000000" charset="-122"/>
                <a:ea typeface="思源黑体 CN Medium" panose="020B0600000000000000" charset="-122"/>
                <a:cs typeface="思源黑体 CN Medium" panose="020B0600000000000000" charset="-122"/>
              </a:rPr>
              <a:t>实破判断:</a:t>
            </a:r>
            <a:r>
              <a:rPr lang="zh-CN" altLang="en-US" sz="1600">
                <a:solidFill>
                  <a:srgbClr val="ED26EE"/>
                </a:solidFill>
                <a:latin typeface="思源黑体 CN Medium" panose="020B0600000000000000" charset="-122"/>
                <a:ea typeface="思源黑体 CN Medium" panose="020B0600000000000000" charset="-122"/>
                <a:cs typeface="思源黑体 CN Medium" panose="020B0600000000000000" charset="-122"/>
              </a:rPr>
              <a:t>水手突破一( 变黄) </a:t>
            </a:r>
            <a:r>
              <a:rPr lang="zh-CN" altLang="en-US" sz="1600">
                <a:latin typeface="思源黑体 CN Medium" panose="020B0600000000000000" charset="-122"/>
                <a:ea typeface="思源黑体 CN Medium" panose="020B0600000000000000" charset="-122"/>
                <a:cs typeface="思源黑体 CN Medium" panose="020B0600000000000000" charset="-122"/>
              </a:rPr>
              <a:t>+</a:t>
            </a:r>
            <a:r>
              <a:rPr lang="zh-CN" altLang="en-US" sz="1600">
                <a:solidFill>
                  <a:srgbClr val="ED26EE"/>
                </a:solidFill>
                <a:latin typeface="思源黑体 CN Medium" panose="020B0600000000000000" charset="-122"/>
                <a:ea typeface="思源黑体 CN Medium" panose="020B0600000000000000" charset="-122"/>
                <a:cs typeface="思源黑体 CN Medium" panose="020B0600000000000000" charset="-122"/>
              </a:rPr>
              <a:t>获利比例90%</a:t>
            </a:r>
            <a:r>
              <a:rPr lang="zh-CN" altLang="en-US" sz="1600">
                <a:latin typeface="思源黑体 CN Medium" panose="020B0600000000000000" charset="-122"/>
                <a:ea typeface="思源黑体 CN Medium" panose="020B0600000000000000" charset="-122"/>
                <a:cs typeface="思源黑体 CN Medium" panose="020B0600000000000000" charset="-122"/>
              </a:rPr>
              <a:t>+</a:t>
            </a:r>
            <a:r>
              <a:rPr lang="zh-CN" altLang="en-US" sz="1600">
                <a:solidFill>
                  <a:srgbClr val="ED26EE"/>
                </a:solidFill>
                <a:latin typeface="思源黑体 CN Medium" panose="020B0600000000000000" charset="-122"/>
                <a:ea typeface="思源黑体 CN Medium" panose="020B0600000000000000" charset="-122"/>
                <a:cs typeface="思源黑体 CN Medium" panose="020B0600000000000000" charset="-122"/>
              </a:rPr>
              <a:t>个股实破长期横盘平台</a:t>
            </a:r>
            <a:r>
              <a:rPr lang="zh-CN" altLang="en-US" sz="1600">
                <a:latin typeface="思源黑体 CN Medium" panose="020B0600000000000000" charset="-122"/>
                <a:ea typeface="思源黑体 CN Medium" panose="020B0600000000000000" charset="-122"/>
                <a:cs typeface="思源黑体 CN Medium" panose="020B0600000000000000" charset="-122"/>
              </a:rPr>
              <a:t>(选热点或资金流向平台近期资金持续流入的板块成功率更高)。</a:t>
            </a:r>
            <a:endParaRPr lang="zh-CN" altLang="en-US" sz="1600">
              <a:latin typeface="思源黑体 CN Medium" panose="020B0600000000000000" charset="-122"/>
              <a:ea typeface="思源黑体 CN Medium" panose="020B0600000000000000" charset="-122"/>
              <a:cs typeface="思源黑体 CN Medium" panose="020B0600000000000000" charset="-122"/>
            </a:endParaRPr>
          </a:p>
        </p:txBody>
      </p:sp>
      <p:sp>
        <p:nvSpPr>
          <p:cNvPr id="36" name="矩形 35"/>
          <p:cNvSpPr/>
          <p:nvPr/>
        </p:nvSpPr>
        <p:spPr>
          <a:xfrm>
            <a:off x="857250" y="5474970"/>
            <a:ext cx="7264400" cy="685800"/>
          </a:xfrm>
          <a:prstGeom prst="rect">
            <a:avLst/>
          </a:prstGeom>
          <a:noFill/>
          <a:ln w="38100">
            <a:solidFill>
              <a:srgbClr val="ED26E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0" y="0"/>
            <a:ext cx="12192000" cy="645160"/>
          </a:xfrm>
          <a:prstGeom prst="rect">
            <a:avLst/>
          </a:prstGeom>
          <a:noFill/>
        </p:spPr>
        <p:txBody>
          <a:bodyPr wrap="square" rtlCol="0" anchor="t">
            <a:spAutoFit/>
          </a:bodyPr>
          <a:p>
            <a:pPr algn="ctr">
              <a:buClrTx/>
              <a:buSzTx/>
              <a:buFontTx/>
            </a:pPr>
            <a:r>
              <a:rPr lang="zh-CN" altLang="en-US" sz="3600">
                <a:solidFill>
                  <a:srgbClr val="A81F25"/>
                </a:solidFill>
                <a:latin typeface="思源黑体 CN Bold" panose="020B0800000000000000" charset="-122"/>
                <a:ea typeface="思源黑体 CN Bold" panose="020B0800000000000000" charset="-122"/>
                <a:sym typeface="+mn-ea"/>
              </a:rPr>
              <a:t>六要素选股上的要求</a:t>
            </a:r>
            <a:endParaRPr lang="zh-CN" altLang="en-US" sz="3600">
              <a:solidFill>
                <a:srgbClr val="A81F25"/>
              </a:solidFill>
              <a:latin typeface="思源黑体 CN Bold" panose="020B0800000000000000" charset="-122"/>
              <a:ea typeface="思源黑体 CN Bold" panose="020B0800000000000000" charset="-122"/>
              <a:sym typeface="+mn-ea"/>
            </a:endParaRPr>
          </a:p>
        </p:txBody>
      </p:sp>
      <p:sp>
        <p:nvSpPr>
          <p:cNvPr id="2" name="文本框 1"/>
          <p:cNvSpPr txBox="1"/>
          <p:nvPr/>
        </p:nvSpPr>
        <p:spPr>
          <a:xfrm>
            <a:off x="5876290" y="4725035"/>
            <a:ext cx="5059680" cy="1198880"/>
          </a:xfrm>
          <a:prstGeom prst="rect">
            <a:avLst/>
          </a:prstGeom>
          <a:noFill/>
        </p:spPr>
        <p:txBody>
          <a:bodyPr wrap="square" rtlCol="0">
            <a:spAutoFit/>
          </a:bodyPr>
          <a:p>
            <a:r>
              <a:rPr lang="en-US" sz="2400">
                <a:latin typeface="思源黑体 CN Medium" panose="020B0600000000000000" charset="-122"/>
                <a:ea typeface="思源黑体 CN Medium" panose="020B0600000000000000" charset="-122"/>
                <a:cs typeface="思源黑体 CN Medium" panose="020B0600000000000000" charset="-122"/>
              </a:rPr>
              <a:t>1.</a:t>
            </a:r>
            <a:r>
              <a:rPr lang="zh-CN" altLang="en-US" sz="2400">
                <a:latin typeface="思源黑体 CN Medium" panose="020B0600000000000000" charset="-122"/>
                <a:ea typeface="思源黑体 CN Medium" panose="020B0600000000000000" charset="-122"/>
                <a:cs typeface="思源黑体 CN Medium" panose="020B0600000000000000" charset="-122"/>
              </a:rPr>
              <a:t>利润增长的</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a:p>
            <a:r>
              <a:rPr lang="en-US" altLang="zh-CN" sz="2400">
                <a:latin typeface="思源黑体 CN Medium" panose="020B0600000000000000" charset="-122"/>
                <a:ea typeface="思源黑体 CN Medium" panose="020B0600000000000000" charset="-122"/>
                <a:cs typeface="思源黑体 CN Medium" panose="020B0600000000000000" charset="-122"/>
              </a:rPr>
              <a:t>2.60</a:t>
            </a:r>
            <a:r>
              <a:rPr lang="zh-CN" altLang="en-US" sz="2400">
                <a:latin typeface="思源黑体 CN Medium" panose="020B0600000000000000" charset="-122"/>
                <a:ea typeface="思源黑体 CN Medium" panose="020B0600000000000000" charset="-122"/>
                <a:cs typeface="思源黑体 CN Medium" panose="020B0600000000000000" charset="-122"/>
              </a:rPr>
              <a:t>日线上的</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a:p>
            <a:r>
              <a:rPr lang="en-US" altLang="zh-CN" sz="2400">
                <a:latin typeface="思源黑体 CN Medium" panose="020B0600000000000000" charset="-122"/>
                <a:ea typeface="思源黑体 CN Medium" panose="020B0600000000000000" charset="-122"/>
                <a:cs typeface="思源黑体 CN Medium" panose="020B0600000000000000" charset="-122"/>
              </a:rPr>
              <a:t>3.</a:t>
            </a:r>
            <a:r>
              <a:rPr lang="zh-CN" altLang="en-US" sz="2400">
                <a:latin typeface="思源黑体 CN Medium" panose="020B0600000000000000" charset="-122"/>
                <a:ea typeface="思源黑体 CN Medium" panose="020B0600000000000000" charset="-122"/>
                <a:cs typeface="思源黑体 CN Medium" panose="020B0600000000000000" charset="-122"/>
              </a:rPr>
              <a:t>游资拉升为卖点（无控盘）</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p:txBody>
      </p:sp>
      <p:pic>
        <p:nvPicPr>
          <p:cNvPr id="3" name="图片 2"/>
          <p:cNvPicPr>
            <a:picLocks noChangeAspect="1"/>
          </p:cNvPicPr>
          <p:nvPr/>
        </p:nvPicPr>
        <p:blipFill>
          <a:blip r:embed="rId1"/>
          <a:stretch>
            <a:fillRect/>
          </a:stretch>
        </p:blipFill>
        <p:spPr>
          <a:xfrm>
            <a:off x="355600" y="1354455"/>
            <a:ext cx="4968240" cy="4892675"/>
          </a:xfrm>
          <a:prstGeom prst="rect">
            <a:avLst/>
          </a:prstGeom>
          <a:ln>
            <a:solidFill>
              <a:schemeClr val="accent6">
                <a:lumMod val="60000"/>
                <a:lumOff val="40000"/>
              </a:schemeClr>
            </a:solidFill>
          </a:ln>
        </p:spPr>
      </p:pic>
      <p:pic>
        <p:nvPicPr>
          <p:cNvPr id="5" name="图片 4"/>
          <p:cNvPicPr>
            <a:picLocks noChangeAspect="1"/>
          </p:cNvPicPr>
          <p:nvPr/>
        </p:nvPicPr>
        <p:blipFill>
          <a:blip r:embed="rId2"/>
          <a:stretch>
            <a:fillRect/>
          </a:stretch>
        </p:blipFill>
        <p:spPr>
          <a:xfrm>
            <a:off x="5876290" y="1354455"/>
            <a:ext cx="6042025" cy="2793365"/>
          </a:xfrm>
          <a:prstGeom prst="rect">
            <a:avLst/>
          </a:prstGeom>
          <a:ln>
            <a:solidFill>
              <a:schemeClr val="accent6">
                <a:lumMod val="60000"/>
                <a:lumOff val="40000"/>
              </a:schemeClr>
            </a:solidFill>
          </a:ln>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772920" y="4345305"/>
            <a:ext cx="5052060" cy="518160"/>
          </a:xfrm>
          <a:prstGeom prst="rect">
            <a:avLst/>
          </a:prstGeom>
          <a:solidFill>
            <a:srgbClr val="A8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1916113" y="4420235"/>
            <a:ext cx="4765675" cy="368300"/>
            <a:chOff x="3274" y="7178"/>
            <a:chExt cx="7505" cy="580"/>
          </a:xfrm>
        </p:grpSpPr>
        <p:sp>
          <p:nvSpPr>
            <p:cNvPr id="10" name="文本框 9"/>
            <p:cNvSpPr txBox="1"/>
            <p:nvPr/>
          </p:nvSpPr>
          <p:spPr>
            <a:xfrm>
              <a:off x="3274" y="7178"/>
              <a:ext cx="2448" cy="580"/>
            </a:xfrm>
            <a:prstGeom prst="rect">
              <a:avLst/>
            </a:prstGeom>
            <a:noFill/>
          </p:spPr>
          <p:txBody>
            <a:bodyPr wrap="none" rtlCol="0">
              <a:spAutoFit/>
            </a:bodyPr>
            <a:p>
              <a:pPr algn="l"/>
              <a:r>
                <a:rPr lang="zh-CN" altLang="en-US">
                  <a:solidFill>
                    <a:srgbClr val="FFFEF8"/>
                  </a:solidFill>
                  <a:latin typeface="思源黑体 CN Medium" panose="020B0600000000000000" charset="-122"/>
                  <a:ea typeface="思源黑体 CN Medium" panose="020B0600000000000000" charset="-122"/>
                </a:rPr>
                <a:t>嘉宾：罗雪奎</a:t>
              </a:r>
              <a:endParaRPr lang="zh-CN" altLang="en-US">
                <a:solidFill>
                  <a:srgbClr val="FFFEF8"/>
                </a:solidFill>
                <a:latin typeface="思源黑体 CN Medium" panose="020B0600000000000000" charset="-122"/>
                <a:ea typeface="思源黑体 CN Medium" panose="020B0600000000000000" charset="-122"/>
              </a:endParaRPr>
            </a:p>
          </p:txBody>
        </p:sp>
        <p:sp>
          <p:nvSpPr>
            <p:cNvPr id="11" name="文本框 10"/>
            <p:cNvSpPr txBox="1"/>
            <p:nvPr/>
          </p:nvSpPr>
          <p:spPr>
            <a:xfrm>
              <a:off x="5802" y="7178"/>
              <a:ext cx="4977" cy="580"/>
            </a:xfrm>
            <a:prstGeom prst="rect">
              <a:avLst/>
            </a:prstGeom>
            <a:noFill/>
          </p:spPr>
          <p:txBody>
            <a:bodyPr wrap="none" rtlCol="0">
              <a:spAutoFit/>
            </a:bodyPr>
            <a:p>
              <a:pPr algn="l"/>
              <a:r>
                <a:rPr lang="zh-CN" altLang="en-US">
                  <a:solidFill>
                    <a:srgbClr val="FFFEF8"/>
                  </a:solidFill>
                  <a:latin typeface="思源黑体 CN Medium" panose="020B0600000000000000" charset="-122"/>
                  <a:ea typeface="思源黑体 CN Medium" panose="020B0600000000000000" charset="-122"/>
                </a:rPr>
                <a:t>执业编号：A1120616080001</a:t>
              </a:r>
              <a:endParaRPr lang="zh-CN" altLang="en-US">
                <a:solidFill>
                  <a:srgbClr val="FFFEF8"/>
                </a:solidFill>
                <a:latin typeface="思源黑体 CN Medium" panose="020B0600000000000000" charset="-122"/>
                <a:ea typeface="思源黑体 CN Medium" panose="020B0600000000000000" charset="-122"/>
              </a:endParaRPr>
            </a:p>
          </p:txBody>
        </p:sp>
      </p:grpSp>
      <p:pic>
        <p:nvPicPr>
          <p:cNvPr id="7" name="图片 6" descr="图层 40"/>
          <p:cNvPicPr>
            <a:picLocks noChangeAspect="1"/>
          </p:cNvPicPr>
          <p:nvPr/>
        </p:nvPicPr>
        <p:blipFill>
          <a:blip r:embed="rId1"/>
          <a:stretch>
            <a:fillRect/>
          </a:stretch>
        </p:blipFill>
        <p:spPr>
          <a:xfrm flipH="1">
            <a:off x="7025005" y="579755"/>
            <a:ext cx="4032885" cy="6121400"/>
          </a:xfrm>
          <a:prstGeom prst="rect">
            <a:avLst/>
          </a:prstGeom>
        </p:spPr>
      </p:pic>
      <p:sp>
        <p:nvSpPr>
          <p:cNvPr id="2" name="文本框 1"/>
          <p:cNvSpPr txBox="1"/>
          <p:nvPr/>
        </p:nvSpPr>
        <p:spPr>
          <a:xfrm>
            <a:off x="828040" y="1392555"/>
            <a:ext cx="6289675" cy="2916555"/>
          </a:xfrm>
          <a:prstGeom prst="rect">
            <a:avLst/>
          </a:prstGeom>
          <a:noFill/>
        </p:spPr>
        <p:txBody>
          <a:bodyPr wrap="square" rtlCol="0">
            <a:spAutoFit/>
          </a:bodyPr>
          <a:p>
            <a:pPr algn="ctr">
              <a:lnSpc>
                <a:spcPct val="90000"/>
              </a:lnSpc>
            </a:pPr>
            <a:r>
              <a:rPr lang="zh-CN" altLang="en-US" sz="10200" b="1">
                <a:ln w="25400">
                  <a:noFill/>
                </a:ln>
                <a:solidFill>
                  <a:srgbClr val="A81F25"/>
                </a:solidFill>
                <a:latin typeface="思源黑体 CN Heavy" panose="020B0A00000000000000" charset="-122"/>
                <a:ea typeface="思源黑体 CN Heavy" panose="020B0A00000000000000" charset="-122"/>
                <a:cs typeface="思源黑体 CN Heavy" panose="020B0A00000000000000" charset="-122"/>
                <a:sym typeface="+mn-ea"/>
              </a:rPr>
              <a:t>缩量磨底</a:t>
            </a:r>
            <a:endParaRPr lang="zh-CN" altLang="en-US" sz="10200" b="1">
              <a:ln w="25400">
                <a:noFill/>
              </a:ln>
              <a:solidFill>
                <a:srgbClr val="A81F25"/>
              </a:solidFill>
              <a:latin typeface="思源黑体 CN Heavy" panose="020B0A00000000000000" charset="-122"/>
              <a:ea typeface="思源黑体 CN Heavy" panose="020B0A00000000000000" charset="-122"/>
              <a:cs typeface="思源黑体 CN Heavy" panose="020B0A00000000000000" charset="-122"/>
              <a:sym typeface="+mn-ea"/>
            </a:endParaRPr>
          </a:p>
          <a:p>
            <a:pPr algn="ctr">
              <a:lnSpc>
                <a:spcPct val="90000"/>
              </a:lnSpc>
            </a:pPr>
            <a:r>
              <a:rPr lang="zh-CN" altLang="en-US" sz="10200" b="1">
                <a:ln w="25400">
                  <a:noFill/>
                </a:ln>
                <a:solidFill>
                  <a:srgbClr val="A81F25"/>
                </a:solidFill>
                <a:latin typeface="思源黑体 CN Heavy" panose="020B0A00000000000000" charset="-122"/>
                <a:ea typeface="思源黑体 CN Heavy" panose="020B0A00000000000000" charset="-122"/>
                <a:cs typeface="思源黑体 CN Heavy" panose="020B0A00000000000000" charset="-122"/>
                <a:sym typeface="+mn-ea"/>
              </a:rPr>
              <a:t>等待反弹</a:t>
            </a:r>
            <a:endParaRPr lang="zh-CN" altLang="en-US" sz="10200" b="1">
              <a:ln w="25400">
                <a:noFill/>
              </a:ln>
              <a:solidFill>
                <a:srgbClr val="A81F25"/>
              </a:solidFill>
              <a:latin typeface="思源黑体 CN Heavy" panose="020B0A00000000000000" charset="-122"/>
              <a:ea typeface="思源黑体 CN Heavy" panose="020B0A00000000000000" charset="-122"/>
              <a:cs typeface="思源黑体 CN Heavy" panose="020B0A00000000000000" charset="-122"/>
              <a:sym typeface="+mn-ea"/>
            </a:endParaRPr>
          </a:p>
        </p:txBody>
      </p:sp>
      <p:sp>
        <p:nvSpPr>
          <p:cNvPr id="4" name="圆角矩形 3"/>
          <p:cNvSpPr/>
          <p:nvPr userDrawn="1"/>
        </p:nvSpPr>
        <p:spPr>
          <a:xfrm>
            <a:off x="1134110" y="4857750"/>
            <a:ext cx="9923780" cy="1315720"/>
          </a:xfrm>
          <a:prstGeom prst="roundRect">
            <a:avLst/>
          </a:prstGeom>
          <a:solidFill>
            <a:schemeClr val="bg1"/>
          </a:solidFill>
          <a:ln>
            <a:solidFill>
              <a:srgbClr val="A81F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480185" y="4986020"/>
            <a:ext cx="9003030" cy="1087755"/>
          </a:xfrm>
          <a:prstGeom prst="rect">
            <a:avLst/>
          </a:prstGeom>
          <a:noFill/>
        </p:spPr>
        <p:txBody>
          <a:bodyPr wrap="square" rtlCol="0">
            <a:spAutoFit/>
          </a:bodyPr>
          <a:p>
            <a:pPr algn="l">
              <a:lnSpc>
                <a:spcPct val="120000"/>
              </a:lnSpc>
            </a:pPr>
            <a:r>
              <a:rPr lang="zh-CN" altLang="en-US"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经传多赢资深投顾，十年证券市场经验，本科金融主修，个人独创《底部三买点》《一分钟选股法》 《五进五出法》 配合短线买卖《超级买入法》深入浅出的解析个股买卖原理，提倡用最简单的方式去操作股票。</a:t>
            </a:r>
            <a:endParaRPr lang="zh-CN" altLang="en-US"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I:\Ting-工作文件\1.活动物料\会议物料\2022.9.14-见面会-深圳场\目录.png目录"/>
          <p:cNvPicPr>
            <a:picLocks noChangeAspect="1"/>
          </p:cNvPicPr>
          <p:nvPr/>
        </p:nvPicPr>
        <p:blipFill>
          <a:blip r:embed="rId1"/>
          <a:srcRect/>
          <a:stretch>
            <a:fillRect/>
          </a:stretch>
        </p:blipFill>
        <p:spPr>
          <a:xfrm>
            <a:off x="1108075" y="2712403"/>
            <a:ext cx="2757170" cy="1304290"/>
          </a:xfrm>
          <a:prstGeom prst="rect">
            <a:avLst/>
          </a:prstGeom>
        </p:spPr>
      </p:pic>
      <p:grpSp>
        <p:nvGrpSpPr>
          <p:cNvPr id="22" name="组合 21"/>
          <p:cNvGrpSpPr/>
          <p:nvPr/>
        </p:nvGrpSpPr>
        <p:grpSpPr>
          <a:xfrm>
            <a:off x="4707890" y="1651000"/>
            <a:ext cx="6694170" cy="694690"/>
            <a:chOff x="7403" y="2456"/>
            <a:chExt cx="10542" cy="1094"/>
          </a:xfrm>
        </p:grpSpPr>
        <p:pic>
          <p:nvPicPr>
            <p:cNvPr id="6" name="图片 5" descr="I:\Ting-工作文件\1.活动物料\会议物料\2022.9.14-见面会-深圳场\组 21.png组 21"/>
            <p:cNvPicPr>
              <a:picLocks noChangeAspect="1"/>
            </p:cNvPicPr>
            <p:nvPr/>
          </p:nvPicPr>
          <p:blipFill>
            <a:blip r:embed="rId2"/>
            <a:srcRect/>
            <a:stretch>
              <a:fillRect/>
            </a:stretch>
          </p:blipFill>
          <p:spPr>
            <a:xfrm>
              <a:off x="7403" y="2456"/>
              <a:ext cx="10542" cy="1094"/>
            </a:xfrm>
            <a:prstGeom prst="rect">
              <a:avLst/>
            </a:prstGeom>
          </p:spPr>
        </p:pic>
        <p:sp>
          <p:nvSpPr>
            <p:cNvPr id="11" name="文本框 10"/>
            <p:cNvSpPr txBox="1"/>
            <p:nvPr/>
          </p:nvSpPr>
          <p:spPr>
            <a:xfrm>
              <a:off x="7786" y="2575"/>
              <a:ext cx="2695" cy="822"/>
            </a:xfrm>
            <a:prstGeom prst="rect">
              <a:avLst/>
            </a:prstGeom>
            <a:noFill/>
          </p:spPr>
          <p:txBody>
            <a:bodyPr wrap="square" rtlCol="0">
              <a:spAutoFit/>
            </a:bodyPr>
            <a:p>
              <a:pPr algn="l"/>
              <a:r>
                <a:rPr lang="zh-CN" altLang="en-US" sz="2800">
                  <a:solidFill>
                    <a:srgbClr val="A81F25"/>
                  </a:solidFill>
                  <a:latin typeface="思源黑体 CN Bold" panose="020B0800000000000000" charset="-122"/>
                  <a:ea typeface="思源黑体 CN Bold" panose="020B0800000000000000" charset="-122"/>
                </a:rPr>
                <a:t>第一章</a:t>
              </a:r>
              <a:endParaRPr lang="zh-CN" altLang="en-US" sz="2800">
                <a:solidFill>
                  <a:srgbClr val="A81F25"/>
                </a:solidFill>
                <a:latin typeface="思源黑体 CN Bold" panose="020B0800000000000000" charset="-122"/>
                <a:ea typeface="思源黑体 CN Bold" panose="020B0800000000000000" charset="-122"/>
              </a:endParaRPr>
            </a:p>
          </p:txBody>
        </p:sp>
        <p:sp>
          <p:nvSpPr>
            <p:cNvPr id="12" name="文本框 11"/>
            <p:cNvSpPr txBox="1"/>
            <p:nvPr/>
          </p:nvSpPr>
          <p:spPr>
            <a:xfrm>
              <a:off x="11187" y="2564"/>
              <a:ext cx="6271" cy="822"/>
            </a:xfrm>
            <a:prstGeom prst="rect">
              <a:avLst/>
            </a:prstGeom>
            <a:noFill/>
          </p:spPr>
          <p:txBody>
            <a:bodyPr wrap="square" rtlCol="0">
              <a:spAutoFit/>
            </a:bodyPr>
            <a:p>
              <a:pPr algn="l"/>
              <a:r>
                <a:rPr lang="zh-CN" altLang="en-US" sz="2800" b="1">
                  <a:solidFill>
                    <a:schemeClr val="bg1"/>
                  </a:solidFill>
                  <a:latin typeface="思源黑体 CN Bold" panose="020B0800000000000000" charset="-122"/>
                  <a:ea typeface="思源黑体 CN Bold" panose="020B0800000000000000" charset="-122"/>
                  <a:sym typeface="+mn-ea"/>
                </a:rPr>
                <a:t>大盘</a:t>
              </a:r>
              <a:endParaRPr lang="zh-CN" altLang="en-US" sz="2800" b="1">
                <a:solidFill>
                  <a:schemeClr val="bg1"/>
                </a:solidFill>
                <a:latin typeface="思源黑体 CN Bold" panose="020B0800000000000000" charset="-122"/>
                <a:ea typeface="思源黑体 CN Bold" panose="020B0800000000000000" charset="-122"/>
                <a:sym typeface="+mn-ea"/>
              </a:endParaRPr>
            </a:p>
          </p:txBody>
        </p:sp>
      </p:grpSp>
      <p:grpSp>
        <p:nvGrpSpPr>
          <p:cNvPr id="21" name="组合 20"/>
          <p:cNvGrpSpPr/>
          <p:nvPr/>
        </p:nvGrpSpPr>
        <p:grpSpPr>
          <a:xfrm>
            <a:off x="4715510" y="2604135"/>
            <a:ext cx="6694170" cy="695325"/>
            <a:chOff x="7415" y="3957"/>
            <a:chExt cx="10542" cy="1095"/>
          </a:xfrm>
        </p:grpSpPr>
        <p:pic>
          <p:nvPicPr>
            <p:cNvPr id="7" name="图片 6" descr="I:\Ting-工作文件\1.活动物料\会议物料\2022.9.14-见面会-深圳场\组 21.png组 21"/>
            <p:cNvPicPr>
              <a:picLocks noChangeAspect="1"/>
            </p:cNvPicPr>
            <p:nvPr/>
          </p:nvPicPr>
          <p:blipFill>
            <a:blip r:embed="rId2"/>
            <a:srcRect/>
            <a:stretch>
              <a:fillRect/>
            </a:stretch>
          </p:blipFill>
          <p:spPr>
            <a:xfrm>
              <a:off x="7415" y="3957"/>
              <a:ext cx="10542" cy="1095"/>
            </a:xfrm>
            <a:prstGeom prst="rect">
              <a:avLst/>
            </a:prstGeom>
          </p:spPr>
        </p:pic>
        <p:sp>
          <p:nvSpPr>
            <p:cNvPr id="8" name="文本框 7"/>
            <p:cNvSpPr txBox="1"/>
            <p:nvPr/>
          </p:nvSpPr>
          <p:spPr>
            <a:xfrm>
              <a:off x="7786" y="4077"/>
              <a:ext cx="2696" cy="822"/>
            </a:xfrm>
            <a:prstGeom prst="rect">
              <a:avLst/>
            </a:prstGeom>
            <a:noFill/>
          </p:spPr>
          <p:txBody>
            <a:bodyPr wrap="square" rtlCol="0">
              <a:spAutoFit/>
            </a:bodyPr>
            <a:p>
              <a:pPr algn="l"/>
              <a:r>
                <a:rPr lang="zh-CN" altLang="en-US" sz="2800">
                  <a:solidFill>
                    <a:srgbClr val="A81F25"/>
                  </a:solidFill>
                  <a:latin typeface="思源黑体 CN Bold" panose="020B0800000000000000" charset="-122"/>
                  <a:ea typeface="思源黑体 CN Bold" panose="020B0800000000000000" charset="-122"/>
                </a:rPr>
                <a:t>第二章</a:t>
              </a:r>
              <a:endParaRPr lang="zh-CN" altLang="en-US" sz="2800">
                <a:solidFill>
                  <a:srgbClr val="A81F25"/>
                </a:solidFill>
                <a:latin typeface="思源黑体 CN Bold" panose="020B0800000000000000" charset="-122"/>
                <a:ea typeface="思源黑体 CN Bold" panose="020B0800000000000000" charset="-122"/>
              </a:endParaRPr>
            </a:p>
          </p:txBody>
        </p:sp>
        <p:sp>
          <p:nvSpPr>
            <p:cNvPr id="9" name="文本框 8"/>
            <p:cNvSpPr txBox="1"/>
            <p:nvPr/>
          </p:nvSpPr>
          <p:spPr>
            <a:xfrm>
              <a:off x="11209" y="4077"/>
              <a:ext cx="6093" cy="822"/>
            </a:xfrm>
            <a:prstGeom prst="rect">
              <a:avLst/>
            </a:prstGeom>
            <a:noFill/>
          </p:spPr>
          <p:txBody>
            <a:bodyPr wrap="square" rtlCol="0">
              <a:spAutoFit/>
            </a:bodyPr>
            <a:p>
              <a:pPr algn="l"/>
              <a:r>
                <a:rPr lang="en-US" altLang="zh-CN" sz="2800" b="1">
                  <a:solidFill>
                    <a:schemeClr val="bg1"/>
                  </a:solidFill>
                  <a:latin typeface="思源黑体 CN Bold" panose="020B0800000000000000" charset="-122"/>
                  <a:ea typeface="思源黑体 CN Bold" panose="020B0800000000000000" charset="-122"/>
                  <a:sym typeface="+mn-ea"/>
                </a:rPr>
                <a:t>10</a:t>
              </a:r>
              <a:r>
                <a:rPr lang="zh-CN" altLang="en-US" sz="2800" b="1">
                  <a:solidFill>
                    <a:schemeClr val="bg1"/>
                  </a:solidFill>
                  <a:latin typeface="思源黑体 CN Bold" panose="020B0800000000000000" charset="-122"/>
                  <a:ea typeface="思源黑体 CN Bold" panose="020B0800000000000000" charset="-122"/>
                  <a:sym typeface="+mn-ea"/>
                </a:rPr>
                <a:t>月的机会在哪</a:t>
              </a:r>
              <a:endParaRPr lang="zh-CN" altLang="en-US" sz="2800" b="1">
                <a:solidFill>
                  <a:schemeClr val="bg1"/>
                </a:solidFill>
                <a:latin typeface="思源黑体 CN Bold" panose="020B0800000000000000" charset="-122"/>
                <a:ea typeface="思源黑体 CN Bold" panose="020B0800000000000000" charset="-122"/>
                <a:sym typeface="+mn-ea"/>
              </a:endParaRPr>
            </a:p>
          </p:txBody>
        </p:sp>
      </p:grpSp>
      <p:grpSp>
        <p:nvGrpSpPr>
          <p:cNvPr id="20" name="组合 19"/>
          <p:cNvGrpSpPr/>
          <p:nvPr/>
        </p:nvGrpSpPr>
        <p:grpSpPr>
          <a:xfrm>
            <a:off x="4707890" y="3517900"/>
            <a:ext cx="6694170" cy="695325"/>
            <a:chOff x="7403" y="5396"/>
            <a:chExt cx="10542" cy="1095"/>
          </a:xfrm>
        </p:grpSpPr>
        <p:pic>
          <p:nvPicPr>
            <p:cNvPr id="10" name="图片 9" descr="I:\Ting-工作文件\1.活动物料\会议物料\2022.9.14-见面会-深圳场\组 21.png组 21"/>
            <p:cNvPicPr>
              <a:picLocks noChangeAspect="1"/>
            </p:cNvPicPr>
            <p:nvPr/>
          </p:nvPicPr>
          <p:blipFill>
            <a:blip r:embed="rId2"/>
            <a:srcRect/>
            <a:stretch>
              <a:fillRect/>
            </a:stretch>
          </p:blipFill>
          <p:spPr>
            <a:xfrm>
              <a:off x="7403" y="5396"/>
              <a:ext cx="10542" cy="1095"/>
            </a:xfrm>
            <a:prstGeom prst="rect">
              <a:avLst/>
            </a:prstGeom>
          </p:spPr>
        </p:pic>
        <p:sp>
          <p:nvSpPr>
            <p:cNvPr id="13" name="文本框 12"/>
            <p:cNvSpPr txBox="1"/>
            <p:nvPr/>
          </p:nvSpPr>
          <p:spPr>
            <a:xfrm>
              <a:off x="7786" y="5516"/>
              <a:ext cx="2695" cy="822"/>
            </a:xfrm>
            <a:prstGeom prst="rect">
              <a:avLst/>
            </a:prstGeom>
            <a:noFill/>
          </p:spPr>
          <p:txBody>
            <a:bodyPr wrap="square" rtlCol="0">
              <a:spAutoFit/>
            </a:bodyPr>
            <a:p>
              <a:pPr algn="l"/>
              <a:r>
                <a:rPr lang="zh-CN" altLang="en-US" sz="2800">
                  <a:solidFill>
                    <a:srgbClr val="A81F25"/>
                  </a:solidFill>
                  <a:latin typeface="思源黑体 CN Bold" panose="020B0800000000000000" charset="-122"/>
                  <a:ea typeface="思源黑体 CN Bold" panose="020B0800000000000000" charset="-122"/>
                </a:rPr>
                <a:t>第三章</a:t>
              </a:r>
              <a:endParaRPr lang="zh-CN" altLang="en-US" sz="2800">
                <a:solidFill>
                  <a:srgbClr val="A81F25"/>
                </a:solidFill>
                <a:latin typeface="思源黑体 CN Bold" panose="020B0800000000000000" charset="-122"/>
                <a:ea typeface="思源黑体 CN Bold" panose="020B0800000000000000" charset="-122"/>
              </a:endParaRPr>
            </a:p>
          </p:txBody>
        </p:sp>
        <p:sp>
          <p:nvSpPr>
            <p:cNvPr id="14" name="文本框 13"/>
            <p:cNvSpPr txBox="1"/>
            <p:nvPr/>
          </p:nvSpPr>
          <p:spPr>
            <a:xfrm>
              <a:off x="11187" y="5505"/>
              <a:ext cx="6293" cy="822"/>
            </a:xfrm>
            <a:prstGeom prst="rect">
              <a:avLst/>
            </a:prstGeom>
            <a:noFill/>
          </p:spPr>
          <p:txBody>
            <a:bodyPr wrap="square" rtlCol="0">
              <a:spAutoFit/>
            </a:bodyPr>
            <a:p>
              <a:pPr algn="l"/>
              <a:r>
                <a:rPr lang="zh-CN" altLang="en-US" sz="2800" b="1">
                  <a:solidFill>
                    <a:schemeClr val="bg1"/>
                  </a:solidFill>
                  <a:latin typeface="思源黑体 CN Bold" panose="020B0800000000000000" charset="-122"/>
                  <a:ea typeface="思源黑体 CN Bold" panose="020B0800000000000000" charset="-122"/>
                  <a:sym typeface="+mn-ea"/>
                </a:rPr>
                <a:t>超级买入法的运用场景</a:t>
              </a:r>
              <a:endParaRPr lang="zh-CN" altLang="en-US" sz="2800" b="1">
                <a:solidFill>
                  <a:schemeClr val="bg1"/>
                </a:solidFill>
                <a:latin typeface="思源黑体 CN Bold" panose="020B0800000000000000" charset="-122"/>
                <a:ea typeface="思源黑体 CN Bold" panose="020B0800000000000000" charset="-122"/>
                <a:sym typeface="+mn-ea"/>
              </a:endParaRPr>
            </a:p>
          </p:txBody>
        </p:sp>
      </p:grpSp>
      <p:grpSp>
        <p:nvGrpSpPr>
          <p:cNvPr id="18" name="组合 17"/>
          <p:cNvGrpSpPr/>
          <p:nvPr/>
        </p:nvGrpSpPr>
        <p:grpSpPr>
          <a:xfrm>
            <a:off x="4701540" y="4485640"/>
            <a:ext cx="6756400" cy="695325"/>
            <a:chOff x="7393" y="6920"/>
            <a:chExt cx="10640" cy="1095"/>
          </a:xfrm>
        </p:grpSpPr>
        <p:pic>
          <p:nvPicPr>
            <p:cNvPr id="15" name="图片 14" descr="I:\Ting-工作文件\1.活动物料\会议物料\2022.9.14-见面会-深圳场\组 21.png组 21"/>
            <p:cNvPicPr>
              <a:picLocks noChangeAspect="1"/>
            </p:cNvPicPr>
            <p:nvPr/>
          </p:nvPicPr>
          <p:blipFill>
            <a:blip r:embed="rId2"/>
            <a:srcRect/>
            <a:stretch>
              <a:fillRect/>
            </a:stretch>
          </p:blipFill>
          <p:spPr>
            <a:xfrm>
              <a:off x="7393" y="6920"/>
              <a:ext cx="10542" cy="1095"/>
            </a:xfrm>
            <a:prstGeom prst="rect">
              <a:avLst/>
            </a:prstGeom>
          </p:spPr>
        </p:pic>
        <p:sp>
          <p:nvSpPr>
            <p:cNvPr id="16" name="文本框 15"/>
            <p:cNvSpPr txBox="1"/>
            <p:nvPr/>
          </p:nvSpPr>
          <p:spPr>
            <a:xfrm>
              <a:off x="7775" y="7040"/>
              <a:ext cx="2938" cy="822"/>
            </a:xfrm>
            <a:prstGeom prst="rect">
              <a:avLst/>
            </a:prstGeom>
            <a:noFill/>
          </p:spPr>
          <p:txBody>
            <a:bodyPr wrap="square" rtlCol="0">
              <a:spAutoFit/>
            </a:bodyPr>
            <a:p>
              <a:pPr algn="l"/>
              <a:r>
                <a:rPr lang="zh-CN" altLang="en-US" sz="2800">
                  <a:solidFill>
                    <a:srgbClr val="A81F25"/>
                  </a:solidFill>
                  <a:latin typeface="思源黑体 CN Bold" panose="020B0800000000000000" charset="-122"/>
                  <a:ea typeface="思源黑体 CN Bold" panose="020B0800000000000000" charset="-122"/>
                </a:rPr>
                <a:t>第四章</a:t>
              </a:r>
              <a:endParaRPr lang="zh-CN" altLang="en-US" sz="2800">
                <a:solidFill>
                  <a:srgbClr val="A81F25"/>
                </a:solidFill>
                <a:latin typeface="思源黑体 CN Bold" panose="020B0800000000000000" charset="-122"/>
                <a:ea typeface="思源黑体 CN Bold" panose="020B0800000000000000" charset="-122"/>
              </a:endParaRPr>
            </a:p>
          </p:txBody>
        </p:sp>
        <p:sp>
          <p:nvSpPr>
            <p:cNvPr id="17" name="文本框 16"/>
            <p:cNvSpPr txBox="1"/>
            <p:nvPr/>
          </p:nvSpPr>
          <p:spPr>
            <a:xfrm>
              <a:off x="11187" y="7040"/>
              <a:ext cx="6846" cy="822"/>
            </a:xfrm>
            <a:prstGeom prst="rect">
              <a:avLst/>
            </a:prstGeom>
            <a:noFill/>
          </p:spPr>
          <p:txBody>
            <a:bodyPr wrap="square" rtlCol="0">
              <a:spAutoFit/>
            </a:bodyPr>
            <a:p>
              <a:pPr algn="l"/>
              <a:r>
                <a:rPr lang="zh-CN" altLang="en-US" sz="2800" b="1">
                  <a:solidFill>
                    <a:schemeClr val="bg1"/>
                  </a:solidFill>
                  <a:latin typeface="思源黑体 CN Bold" panose="020B0800000000000000" charset="-122"/>
                  <a:ea typeface="思源黑体 CN Bold" panose="020B0800000000000000" charset="-122"/>
                  <a:sym typeface="+mn-ea"/>
                </a:rPr>
                <a:t>六要素的优化</a:t>
              </a:r>
              <a:endParaRPr lang="zh-CN" altLang="en-US" sz="2800" b="1">
                <a:solidFill>
                  <a:schemeClr val="bg1"/>
                </a:solidFill>
                <a:latin typeface="思源黑体 CN Bold" panose="020B0800000000000000" charset="-122"/>
                <a:ea typeface="思源黑体 CN Bold" panose="020B0800000000000000" charset="-122"/>
                <a:sym typeface="+mn-ea"/>
              </a:endParaRPr>
            </a:p>
          </p:txBody>
        </p:sp>
      </p:gr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I:\Ting-工作文件\1.活动物料\会议物料\2022.9.14-见面会-深圳场\组 68.png组 68"/>
          <p:cNvPicPr>
            <a:picLocks noChangeAspect="1"/>
          </p:cNvPicPr>
          <p:nvPr>
            <p:custDataLst>
              <p:tags r:id="rId1"/>
            </p:custDataLst>
          </p:nvPr>
        </p:nvPicPr>
        <p:blipFill>
          <a:blip r:embed="rId2"/>
          <a:srcRect/>
          <a:stretch>
            <a:fillRect/>
          </a:stretch>
        </p:blipFill>
        <p:spPr>
          <a:xfrm>
            <a:off x="1172528" y="2275523"/>
            <a:ext cx="2101850" cy="2159635"/>
          </a:xfrm>
          <a:prstGeom prst="rect">
            <a:avLst/>
          </a:prstGeom>
        </p:spPr>
      </p:pic>
      <p:sp>
        <p:nvSpPr>
          <p:cNvPr id="11" name="文本框 10"/>
          <p:cNvSpPr txBox="1"/>
          <p:nvPr/>
        </p:nvSpPr>
        <p:spPr>
          <a:xfrm>
            <a:off x="1522095" y="2923540"/>
            <a:ext cx="1753235" cy="675640"/>
          </a:xfrm>
          <a:prstGeom prst="rect">
            <a:avLst/>
          </a:prstGeom>
          <a:noFill/>
        </p:spPr>
        <p:txBody>
          <a:bodyPr wrap="square" rtlCol="0">
            <a:spAutoFit/>
          </a:bodyPr>
          <a:p>
            <a:pPr algn="l"/>
            <a:r>
              <a:rPr lang="zh-CN" altLang="en-US" sz="3800">
                <a:solidFill>
                  <a:schemeClr val="bg1"/>
                </a:solidFill>
                <a:latin typeface="思源黑体 CN Bold" panose="020B0800000000000000" charset="-122"/>
                <a:ea typeface="思源黑体 CN Bold" panose="020B0800000000000000" charset="-122"/>
              </a:rPr>
              <a:t>第</a:t>
            </a:r>
            <a:r>
              <a:rPr lang="zh-CN" altLang="en-US" sz="3800">
                <a:solidFill>
                  <a:schemeClr val="bg1"/>
                </a:solidFill>
                <a:latin typeface="思源黑体 CN Bold" panose="020B0800000000000000" charset="-122"/>
                <a:ea typeface="思源黑体 CN Bold" panose="020B0800000000000000" charset="-122"/>
              </a:rPr>
              <a:t>一章</a:t>
            </a:r>
            <a:endParaRPr lang="zh-CN" altLang="en-US" sz="3800">
              <a:solidFill>
                <a:schemeClr val="bg1"/>
              </a:solidFill>
              <a:latin typeface="思源黑体 CN Bold" panose="020B0800000000000000" charset="-122"/>
              <a:ea typeface="思源黑体 CN Bold" panose="020B0800000000000000" charset="-122"/>
            </a:endParaRPr>
          </a:p>
        </p:txBody>
      </p:sp>
      <p:sp>
        <p:nvSpPr>
          <p:cNvPr id="4" name="文本框 3"/>
          <p:cNvSpPr txBox="1"/>
          <p:nvPr/>
        </p:nvSpPr>
        <p:spPr>
          <a:xfrm>
            <a:off x="3533140" y="2614930"/>
            <a:ext cx="7395210" cy="1106805"/>
          </a:xfrm>
          <a:prstGeom prst="rect">
            <a:avLst/>
          </a:prstGeom>
          <a:noFill/>
        </p:spPr>
        <p:txBody>
          <a:bodyPr wrap="square" rtlCol="0" anchor="t">
            <a:spAutoFit/>
          </a:bodyPr>
          <a:p>
            <a:pPr algn="ctr"/>
            <a:r>
              <a:rPr lang="zh-CN" altLang="en-US" sz="6600">
                <a:solidFill>
                  <a:srgbClr val="A81F25"/>
                </a:solidFill>
                <a:latin typeface="思源黑体 CN Bold" panose="020B0800000000000000" charset="-122"/>
                <a:ea typeface="思源黑体 CN Bold" panose="020B0800000000000000" charset="-122"/>
                <a:sym typeface="+mn-ea"/>
              </a:rPr>
              <a:t>大盘</a:t>
            </a:r>
            <a:endParaRPr lang="zh-CN" altLang="en-US" sz="6600">
              <a:solidFill>
                <a:srgbClr val="A81F25"/>
              </a:solidFill>
              <a:latin typeface="思源黑体 CN Bold" panose="020B0800000000000000" charset="-122"/>
              <a:ea typeface="思源黑体 CN Bold" panose="020B0800000000000000" charset="-122"/>
              <a:sym typeface="+mn-ea"/>
            </a:endParaRPr>
          </a:p>
        </p:txBody>
      </p:sp>
      <p:cxnSp>
        <p:nvCxnSpPr>
          <p:cNvPr id="3" name="直接连接符 2"/>
          <p:cNvCxnSpPr/>
          <p:nvPr/>
        </p:nvCxnSpPr>
        <p:spPr>
          <a:xfrm>
            <a:off x="3533140" y="3945255"/>
            <a:ext cx="6467475" cy="0"/>
          </a:xfrm>
          <a:prstGeom prst="line">
            <a:avLst/>
          </a:prstGeom>
          <a:ln w="19050">
            <a:solidFill>
              <a:srgbClr val="A81F25"/>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460240" y="4148455"/>
            <a:ext cx="6467475" cy="0"/>
          </a:xfrm>
          <a:prstGeom prst="line">
            <a:avLst/>
          </a:prstGeom>
          <a:ln w="19050">
            <a:solidFill>
              <a:srgbClr val="A81F25"/>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98450" y="1029335"/>
            <a:ext cx="3116580" cy="5191760"/>
          </a:xfrm>
          <a:prstGeom prst="rect">
            <a:avLst/>
          </a:prstGeom>
          <a:ln>
            <a:solidFill>
              <a:schemeClr val="accent6">
                <a:lumMod val="60000"/>
                <a:lumOff val="40000"/>
              </a:schemeClr>
            </a:solidFill>
          </a:ln>
        </p:spPr>
      </p:pic>
      <p:pic>
        <p:nvPicPr>
          <p:cNvPr id="3" name="图片 2"/>
          <p:cNvPicPr>
            <a:picLocks noChangeAspect="1"/>
          </p:cNvPicPr>
          <p:nvPr>
            <p:custDataLst>
              <p:tags r:id="rId3"/>
            </p:custDataLst>
          </p:nvPr>
        </p:nvPicPr>
        <p:blipFill>
          <a:blip r:embed="rId4"/>
          <a:stretch>
            <a:fillRect/>
          </a:stretch>
        </p:blipFill>
        <p:spPr>
          <a:xfrm>
            <a:off x="3619500" y="1029335"/>
            <a:ext cx="3065145" cy="5192395"/>
          </a:xfrm>
          <a:prstGeom prst="rect">
            <a:avLst/>
          </a:prstGeom>
          <a:ln>
            <a:solidFill>
              <a:schemeClr val="accent6">
                <a:lumMod val="60000"/>
                <a:lumOff val="40000"/>
              </a:schemeClr>
            </a:solidFill>
          </a:ln>
        </p:spPr>
      </p:pic>
      <p:sp>
        <p:nvSpPr>
          <p:cNvPr id="4" name="文本框 3"/>
          <p:cNvSpPr txBox="1"/>
          <p:nvPr/>
        </p:nvSpPr>
        <p:spPr>
          <a:xfrm>
            <a:off x="6736715" y="5077460"/>
            <a:ext cx="4864735" cy="1198880"/>
          </a:xfrm>
          <a:prstGeom prst="rect">
            <a:avLst/>
          </a:prstGeom>
          <a:noFill/>
        </p:spPr>
        <p:txBody>
          <a:bodyPr wrap="square" rtlCol="0">
            <a:spAutoFit/>
          </a:bodyPr>
          <a:p>
            <a:pPr algn="just"/>
            <a:r>
              <a:rPr lang="zh-CN" altLang="en-US" sz="2400">
                <a:latin typeface="思源黑体 CN Medium" panose="020B0600000000000000" charset="-122"/>
                <a:ea typeface="思源黑体 CN Medium" panose="020B0600000000000000" charset="-122"/>
                <a:cs typeface="思源黑体 CN Medium" panose="020B0600000000000000" charset="-122"/>
              </a:rPr>
              <a:t>周线和日线处于超跌的状态，超跌反弹需求强烈，</a:t>
            </a:r>
            <a:r>
              <a:rPr lang="zh-CN" altLang="en-US" sz="2400">
                <a:solidFill>
                  <a:srgbClr val="FF0000"/>
                </a:solidFill>
                <a:latin typeface="思源黑体 CN Medium" panose="020B0600000000000000" charset="-122"/>
                <a:ea typeface="思源黑体 CN Medium" panose="020B0600000000000000" charset="-122"/>
                <a:cs typeface="思源黑体 CN Medium" panose="020B0600000000000000" charset="-122"/>
              </a:rPr>
              <a:t>远离</a:t>
            </a:r>
            <a:r>
              <a:rPr lang="en-US" altLang="zh-CN" sz="2400">
                <a:solidFill>
                  <a:srgbClr val="FF0000"/>
                </a:solidFill>
                <a:latin typeface="思源黑体 CN Medium" panose="020B0600000000000000" charset="-122"/>
                <a:ea typeface="思源黑体 CN Medium" panose="020B0600000000000000" charset="-122"/>
                <a:cs typeface="思源黑体 CN Medium" panose="020B0600000000000000" charset="-122"/>
              </a:rPr>
              <a:t>60</a:t>
            </a:r>
            <a:r>
              <a:rPr lang="zh-CN" altLang="en-US" sz="2400">
                <a:solidFill>
                  <a:srgbClr val="FF0000"/>
                </a:solidFill>
                <a:latin typeface="思源黑体 CN Medium" panose="020B0600000000000000" charset="-122"/>
                <a:ea typeface="思源黑体 CN Medium" panose="020B0600000000000000" charset="-122"/>
                <a:cs typeface="思源黑体 CN Medium" panose="020B0600000000000000" charset="-122"/>
              </a:rPr>
              <a:t>日线</a:t>
            </a:r>
            <a:r>
              <a:rPr lang="zh-CN" altLang="en-US" sz="2400">
                <a:latin typeface="思源黑体 CN Medium" panose="020B0600000000000000" charset="-122"/>
                <a:ea typeface="思源黑体 CN Medium" panose="020B0600000000000000" charset="-122"/>
                <a:cs typeface="思源黑体 CN Medium" panose="020B0600000000000000" charset="-122"/>
              </a:rPr>
              <a:t>个股有和大盘同步修复的需求。</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p:txBody>
      </p:sp>
      <p:pic>
        <p:nvPicPr>
          <p:cNvPr id="5" name="图片 4"/>
          <p:cNvPicPr>
            <a:picLocks noChangeAspect="1"/>
          </p:cNvPicPr>
          <p:nvPr>
            <p:custDataLst>
              <p:tags r:id="rId5"/>
            </p:custDataLst>
          </p:nvPr>
        </p:nvPicPr>
        <p:blipFill>
          <a:blip r:embed="rId6"/>
          <a:stretch>
            <a:fillRect/>
          </a:stretch>
        </p:blipFill>
        <p:spPr>
          <a:xfrm>
            <a:off x="6889115" y="1029335"/>
            <a:ext cx="4571365" cy="3971925"/>
          </a:xfrm>
          <a:prstGeom prst="rect">
            <a:avLst/>
          </a:prstGeom>
          <a:ln>
            <a:solidFill>
              <a:schemeClr val="accent6">
                <a:lumMod val="60000"/>
                <a:lumOff val="40000"/>
              </a:schemeClr>
            </a:solidFill>
          </a:ln>
        </p:spPr>
      </p:pic>
      <p:sp>
        <p:nvSpPr>
          <p:cNvPr id="6" name="文本框 5"/>
          <p:cNvSpPr txBox="1"/>
          <p:nvPr/>
        </p:nvSpPr>
        <p:spPr>
          <a:xfrm>
            <a:off x="0" y="0"/>
            <a:ext cx="12192000" cy="645160"/>
          </a:xfrm>
          <a:prstGeom prst="rect">
            <a:avLst/>
          </a:prstGeom>
          <a:noFill/>
        </p:spPr>
        <p:txBody>
          <a:bodyPr wrap="square" rtlCol="0" anchor="t">
            <a:spAutoFit/>
          </a:bodyPr>
          <a:p>
            <a:pPr algn="ctr">
              <a:buClrTx/>
              <a:buSzTx/>
              <a:buFontTx/>
            </a:pPr>
            <a:r>
              <a:rPr lang="zh-CN" altLang="en-US" sz="3600">
                <a:solidFill>
                  <a:srgbClr val="A81F25"/>
                </a:solidFill>
                <a:latin typeface="思源黑体 CN Bold" panose="020B0800000000000000" charset="-122"/>
                <a:ea typeface="思源黑体 CN Bold" panose="020B0800000000000000" charset="-122"/>
                <a:sym typeface="+mn-ea"/>
              </a:rPr>
              <a:t>大盘（超跌）</a:t>
            </a:r>
            <a:endParaRPr lang="zh-CN" altLang="en-US" sz="3600">
              <a:solidFill>
                <a:srgbClr val="A81F25"/>
              </a:solidFill>
              <a:latin typeface="思源黑体 CN Bold" panose="020B0800000000000000" charset="-122"/>
              <a:ea typeface="思源黑体 CN Bold" panose="020B0800000000000000" charset="-122"/>
              <a:sym typeface="+mn-ea"/>
            </a:endParaRPr>
          </a:p>
        </p:txBody>
      </p: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179070" y="887095"/>
            <a:ext cx="9147810" cy="5260975"/>
          </a:xfrm>
          <a:prstGeom prst="rect">
            <a:avLst/>
          </a:prstGeom>
          <a:ln>
            <a:solidFill>
              <a:schemeClr val="accent6">
                <a:lumMod val="60000"/>
                <a:lumOff val="40000"/>
              </a:schemeClr>
            </a:solidFill>
          </a:ln>
        </p:spPr>
      </p:pic>
      <p:sp>
        <p:nvSpPr>
          <p:cNvPr id="9" name="文本框 8"/>
          <p:cNvSpPr txBox="1"/>
          <p:nvPr/>
        </p:nvSpPr>
        <p:spPr>
          <a:xfrm>
            <a:off x="9446895" y="1795145"/>
            <a:ext cx="2520950" cy="2676525"/>
          </a:xfrm>
          <a:prstGeom prst="rect">
            <a:avLst/>
          </a:prstGeom>
          <a:noFill/>
        </p:spPr>
        <p:txBody>
          <a:bodyPr wrap="square" rtlCol="0">
            <a:spAutoFit/>
          </a:bodyPr>
          <a:p>
            <a:pPr algn="just">
              <a:buClrTx/>
              <a:buSzTx/>
              <a:buFontTx/>
            </a:pPr>
            <a:r>
              <a:rPr lang="zh-CN" altLang="en-US" sz="2400">
                <a:latin typeface="思源黑体 CN Medium" panose="020B0600000000000000" charset="-122"/>
                <a:ea typeface="思源黑体 CN Medium" panose="020B0600000000000000" charset="-122"/>
                <a:cs typeface="思源黑体 CN Medium" panose="020B0600000000000000" charset="-122"/>
              </a:rPr>
              <a:t>10月的定义是超跌反弹，随后市场是否能上60日线决定是否有超跌反弹转为新入主力（黄金三角）行情</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p:txBody>
      </p:sp>
      <p:sp>
        <p:nvSpPr>
          <p:cNvPr id="10" name="文本框 9"/>
          <p:cNvSpPr txBox="1"/>
          <p:nvPr/>
        </p:nvSpPr>
        <p:spPr>
          <a:xfrm>
            <a:off x="0" y="0"/>
            <a:ext cx="12192000" cy="645160"/>
          </a:xfrm>
          <a:prstGeom prst="rect">
            <a:avLst/>
          </a:prstGeom>
          <a:noFill/>
        </p:spPr>
        <p:txBody>
          <a:bodyPr wrap="square" rtlCol="0" anchor="t">
            <a:spAutoFit/>
          </a:bodyPr>
          <a:p>
            <a:pPr algn="ctr">
              <a:buClrTx/>
              <a:buSzTx/>
              <a:buFontTx/>
            </a:pPr>
            <a:r>
              <a:rPr lang="zh-CN" altLang="en-US" sz="3600">
                <a:solidFill>
                  <a:srgbClr val="A81F25"/>
                </a:solidFill>
                <a:latin typeface="思源黑体 CN Bold" panose="020B0800000000000000" charset="-122"/>
                <a:ea typeface="思源黑体 CN Bold" panose="020B0800000000000000" charset="-122"/>
                <a:sym typeface="+mn-ea"/>
              </a:rPr>
              <a:t>平均股价（超跌反弹）</a:t>
            </a:r>
            <a:endParaRPr lang="zh-CN" altLang="en-US" sz="3600">
              <a:solidFill>
                <a:srgbClr val="A81F25"/>
              </a:solidFill>
              <a:latin typeface="思源黑体 CN Bold" panose="020B0800000000000000" charset="-122"/>
              <a:ea typeface="思源黑体 CN Bold" panose="020B0800000000000000" charset="-122"/>
              <a:sym typeface="+mn-ea"/>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I:\Ting-工作文件\1.活动物料\会议物料\2022.9.14-见面会-深圳场\组 68.png组 68"/>
          <p:cNvPicPr>
            <a:picLocks noChangeAspect="1"/>
          </p:cNvPicPr>
          <p:nvPr>
            <p:custDataLst>
              <p:tags r:id="rId1"/>
            </p:custDataLst>
          </p:nvPr>
        </p:nvPicPr>
        <p:blipFill>
          <a:blip r:embed="rId2"/>
          <a:srcRect/>
          <a:stretch>
            <a:fillRect/>
          </a:stretch>
        </p:blipFill>
        <p:spPr>
          <a:xfrm>
            <a:off x="1172528" y="2275523"/>
            <a:ext cx="2101850" cy="2159635"/>
          </a:xfrm>
          <a:prstGeom prst="rect">
            <a:avLst/>
          </a:prstGeom>
        </p:spPr>
      </p:pic>
      <p:sp>
        <p:nvSpPr>
          <p:cNvPr id="11" name="文本框 10"/>
          <p:cNvSpPr txBox="1"/>
          <p:nvPr/>
        </p:nvSpPr>
        <p:spPr>
          <a:xfrm>
            <a:off x="1522095" y="2923540"/>
            <a:ext cx="1753235" cy="675640"/>
          </a:xfrm>
          <a:prstGeom prst="rect">
            <a:avLst/>
          </a:prstGeom>
          <a:noFill/>
        </p:spPr>
        <p:txBody>
          <a:bodyPr wrap="square" rtlCol="0">
            <a:spAutoFit/>
          </a:bodyPr>
          <a:p>
            <a:pPr algn="l"/>
            <a:r>
              <a:rPr lang="zh-CN" altLang="en-US" sz="3800">
                <a:solidFill>
                  <a:schemeClr val="bg1"/>
                </a:solidFill>
                <a:latin typeface="思源黑体 CN Bold" panose="020B0800000000000000" charset="-122"/>
                <a:ea typeface="思源黑体 CN Bold" panose="020B0800000000000000" charset="-122"/>
              </a:rPr>
              <a:t>第二</a:t>
            </a:r>
            <a:r>
              <a:rPr lang="zh-CN" altLang="en-US" sz="3800">
                <a:solidFill>
                  <a:schemeClr val="bg1"/>
                </a:solidFill>
                <a:latin typeface="思源黑体 CN Bold" panose="020B0800000000000000" charset="-122"/>
                <a:ea typeface="思源黑体 CN Bold" panose="020B0800000000000000" charset="-122"/>
              </a:rPr>
              <a:t>章</a:t>
            </a:r>
            <a:endParaRPr lang="zh-CN" altLang="en-US" sz="3800">
              <a:solidFill>
                <a:schemeClr val="bg1"/>
              </a:solidFill>
              <a:latin typeface="思源黑体 CN Bold" panose="020B0800000000000000" charset="-122"/>
              <a:ea typeface="思源黑体 CN Bold" panose="020B0800000000000000" charset="-122"/>
            </a:endParaRPr>
          </a:p>
        </p:txBody>
      </p:sp>
      <p:sp>
        <p:nvSpPr>
          <p:cNvPr id="4" name="文本框 3"/>
          <p:cNvSpPr txBox="1"/>
          <p:nvPr/>
        </p:nvSpPr>
        <p:spPr>
          <a:xfrm>
            <a:off x="3533140" y="2614930"/>
            <a:ext cx="7394575" cy="1014730"/>
          </a:xfrm>
          <a:prstGeom prst="rect">
            <a:avLst/>
          </a:prstGeom>
          <a:noFill/>
        </p:spPr>
        <p:txBody>
          <a:bodyPr wrap="square" rtlCol="0" anchor="t">
            <a:spAutoFit/>
          </a:bodyPr>
          <a:p>
            <a:pPr lvl="0" algn="ctr">
              <a:buClrTx/>
              <a:buSzTx/>
              <a:buFontTx/>
            </a:pPr>
            <a:r>
              <a:rPr lang="zh-CN" altLang="en-US" sz="6000">
                <a:solidFill>
                  <a:srgbClr val="A81F25"/>
                </a:solidFill>
                <a:latin typeface="思源黑体 CN Bold" panose="020B0800000000000000" charset="-122"/>
                <a:ea typeface="思源黑体 CN Bold" panose="020B0800000000000000" charset="-122"/>
                <a:sym typeface="+mn-ea"/>
              </a:rPr>
              <a:t>十月的机会在哪</a:t>
            </a:r>
            <a:endParaRPr lang="zh-CN" altLang="en-US" sz="6000">
              <a:solidFill>
                <a:srgbClr val="A81F25"/>
              </a:solidFill>
              <a:latin typeface="思源黑体 CN Bold" panose="020B0800000000000000" charset="-122"/>
              <a:ea typeface="思源黑体 CN Bold" panose="020B0800000000000000" charset="-122"/>
              <a:sym typeface="+mn-ea"/>
            </a:endParaRPr>
          </a:p>
        </p:txBody>
      </p:sp>
      <p:cxnSp>
        <p:nvCxnSpPr>
          <p:cNvPr id="3" name="直接连接符 2"/>
          <p:cNvCxnSpPr/>
          <p:nvPr/>
        </p:nvCxnSpPr>
        <p:spPr>
          <a:xfrm>
            <a:off x="3533140" y="3945255"/>
            <a:ext cx="6467475" cy="0"/>
          </a:xfrm>
          <a:prstGeom prst="line">
            <a:avLst/>
          </a:prstGeom>
          <a:ln w="19050">
            <a:solidFill>
              <a:srgbClr val="A81F25"/>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460240" y="4148455"/>
            <a:ext cx="6467475" cy="0"/>
          </a:xfrm>
          <a:prstGeom prst="line">
            <a:avLst/>
          </a:prstGeom>
          <a:ln w="19050">
            <a:solidFill>
              <a:srgbClr val="A81F25"/>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内容占位符 5"/>
          <p:cNvGraphicFramePr/>
          <p:nvPr>
            <p:ph idx="1"/>
            <p:custDataLst>
              <p:tags r:id="rId1"/>
            </p:custDataLst>
          </p:nvPr>
        </p:nvGraphicFramePr>
        <p:xfrm>
          <a:off x="636905" y="833120"/>
          <a:ext cx="10912475" cy="5486400"/>
        </p:xfrm>
        <a:graphic>
          <a:graphicData uri="http://schemas.openxmlformats.org/drawingml/2006/table">
            <a:tbl>
              <a:tblPr firstRow="1" bandRow="1">
                <a:tableStyleId>{5C22544A-7EE6-4342-B048-85BDC9FD1C3A}</a:tableStyleId>
              </a:tblPr>
              <a:tblGrid>
                <a:gridCol w="1558925"/>
                <a:gridCol w="1558925"/>
                <a:gridCol w="1558925"/>
                <a:gridCol w="1558925"/>
                <a:gridCol w="1558925"/>
                <a:gridCol w="1558925"/>
                <a:gridCol w="1558925"/>
              </a:tblGrid>
              <a:tr h="365760">
                <a:tc>
                  <a:txBody>
                    <a:bodyPr/>
                    <a:p>
                      <a:pPr algn="ctr">
                        <a:buNone/>
                      </a:pPr>
                      <a:r>
                        <a:rPr lang="zh-CN" altLang="en-US">
                          <a:latin typeface="思源黑体 CN Medium" panose="020B0600000000000000" charset="-122"/>
                          <a:ea typeface="思源黑体 CN Medium" panose="020B0600000000000000" charset="-122"/>
                        </a:rPr>
                        <a:t>年份</a:t>
                      </a:r>
                      <a:endParaRPr lang="zh-CN" altLang="en-US">
                        <a:latin typeface="思源黑体 CN Medium" panose="020B0600000000000000" charset="-122"/>
                        <a:ea typeface="思源黑体 CN Medium" panose="020B0600000000000000" charset="-122"/>
                      </a:endParaRPr>
                    </a:p>
                  </a:txBody>
                  <a:tcPr/>
                </a:tc>
                <a:tc>
                  <a:txBody>
                    <a:bodyPr/>
                    <a:p>
                      <a:pPr algn="ctr">
                        <a:buNone/>
                      </a:pPr>
                      <a:r>
                        <a:rPr lang="zh-CN" altLang="en-US">
                          <a:latin typeface="思源黑体 CN Medium" panose="020B0600000000000000" charset="-122"/>
                          <a:ea typeface="思源黑体 CN Medium" panose="020B0600000000000000" charset="-122"/>
                          <a:cs typeface="思源黑体 CN Medium" panose="020B0600000000000000" charset="-122"/>
                        </a:rPr>
                        <a:t>前</a:t>
                      </a:r>
                      <a:r>
                        <a:rPr lang="en-US" altLang="zh-CN">
                          <a:latin typeface="思源黑体 CN Medium" panose="020B0600000000000000" charset="-122"/>
                          <a:ea typeface="思源黑体 CN Medium" panose="020B0600000000000000" charset="-122"/>
                          <a:cs typeface="思源黑体 CN Medium" panose="020B0600000000000000" charset="-122"/>
                        </a:rPr>
                        <a:t>20</a:t>
                      </a:r>
                      <a:r>
                        <a:rPr lang="zh-CN" altLang="en-US">
                          <a:latin typeface="思源黑体 CN Medium" panose="020B0600000000000000" charset="-122"/>
                          <a:ea typeface="思源黑体 CN Medium" panose="020B0600000000000000" charset="-122"/>
                          <a:cs typeface="思源黑体 CN Medium" panose="020B0600000000000000" charset="-122"/>
                        </a:rPr>
                        <a:t>天</a:t>
                      </a:r>
                      <a:endParaRPr lang="zh-CN" altLang="en-US">
                        <a:latin typeface="思源黑体 CN Medium" panose="020B0600000000000000" charset="-122"/>
                        <a:ea typeface="思源黑体 CN Medium" panose="020B0600000000000000" charset="-122"/>
                        <a:cs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cs typeface="思源黑体 CN Medium" panose="020B0600000000000000" charset="-122"/>
                          <a:sym typeface="+mn-ea"/>
                        </a:rPr>
                        <a:t>前</a:t>
                      </a:r>
                      <a:r>
                        <a:rPr lang="en-US" altLang="zh-CN" sz="1800">
                          <a:latin typeface="思源黑体 CN Medium" panose="020B0600000000000000" charset="-122"/>
                          <a:ea typeface="思源黑体 CN Medium" panose="020B0600000000000000" charset="-122"/>
                          <a:cs typeface="思源黑体 CN Medium" panose="020B0600000000000000" charset="-122"/>
                          <a:sym typeface="+mn-ea"/>
                        </a:rPr>
                        <a:t>10</a:t>
                      </a:r>
                      <a:r>
                        <a:rPr lang="zh-CN" altLang="en-US" sz="1800">
                          <a:latin typeface="思源黑体 CN Medium" panose="020B0600000000000000" charset="-122"/>
                          <a:ea typeface="思源黑体 CN Medium" panose="020B0600000000000000" charset="-122"/>
                          <a:cs typeface="思源黑体 CN Medium" panose="020B0600000000000000" charset="-122"/>
                          <a:sym typeface="+mn-ea"/>
                        </a:rPr>
                        <a:t>天</a:t>
                      </a:r>
                      <a:endParaRPr lang="zh-CN" altLang="en-US">
                        <a:latin typeface="思源黑体 CN Medium" panose="020B0600000000000000" charset="-122"/>
                        <a:ea typeface="思源黑体 CN Medium" panose="020B0600000000000000" charset="-122"/>
                        <a:cs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cs typeface="思源黑体 CN Medium" panose="020B0600000000000000" charset="-122"/>
                          <a:sym typeface="+mn-ea"/>
                        </a:rPr>
                        <a:t>前</a:t>
                      </a:r>
                      <a:r>
                        <a:rPr lang="en-US" altLang="zh-CN" sz="1800">
                          <a:latin typeface="思源黑体 CN Medium" panose="020B0600000000000000" charset="-122"/>
                          <a:ea typeface="思源黑体 CN Medium" panose="020B0600000000000000" charset="-122"/>
                          <a:cs typeface="思源黑体 CN Medium" panose="020B0600000000000000" charset="-122"/>
                          <a:sym typeface="+mn-ea"/>
                        </a:rPr>
                        <a:t>5</a:t>
                      </a:r>
                      <a:r>
                        <a:rPr lang="zh-CN" altLang="en-US" sz="1800">
                          <a:latin typeface="思源黑体 CN Medium" panose="020B0600000000000000" charset="-122"/>
                          <a:ea typeface="思源黑体 CN Medium" panose="020B0600000000000000" charset="-122"/>
                          <a:cs typeface="思源黑体 CN Medium" panose="020B0600000000000000" charset="-122"/>
                          <a:sym typeface="+mn-ea"/>
                        </a:rPr>
                        <a:t>天</a:t>
                      </a:r>
                      <a:endParaRPr lang="zh-CN" altLang="en-US">
                        <a:latin typeface="思源黑体 CN Medium" panose="020B0600000000000000" charset="-122"/>
                        <a:ea typeface="思源黑体 CN Medium" panose="020B0600000000000000" charset="-122"/>
                        <a:cs typeface="思源黑体 CN Medium" panose="020B0600000000000000" charset="-122"/>
                      </a:endParaRPr>
                    </a:p>
                  </a:txBody>
                  <a:tcPr/>
                </a:tc>
                <a:tc>
                  <a:txBody>
                    <a:bodyPr/>
                    <a:p>
                      <a:pPr algn="ctr">
                        <a:buNone/>
                      </a:pPr>
                      <a:r>
                        <a:rPr lang="zh-CN" altLang="en-US">
                          <a:latin typeface="思源黑体 CN Medium" panose="020B0600000000000000" charset="-122"/>
                          <a:ea typeface="思源黑体 CN Medium" panose="020B0600000000000000" charset="-122"/>
                          <a:cs typeface="思源黑体 CN Medium" panose="020B0600000000000000" charset="-122"/>
                        </a:rPr>
                        <a:t>后</a:t>
                      </a:r>
                      <a:r>
                        <a:rPr lang="en-US" altLang="zh-CN">
                          <a:latin typeface="思源黑体 CN Medium" panose="020B0600000000000000" charset="-122"/>
                          <a:ea typeface="思源黑体 CN Medium" panose="020B0600000000000000" charset="-122"/>
                          <a:cs typeface="思源黑体 CN Medium" panose="020B0600000000000000" charset="-122"/>
                        </a:rPr>
                        <a:t>5</a:t>
                      </a:r>
                      <a:r>
                        <a:rPr lang="zh-CN" altLang="en-US">
                          <a:latin typeface="思源黑体 CN Medium" panose="020B0600000000000000" charset="-122"/>
                          <a:ea typeface="思源黑体 CN Medium" panose="020B0600000000000000" charset="-122"/>
                          <a:cs typeface="思源黑体 CN Medium" panose="020B0600000000000000" charset="-122"/>
                        </a:rPr>
                        <a:t>天</a:t>
                      </a:r>
                      <a:endParaRPr lang="zh-CN" altLang="en-US">
                        <a:latin typeface="思源黑体 CN Medium" panose="020B0600000000000000" charset="-122"/>
                        <a:ea typeface="思源黑体 CN Medium" panose="020B0600000000000000" charset="-122"/>
                        <a:cs typeface="思源黑体 CN Medium" panose="020B0600000000000000" charset="-122"/>
                      </a:endParaRPr>
                    </a:p>
                  </a:txBody>
                  <a:tcPr/>
                </a:tc>
                <a:tc>
                  <a:txBody>
                    <a:bodyPr/>
                    <a:p>
                      <a:pPr algn="ctr">
                        <a:buNone/>
                      </a:pPr>
                      <a:r>
                        <a:rPr lang="zh-CN" altLang="en-US">
                          <a:latin typeface="思源黑体 CN Medium" panose="020B0600000000000000" charset="-122"/>
                          <a:ea typeface="思源黑体 CN Medium" panose="020B0600000000000000" charset="-122"/>
                          <a:cs typeface="思源黑体 CN Medium" panose="020B0600000000000000" charset="-122"/>
                        </a:rPr>
                        <a:t>后</a:t>
                      </a:r>
                      <a:r>
                        <a:rPr lang="en-US" altLang="zh-CN">
                          <a:latin typeface="思源黑体 CN Medium" panose="020B0600000000000000" charset="-122"/>
                          <a:ea typeface="思源黑体 CN Medium" panose="020B0600000000000000" charset="-122"/>
                          <a:cs typeface="思源黑体 CN Medium" panose="020B0600000000000000" charset="-122"/>
                        </a:rPr>
                        <a:t>10</a:t>
                      </a:r>
                      <a:r>
                        <a:rPr lang="zh-CN" altLang="en-US">
                          <a:latin typeface="思源黑体 CN Medium" panose="020B0600000000000000" charset="-122"/>
                          <a:ea typeface="思源黑体 CN Medium" panose="020B0600000000000000" charset="-122"/>
                          <a:cs typeface="思源黑体 CN Medium" panose="020B0600000000000000" charset="-122"/>
                        </a:rPr>
                        <a:t>天</a:t>
                      </a:r>
                      <a:endParaRPr lang="zh-CN" altLang="en-US">
                        <a:latin typeface="思源黑体 CN Medium" panose="020B0600000000000000" charset="-122"/>
                        <a:ea typeface="思源黑体 CN Medium" panose="020B0600000000000000" charset="-122"/>
                        <a:cs typeface="思源黑体 CN Medium" panose="020B0600000000000000" charset="-122"/>
                      </a:endParaRPr>
                    </a:p>
                  </a:txBody>
                  <a:tcPr/>
                </a:tc>
                <a:tc>
                  <a:txBody>
                    <a:bodyPr/>
                    <a:p>
                      <a:pPr algn="ctr">
                        <a:buNone/>
                      </a:pPr>
                      <a:r>
                        <a:rPr lang="zh-CN" altLang="en-US">
                          <a:latin typeface="思源黑体 CN Medium" panose="020B0600000000000000" charset="-122"/>
                          <a:ea typeface="思源黑体 CN Medium" panose="020B0600000000000000" charset="-122"/>
                          <a:cs typeface="思源黑体 CN Medium" panose="020B0600000000000000" charset="-122"/>
                        </a:rPr>
                        <a:t>后</a:t>
                      </a:r>
                      <a:r>
                        <a:rPr lang="en-US" altLang="zh-CN">
                          <a:latin typeface="思源黑体 CN Medium" panose="020B0600000000000000" charset="-122"/>
                          <a:ea typeface="思源黑体 CN Medium" panose="020B0600000000000000" charset="-122"/>
                          <a:cs typeface="思源黑体 CN Medium" panose="020B0600000000000000" charset="-122"/>
                        </a:rPr>
                        <a:t>20</a:t>
                      </a:r>
                      <a:r>
                        <a:rPr lang="zh-CN" altLang="en-US">
                          <a:latin typeface="思源黑体 CN Medium" panose="020B0600000000000000" charset="-122"/>
                          <a:ea typeface="思源黑体 CN Medium" panose="020B0600000000000000" charset="-122"/>
                          <a:cs typeface="思源黑体 CN Medium" panose="020B0600000000000000" charset="-122"/>
                        </a:rPr>
                        <a:t>天</a:t>
                      </a:r>
                      <a:endParaRPr lang="zh-CN" altLang="en-US">
                        <a:latin typeface="思源黑体 CN Medium" panose="020B0600000000000000" charset="-122"/>
                        <a:ea typeface="思源黑体 CN Medium" panose="020B0600000000000000" charset="-122"/>
                        <a:cs typeface="思源黑体 CN Medium" panose="020B0600000000000000" charset="-122"/>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2010</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a:latin typeface="思源黑体 CN Medium" panose="020B0600000000000000" charset="-122"/>
                          <a:ea typeface="思源黑体 CN Medium" panose="020B0600000000000000" charset="-122"/>
                        </a:rPr>
                        <a:t>1.72  </a:t>
                      </a:r>
                      <a:endParaRPr lang="zh-CN" altLang="en-US">
                        <a:latin typeface="思源黑体 CN Medium" panose="020B0600000000000000" charset="-122"/>
                        <a:ea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 -0.28</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2.19 </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8.43</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12.35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16.24</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2011</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-8.11</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-4.83</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-3.43 </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3.06 </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-1.78 </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7.17</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2012</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a:solidFill>
                            <a:srgbClr val="C00000"/>
                          </a:solidFill>
                          <a:latin typeface="思源黑体 CN Medium" panose="020B0600000000000000" charset="-122"/>
                          <a:ea typeface="思源黑体 CN Medium" panose="020B0600000000000000" charset="-122"/>
                        </a:rPr>
                        <a:t>1.64 </a:t>
                      </a:r>
                      <a:endParaRPr lang="zh-CN" altLang="en-US">
                        <a:solidFill>
                          <a:srgbClr val="C00000"/>
                        </a:solidFill>
                        <a:latin typeface="思源黑体 CN Medium" panose="020B0600000000000000" charset="-122"/>
                        <a:ea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-1.15 </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3.03</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 0.90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2.02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1.48</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2013</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a:solidFill>
                            <a:srgbClr val="C00000"/>
                          </a:solidFill>
                          <a:latin typeface="思源黑体 CN Medium" panose="020B0600000000000000" charset="-122"/>
                          <a:ea typeface="思源黑体 CN Medium" panose="020B0600000000000000" charset="-122"/>
                        </a:rPr>
                        <a:t>3.49   </a:t>
                      </a:r>
                      <a:endParaRPr lang="zh-CN" altLang="en-US">
                        <a:solidFill>
                          <a:srgbClr val="C00000"/>
                        </a:solidFill>
                        <a:latin typeface="思源黑体 CN Medium" panose="020B0600000000000000" charset="-122"/>
                        <a:ea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-2.97</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 -0.78</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2.90</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2.51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-1.15</a:t>
                      </a:r>
                      <a:endParaRPr lang="zh-CN" altLang="en-US" sz="1800">
                        <a:latin typeface="思源黑体 CN Medium" panose="020B0600000000000000" charset="-122"/>
                        <a:ea typeface="思源黑体 CN Medium" panose="020B0600000000000000" charset="-122"/>
                        <a:sym typeface="+mn-ea"/>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2014</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a:solidFill>
                            <a:srgbClr val="C00000"/>
                          </a:solidFill>
                          <a:latin typeface="思源黑体 CN Medium" panose="020B0600000000000000" charset="-122"/>
                          <a:ea typeface="思源黑体 CN Medium" panose="020B0600000000000000" charset="-122"/>
                        </a:rPr>
                        <a:t>6.62  </a:t>
                      </a:r>
                      <a:endParaRPr lang="zh-CN" altLang="en-US">
                        <a:solidFill>
                          <a:srgbClr val="C00000"/>
                        </a:solidFill>
                        <a:latin typeface="思源黑体 CN Medium" panose="020B0600000000000000" charset="-122"/>
                        <a:ea typeface="思源黑体 CN Medium" panose="020B0600000000000000" charset="-122"/>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1.06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3.23</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-0.19</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 -1.02 </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2.83</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2015</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a:latin typeface="思源黑体 CN Medium" panose="020B0600000000000000" charset="-122"/>
                          <a:ea typeface="思源黑体 CN Medium" panose="020B0600000000000000" charset="-122"/>
                        </a:rPr>
                        <a:t>-5.56 </a:t>
                      </a:r>
                      <a:endParaRPr lang="zh-CN" altLang="en-US">
                        <a:latin typeface="思源黑体 CN Medium" panose="020B0600000000000000" charset="-122"/>
                        <a:ea typeface="思源黑体 CN Medium" panose="020B0600000000000000" charset="-122"/>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1.58</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 -4.17</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  6.87</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8.78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13.33</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2016</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a:latin typeface="思源黑体 CN Medium" panose="020B0600000000000000" charset="-122"/>
                          <a:ea typeface="思源黑体 CN Medium" panose="020B0600000000000000" charset="-122"/>
                        </a:rPr>
                        <a:t>-2.28  </a:t>
                      </a:r>
                      <a:endParaRPr lang="zh-CN" altLang="en-US">
                        <a:latin typeface="思源黑体 CN Medium" panose="020B0600000000000000" charset="-122"/>
                        <a:ea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-0.62 </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-1.24</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1.97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2.87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4.01</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2017</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a:latin typeface="思源黑体 CN Medium" panose="020B0600000000000000" charset="-122"/>
                          <a:ea typeface="思源黑体 CN Medium" panose="020B0600000000000000" charset="-122"/>
                        </a:rPr>
                        <a:t>-0.35</a:t>
                      </a:r>
                      <a:endParaRPr lang="zh-CN" altLang="en-US">
                        <a:latin typeface="思源黑体 CN Medium" panose="020B0600000000000000" charset="-122"/>
                        <a:ea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-0.67</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  -0.26 </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1.24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0.89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0.68</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2018</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a:solidFill>
                            <a:srgbClr val="C00000"/>
                          </a:solidFill>
                          <a:latin typeface="思源黑体 CN Medium" panose="020B0600000000000000" charset="-122"/>
                          <a:ea typeface="思源黑体 CN Medium" panose="020B0600000000000000" charset="-122"/>
                        </a:rPr>
                        <a:t>1.88  </a:t>
                      </a:r>
                      <a:endParaRPr lang="zh-CN" altLang="en-US">
                        <a:solidFill>
                          <a:srgbClr val="C00000"/>
                        </a:solidFill>
                        <a:latin typeface="思源黑体 CN Medium" panose="020B0600000000000000" charset="-122"/>
                        <a:ea typeface="思源黑体 CN Medium" panose="020B0600000000000000" charset="-122"/>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6.22</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 3.31</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-7.60</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 -9.60</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 -5.13</a:t>
                      </a:r>
                      <a:endParaRPr lang="zh-CN" altLang="en-US" sz="1800">
                        <a:latin typeface="思源黑体 CN Medium" panose="020B0600000000000000" charset="-122"/>
                        <a:ea typeface="思源黑体 CN Medium" panose="020B0600000000000000" charset="-122"/>
                        <a:sym typeface="+mn-ea"/>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2019</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a:solidFill>
                            <a:srgbClr val="C00000"/>
                          </a:solidFill>
                          <a:latin typeface="思源黑体 CN Medium" panose="020B0600000000000000" charset="-122"/>
                          <a:ea typeface="思源黑体 CN Medium" panose="020B0600000000000000" charset="-122"/>
                        </a:rPr>
                        <a:t>0.49  </a:t>
                      </a:r>
                      <a:r>
                        <a:rPr lang="zh-CN" altLang="en-US">
                          <a:latin typeface="思源黑体 CN Medium" panose="020B0600000000000000" charset="-122"/>
                          <a:ea typeface="思源黑体 CN Medium" panose="020B0600000000000000" charset="-122"/>
                        </a:rPr>
                        <a:t> </a:t>
                      </a:r>
                      <a:endParaRPr lang="zh-CN" altLang="en-US">
                        <a:latin typeface="思源黑体 CN Medium" panose="020B0600000000000000" charset="-122"/>
                        <a:ea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-4.16</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-3.37</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3.53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1.19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2.42</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2020</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a:latin typeface="思源黑体 CN Medium" panose="020B0600000000000000" charset="-122"/>
                          <a:ea typeface="思源黑体 CN Medium" panose="020B0600000000000000" charset="-122"/>
                        </a:rPr>
                        <a:t>-5.65   </a:t>
                      </a:r>
                      <a:endParaRPr lang="zh-CN" altLang="en-US">
                        <a:latin typeface="思源黑体 CN Medium" panose="020B0600000000000000" charset="-122"/>
                        <a:ea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-2.36</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-1.72</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 3.55</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2.93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3.17</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r>
              <a:tr h="365760">
                <a:tc>
                  <a:txBody>
                    <a:bodyPr/>
                    <a:p>
                      <a:pPr algn="ctr">
                        <a:buNone/>
                      </a:pPr>
                      <a:r>
                        <a:rPr lang="en-US" altLang="zh-CN">
                          <a:latin typeface="思源黑体 CN Medium" panose="020B0600000000000000" charset="-122"/>
                          <a:ea typeface="思源黑体 CN Medium" panose="020B0600000000000000" charset="-122"/>
                        </a:rPr>
                        <a:t>2021</a:t>
                      </a:r>
                      <a:endParaRPr lang="en-US" altLang="zh-CN">
                        <a:latin typeface="思源黑体 CN Medium" panose="020B0600000000000000" charset="-122"/>
                        <a:ea typeface="思源黑体 CN Medium" panose="020B0600000000000000" charset="-122"/>
                      </a:endParaRPr>
                    </a:p>
                  </a:txBody>
                  <a:tcPr/>
                </a:tc>
                <a:tc>
                  <a:txBody>
                    <a:bodyPr/>
                    <a:p>
                      <a:pPr algn="ctr">
                        <a:buNone/>
                      </a:pPr>
                      <a:r>
                        <a:rPr lang="zh-CN" altLang="en-US">
                          <a:solidFill>
                            <a:srgbClr val="C00000"/>
                          </a:solidFill>
                          <a:latin typeface="思源黑体 CN Medium" panose="020B0600000000000000" charset="-122"/>
                          <a:ea typeface="思源黑体 CN Medium" panose="020B0600000000000000" charset="-122"/>
                        </a:rPr>
                        <a:t>1.13 </a:t>
                      </a:r>
                      <a:r>
                        <a:rPr lang="zh-CN" altLang="en-US">
                          <a:latin typeface="思源黑体 CN Medium" panose="020B0600000000000000" charset="-122"/>
                          <a:ea typeface="思源黑体 CN Medium" panose="020B0600000000000000" charset="-122"/>
                        </a:rPr>
                        <a:t>   </a:t>
                      </a:r>
                      <a:endParaRPr lang="zh-CN" altLang="en-US">
                        <a:latin typeface="思源黑体 CN Medium" panose="020B0600000000000000" charset="-122"/>
                        <a:ea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-3.96</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 -1.66</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-0.28</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0.75</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-1.16</a:t>
                      </a:r>
                      <a:endParaRPr lang="zh-CN" altLang="en-US" sz="1800">
                        <a:latin typeface="思源黑体 CN Medium" panose="020B0600000000000000" charset="-122"/>
                        <a:ea typeface="思源黑体 CN Medium" panose="020B0600000000000000" charset="-122"/>
                        <a:sym typeface="+mn-ea"/>
                      </a:endParaRPr>
                    </a:p>
                  </a:txBody>
                  <a:tcPr/>
                </a:tc>
              </a:tr>
              <a:tr h="365760">
                <a:tc>
                  <a:txBody>
                    <a:bodyPr/>
                    <a:p>
                      <a:pPr algn="ctr">
                        <a:buNone/>
                      </a:pPr>
                      <a:r>
                        <a:rPr lang="zh-CN" altLang="en-US" sz="1600">
                          <a:latin typeface="思源黑体 CN Medium" panose="020B0600000000000000" charset="-122"/>
                          <a:ea typeface="思源黑体 CN Medium" panose="020B0600000000000000" charset="-122"/>
                        </a:rPr>
                        <a:t>平均涨跌幅</a:t>
                      </a:r>
                      <a:endParaRPr lang="zh-CN" altLang="en-US" sz="1600">
                        <a:latin typeface="思源黑体 CN Medium" panose="020B0600000000000000" charset="-122"/>
                        <a:ea typeface="思源黑体 CN Medium" panose="020B0600000000000000" charset="-122"/>
                      </a:endParaRPr>
                    </a:p>
                  </a:txBody>
                  <a:tcPr/>
                </a:tc>
                <a:tc>
                  <a:txBody>
                    <a:bodyPr/>
                    <a:p>
                      <a:pPr algn="ctr">
                        <a:buNone/>
                      </a:pPr>
                      <a:r>
                        <a:rPr lang="zh-CN" altLang="en-US">
                          <a:latin typeface="思源黑体 CN Medium" panose="020B0600000000000000" charset="-122"/>
                          <a:ea typeface="思源黑体 CN Medium" panose="020B0600000000000000" charset="-122"/>
                        </a:rPr>
                        <a:t>-0.41</a:t>
                      </a:r>
                      <a:endParaRPr lang="zh-CN" altLang="en-US">
                        <a:latin typeface="思源黑体 CN Medium" panose="020B0600000000000000" charset="-122"/>
                        <a:ea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-1.01</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 -0.41 </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2.03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1.82 </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 3.66</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r>
              <a:tr h="365760">
                <a:tc>
                  <a:txBody>
                    <a:bodyPr/>
                    <a:p>
                      <a:pPr algn="ctr">
                        <a:buNone/>
                      </a:pPr>
                      <a:r>
                        <a:rPr lang="zh-CN" altLang="en-US" sz="1600">
                          <a:latin typeface="思源黑体 CN Medium" panose="020B0600000000000000" charset="-122"/>
                          <a:ea typeface="思源黑体 CN Medium" panose="020B0600000000000000" charset="-122"/>
                        </a:rPr>
                        <a:t>涨跌幅中位数</a:t>
                      </a:r>
                      <a:endParaRPr lang="zh-CN" altLang="en-US" sz="1600">
                        <a:latin typeface="思源黑体 CN Medium" panose="020B0600000000000000" charset="-122"/>
                        <a:ea typeface="思源黑体 CN Medium" panose="020B0600000000000000" charset="-122"/>
                      </a:endParaRPr>
                    </a:p>
                  </a:txBody>
                  <a:tcPr/>
                </a:tc>
                <a:tc>
                  <a:txBody>
                    <a:bodyPr/>
                    <a:p>
                      <a:pPr algn="ctr">
                        <a:buNone/>
                      </a:pPr>
                      <a:r>
                        <a:rPr lang="zh-CN" altLang="en-US">
                          <a:solidFill>
                            <a:srgbClr val="C00000"/>
                          </a:solidFill>
                          <a:latin typeface="思源黑体 CN Medium" panose="020B0600000000000000" charset="-122"/>
                          <a:ea typeface="思源黑体 CN Medium" panose="020B0600000000000000" charset="-122"/>
                        </a:rPr>
                        <a:t>0.81  </a:t>
                      </a:r>
                      <a:endParaRPr lang="zh-CN" altLang="en-US">
                        <a:solidFill>
                          <a:srgbClr val="C00000"/>
                        </a:solidFill>
                        <a:latin typeface="思源黑体 CN Medium" panose="020B0600000000000000" charset="-122"/>
                        <a:ea typeface="思源黑体 CN Medium" panose="020B0600000000000000" charset="-122"/>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 -0.91</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latin typeface="思源黑体 CN Medium" panose="020B0600000000000000" charset="-122"/>
                          <a:ea typeface="思源黑体 CN Medium" panose="020B0600000000000000" charset="-122"/>
                          <a:sym typeface="+mn-ea"/>
                        </a:rPr>
                        <a:t>-1.01</a:t>
                      </a:r>
                      <a:endParaRPr lang="zh-CN" altLang="en-US" sz="1800">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2.43</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  1.60</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c>
                  <a:txBody>
                    <a:bodyPr/>
                    <a:p>
                      <a:pPr algn="ctr">
                        <a:buNone/>
                      </a:pPr>
                      <a:r>
                        <a:rPr lang="zh-CN" altLang="en-US" sz="1800">
                          <a:solidFill>
                            <a:srgbClr val="C00000"/>
                          </a:solidFill>
                          <a:latin typeface="思源黑体 CN Medium" panose="020B0600000000000000" charset="-122"/>
                          <a:ea typeface="思源黑体 CN Medium" panose="020B0600000000000000" charset="-122"/>
                          <a:sym typeface="+mn-ea"/>
                        </a:rPr>
                        <a:t>2.62</a:t>
                      </a:r>
                      <a:endParaRPr lang="zh-CN" altLang="en-US" sz="1800">
                        <a:solidFill>
                          <a:srgbClr val="C00000"/>
                        </a:solidFill>
                        <a:latin typeface="思源黑体 CN Medium" panose="020B0600000000000000" charset="-122"/>
                        <a:ea typeface="思源黑体 CN Medium" panose="020B0600000000000000" charset="-122"/>
                        <a:sym typeface="+mn-ea"/>
                      </a:endParaRPr>
                    </a:p>
                  </a:txBody>
                  <a:tcPr/>
                </a:tc>
              </a:tr>
            </a:tbl>
          </a:graphicData>
        </a:graphic>
      </p:graphicFrame>
      <p:sp>
        <p:nvSpPr>
          <p:cNvPr id="10" name="文本框 9"/>
          <p:cNvSpPr txBox="1"/>
          <p:nvPr/>
        </p:nvSpPr>
        <p:spPr>
          <a:xfrm>
            <a:off x="0" y="0"/>
            <a:ext cx="12192000" cy="1198880"/>
          </a:xfrm>
          <a:prstGeom prst="rect">
            <a:avLst/>
          </a:prstGeom>
          <a:noFill/>
        </p:spPr>
        <p:txBody>
          <a:bodyPr wrap="square" rtlCol="0" anchor="t">
            <a:spAutoFit/>
          </a:bodyPr>
          <a:p>
            <a:pPr algn="ctr">
              <a:buClrTx/>
              <a:buSzTx/>
              <a:buFontTx/>
            </a:pPr>
            <a:r>
              <a:rPr lang="zh-CN" altLang="en-US" sz="3600">
                <a:solidFill>
                  <a:srgbClr val="A81F25"/>
                </a:solidFill>
                <a:latin typeface="思源黑体 CN Bold" panose="020B0800000000000000" charset="-122"/>
                <a:ea typeface="思源黑体 CN Bold" panose="020B0800000000000000" charset="-122"/>
                <a:sym typeface="+mn-ea"/>
              </a:rPr>
              <a:t>过去12年国庆前后的走势</a:t>
            </a:r>
            <a:endParaRPr lang="zh-CN" altLang="en-US" sz="3600">
              <a:solidFill>
                <a:srgbClr val="A81F25"/>
              </a:solidFill>
              <a:latin typeface="思源黑体 CN Bold" panose="020B0800000000000000" charset="-122"/>
              <a:ea typeface="思源黑体 CN Bold" panose="020B0800000000000000" charset="-122"/>
            </a:endParaRPr>
          </a:p>
          <a:p>
            <a:pPr algn="ctr">
              <a:buClrTx/>
              <a:buSzTx/>
              <a:buFontTx/>
            </a:pPr>
            <a:endParaRPr lang="zh-CN" altLang="en-US" sz="3600">
              <a:solidFill>
                <a:srgbClr val="A81F25"/>
              </a:solidFill>
              <a:latin typeface="思源黑体 CN Bold" panose="020B0800000000000000" charset="-122"/>
              <a:ea typeface="思源黑体 CN Bold" panose="020B0800000000000000" charset="-122"/>
              <a:sym typeface="+mn-ea"/>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92125" y="1003300"/>
            <a:ext cx="11207750" cy="4122420"/>
          </a:xfrm>
          <a:prstGeom prst="rect">
            <a:avLst/>
          </a:prstGeom>
          <a:ln>
            <a:solidFill>
              <a:schemeClr val="accent6">
                <a:lumMod val="60000"/>
                <a:lumOff val="40000"/>
              </a:schemeClr>
            </a:solidFill>
          </a:ln>
        </p:spPr>
      </p:pic>
      <p:sp>
        <p:nvSpPr>
          <p:cNvPr id="3" name="文本框 2"/>
          <p:cNvSpPr txBox="1"/>
          <p:nvPr/>
        </p:nvSpPr>
        <p:spPr>
          <a:xfrm>
            <a:off x="742950" y="5339080"/>
            <a:ext cx="10488930" cy="460375"/>
          </a:xfrm>
          <a:prstGeom prst="rect">
            <a:avLst/>
          </a:prstGeom>
          <a:noFill/>
        </p:spPr>
        <p:txBody>
          <a:bodyPr wrap="square" rtlCol="0">
            <a:spAutoFit/>
          </a:bodyPr>
          <a:p>
            <a:pPr algn="ctr"/>
            <a:r>
              <a:rPr lang="zh-CN" altLang="en-US" sz="2400">
                <a:latin typeface="思源黑体 CN Medium" panose="020B0600000000000000" charset="-122"/>
                <a:ea typeface="思源黑体 CN Medium" panose="020B0600000000000000" charset="-122"/>
                <a:cs typeface="思源黑体 CN Medium" panose="020B0600000000000000" charset="-122"/>
              </a:rPr>
              <a:t>18年唯一的下跌，因为节前涨幅过大，以及节日期间的毛衣战利空导致</a:t>
            </a:r>
            <a:endParaRPr lang="zh-CN" altLang="en-US" sz="2400">
              <a:latin typeface="思源黑体 CN Medium" panose="020B0600000000000000" charset="-122"/>
              <a:ea typeface="思源黑体 CN Medium" panose="020B0600000000000000" charset="-122"/>
              <a:cs typeface="思源黑体 CN Medium" panose="020B0600000000000000" charset="-122"/>
            </a:endParaRPr>
          </a:p>
        </p:txBody>
      </p:sp>
      <p:sp>
        <p:nvSpPr>
          <p:cNvPr id="4" name="文本框 3"/>
          <p:cNvSpPr txBox="1"/>
          <p:nvPr/>
        </p:nvSpPr>
        <p:spPr>
          <a:xfrm>
            <a:off x="0" y="0"/>
            <a:ext cx="12192000" cy="645160"/>
          </a:xfrm>
          <a:prstGeom prst="rect">
            <a:avLst/>
          </a:prstGeom>
          <a:noFill/>
        </p:spPr>
        <p:txBody>
          <a:bodyPr wrap="square" rtlCol="0" anchor="t">
            <a:spAutoFit/>
          </a:bodyPr>
          <a:p>
            <a:pPr algn="ctr">
              <a:buClrTx/>
              <a:buSzTx/>
              <a:buFontTx/>
            </a:pPr>
            <a:r>
              <a:rPr lang="zh-CN" altLang="en-US" sz="3600">
                <a:solidFill>
                  <a:srgbClr val="A81F25"/>
                </a:solidFill>
                <a:latin typeface="思源黑体 CN Bold" panose="020B0800000000000000" charset="-122"/>
                <a:ea typeface="思源黑体 CN Bold" panose="020B0800000000000000" charset="-122"/>
                <a:sym typeface="+mn-ea"/>
              </a:rPr>
              <a:t>历史上的国庆后行情</a:t>
            </a:r>
            <a:endParaRPr lang="zh-CN" altLang="en-US" sz="3600">
              <a:solidFill>
                <a:srgbClr val="A81F25"/>
              </a:solidFill>
              <a:latin typeface="思源黑体 CN Bold" panose="020B0800000000000000" charset="-122"/>
              <a:ea typeface="思源黑体 CN Bold" panose="020B0800000000000000" charset="-122"/>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539,&quot;width&quot;:39003}"/>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UNIT_PLACING_PICTURE_USER_VIEWPORT" val="{&quot;height&quot;:4042,&quot;width&quot;:11224}"/>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wm#"/>
  <p:tag name="KSO_WM_TEMPLATE_CATEGORY" val="custom"/>
  <p:tag name="KSO_WM_TEMPLATE_INDEX" val="20205081"/>
</p:tagLst>
</file>

<file path=ppt/tags/tag34.xml><?xml version="1.0" encoding="utf-8"?>
<p:tagLst xmlns:p="http://schemas.openxmlformats.org/presentationml/2006/main">
  <p:tag name="KSO_WM_BEAUTIFY_FLAG" val="#wm#"/>
  <p:tag name="KSO_WM_TEMPLATE_CATEGORY" val="custom"/>
  <p:tag name="KSO_WM_TEMPLATE_INDEX" val="20205081"/>
</p:tagLst>
</file>

<file path=ppt/tags/tag35.xml><?xml version="1.0" encoding="utf-8"?>
<p:tagLst xmlns:p="http://schemas.openxmlformats.org/presentationml/2006/main">
  <p:tag name="KSO_WM_UNIT_PLACING_PICTURE_USER_VIEWPORT" val="{&quot;height&quot;:2789,&quot;width&quot;:2714}"/>
</p:tagLst>
</file>

<file path=ppt/tags/tag36.xml><?xml version="1.0" encoding="utf-8"?>
<p:tagLst xmlns:p="http://schemas.openxmlformats.org/presentationml/2006/main">
  <p:tag name="KSO_WM_BEAUTIFY_FLAG" val="#wm#"/>
  <p:tag name="KSO_WM_TEMPLATE_CATEGORY" val="custom"/>
  <p:tag name="KSO_WM_TEMPLATE_INDEX" val="20205081"/>
</p:tagLst>
</file>

<file path=ppt/tags/tag37.xml><?xml version="1.0" encoding="utf-8"?>
<p:tagLst xmlns:p="http://schemas.openxmlformats.org/presentationml/2006/main">
  <p:tag name="KSO_WM_UNIT_PLACING_PICTURE_USER_VIEWPORT" val="{&quot;height&quot;:7791,&quot;width&quot;:4908}"/>
</p:tagLst>
</file>

<file path=ppt/tags/tag38.xml><?xml version="1.0" encoding="utf-8"?>
<p:tagLst xmlns:p="http://schemas.openxmlformats.org/presentationml/2006/main">
  <p:tag name="KSO_WM_UNIT_PLACING_PICTURE_USER_VIEWPORT" val="{&quot;height&quot;:7792,&quot;width&quot;:4610}"/>
</p:tagLst>
</file>

<file path=ppt/tags/tag39.xml><?xml version="1.0" encoding="utf-8"?>
<p:tagLst xmlns:p="http://schemas.openxmlformats.org/presentationml/2006/main">
  <p:tag name="KSO_WM_UNIT_PLACING_PICTURE_USER_VIEWPORT" val="{&quot;height&quot;:6255,&quot;width&quot;:9945}"/>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081"/>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UNIT_PLACING_PICTURE_USER_VIEWPORT" val="{&quot;height&quot;:2789,&quot;width&quot;:2714}"/>
</p:tagLst>
</file>

<file path=ppt/tags/tag43.xml><?xml version="1.0" encoding="utf-8"?>
<p:tagLst xmlns:p="http://schemas.openxmlformats.org/presentationml/2006/main">
  <p:tag name="KSO_WM_BEAUTIFY_FLAG" val="#wm#"/>
  <p:tag name="KSO_WM_TEMPLATE_CATEGORY" val="custom"/>
  <p:tag name="KSO_WM_TEMPLATE_INDEX" val="20205081"/>
</p:tagLst>
</file>

<file path=ppt/tags/tag44.xml><?xml version="1.0" encoding="utf-8"?>
<p:tagLst xmlns:p="http://schemas.openxmlformats.org/presentationml/2006/main">
  <p:tag name="KSO_WM_UNIT_TABLE_BEAUTIFY" val="smartTable{0187f0a2-59ee-4e99-a41a-a96ca846a384}"/>
  <p:tag name="TABLE_ENDDRAG_ORIGIN_RECT" val="859*414"/>
  <p:tag name="TABLE_ENDDRAG_RECT" val="50*65*859*414"/>
</p:tagLst>
</file>

<file path=ppt/tags/tag45.xml><?xml version="1.0" encoding="utf-8"?>
<p:tagLst xmlns:p="http://schemas.openxmlformats.org/presentationml/2006/main">
  <p:tag name="KSO_WM_BEAUTIFY_FLAG" val="#wm#"/>
  <p:tag name="KSO_WM_TEMPLATE_CATEGORY" val="custom"/>
  <p:tag name="KSO_WM_TEMPLATE_INDEX" val="20205081"/>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UNIT_PLACING_PICTURE_USER_VIEWPORT" val="{&quot;height&quot;:6315,&quot;width&quot;:9921}"/>
</p:tagLst>
</file>

<file path=ppt/tags/tag49.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p="http://schemas.openxmlformats.org/presentationml/2006/main">
  <p:tag name="KSO_WM_UNIT_PLACING_PICTURE_USER_VIEWPORT" val="{&quot;height&quot;:2789,&quot;width&quot;:2714}"/>
</p:tagLst>
</file>

<file path=ppt/tags/tag51.xml><?xml version="1.0" encoding="utf-8"?>
<p:tagLst xmlns:p="http://schemas.openxmlformats.org/presentationml/2006/main">
  <p:tag name="KSO_WM_BEAUTIFY_FLAG" val="#wm#"/>
  <p:tag name="KSO_WM_TEMPLATE_CATEGORY" val="custom"/>
  <p:tag name="KSO_WM_TEMPLATE_INDEX" val="20205081"/>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UNIT_PLACING_PICTURE_USER_VIEWPORT" val="{&quot;height&quot;:2789,&quot;width&quot;:2714}"/>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wm#"/>
  <p:tag name="KSO_WM_TEMPLATE_CATEGORY" val="custom"/>
  <p:tag name="KSO_WM_TEMPLATE_INDEX" val="20205081"/>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xml><?xml version="1.0" encoding="utf-8"?>
<p:tagLst xmlns:p="http://schemas.openxmlformats.org/presentationml/2006/main">
  <p:tag name="KSO_WPP_MARK_KEY" val="78063897-b671-48fb-84bb-65fd37104175"/>
  <p:tag name="COMMONDATA" val="eyJoZGlkIjoiOTM4MGQ4MDgwOTU2MWIxMDlkMjEyNTBiYzdkODM4MjQ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1731</Words>
  <Application>WPS 演示</Application>
  <PresentationFormat>宽屏</PresentationFormat>
  <Paragraphs>312</Paragraphs>
  <Slides>19</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Arial</vt:lpstr>
      <vt:lpstr>宋体</vt:lpstr>
      <vt:lpstr>Wingdings</vt:lpstr>
      <vt:lpstr>Wingdings</vt:lpstr>
      <vt:lpstr>思源黑体 CN Normal</vt:lpstr>
      <vt:lpstr>思源黑体 Regular</vt:lpstr>
      <vt:lpstr>思源黑体 CN Light</vt:lpstr>
      <vt:lpstr>思源黑体 CN Medium</vt:lpstr>
      <vt:lpstr>思源黑体 CN Heavy</vt:lpstr>
      <vt:lpstr>思源黑体 CN Bold</vt:lpstr>
      <vt:lpstr>汉仪菱心体简</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俏俏</cp:lastModifiedBy>
  <cp:revision>217</cp:revision>
  <dcterms:created xsi:type="dcterms:W3CDTF">2019-06-19T02:08:00Z</dcterms:created>
  <dcterms:modified xsi:type="dcterms:W3CDTF">2022-09-23T02:32:28Z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9373156A6DA749A49A16FB6341758E2B</vt:lpwstr>
  </property>
</Properties>
</file>