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3"/>
    <p:sldId id="299" r:id="rId4"/>
    <p:sldId id="301" r:id="rId5"/>
    <p:sldId id="298" r:id="rId6"/>
    <p:sldId id="286" r:id="rId7"/>
    <p:sldId id="312" r:id="rId8"/>
    <p:sldId id="313" r:id="rId9"/>
    <p:sldId id="315" r:id="rId10"/>
    <p:sldId id="314" r:id="rId11"/>
    <p:sldId id="316" r:id="rId12"/>
    <p:sldId id="318" r:id="rId13"/>
    <p:sldId id="320" r:id="rId14"/>
    <p:sldId id="321" r:id="rId15"/>
    <p:sldId id="328" r:id="rId16"/>
    <p:sldId id="322" r:id="rId17"/>
    <p:sldId id="323" r:id="rId18"/>
    <p:sldId id="324" r:id="rId19"/>
    <p:sldId id="325" r:id="rId20"/>
    <p:sldId id="327" r:id="rId21"/>
    <p:sldId id="329" r:id="rId22"/>
    <p:sldId id="331" r:id="rId23"/>
    <p:sldId id="332" r:id="rId24"/>
    <p:sldId id="302" r:id="rId25"/>
    <p:sldId id="288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69E8"/>
    <a:srgbClr val="B33B40"/>
    <a:srgbClr val="EC5D64"/>
    <a:srgbClr val="A81F25"/>
    <a:srgbClr val="4B3EF1"/>
    <a:srgbClr val="4E43F3"/>
    <a:srgbClr val="5E71EF"/>
    <a:srgbClr val="4358E6"/>
    <a:srgbClr val="405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54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68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:\Ting-工作文件\1.活动物料\会议物料\2022.9.14-见面会-深圳场\1920_1080.png1920_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82910" y="244475"/>
            <a:ext cx="1270000" cy="274320"/>
          </a:xfrm>
          <a:prstGeom prst="rect">
            <a:avLst/>
          </a:prstGeom>
        </p:spPr>
      </p:pic>
      <p:pic>
        <p:nvPicPr>
          <p:cNvPr id="2" name="图片 1" descr="I:\Ting-工作文件\1.活动物料\会议物料\2022.9.14-见面会-深圳场\组 1.png组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40665" y="244475"/>
            <a:ext cx="1864995" cy="31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:\Ting-工作文件\1.活动物料\会议物料\2022.9.14-见面会-深圳场\1920_1080 拷贝.png1920_1080 拷贝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82910" y="244475"/>
            <a:ext cx="1270000" cy="274320"/>
          </a:xfrm>
          <a:prstGeom prst="rect">
            <a:avLst/>
          </a:prstGeom>
        </p:spPr>
      </p:pic>
      <p:pic>
        <p:nvPicPr>
          <p:cNvPr id="3" name="图片 2" descr="I:\Ting-工作文件\1.活动物料\会议物料\2022.9.14-见面会-深圳场\组 1.png组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40665" y="244475"/>
            <a:ext cx="1864995" cy="3175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635" y="657606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n>
                  <a:noFill/>
                </a:ln>
                <a:solidFill>
                  <a:srgbClr val="B33B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 :高国才丨执业编号:A1120614110001</a:t>
            </a:r>
            <a:r>
              <a:rPr lang="en-US" altLang="zh-CN" sz="1200">
                <a:ln>
                  <a:noFill/>
                </a:ln>
                <a:solidFill>
                  <a:srgbClr val="B33B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rgbClr val="B33B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ln>
                <a:noFill/>
              </a:ln>
              <a:solidFill>
                <a:srgbClr val="B33B4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 flipV="1">
            <a:off x="2279015" y="600710"/>
            <a:ext cx="8100000" cy="12065"/>
          </a:xfrm>
          <a:prstGeom prst="line">
            <a:avLst/>
          </a:prstGeom>
          <a:ln>
            <a:solidFill>
              <a:srgbClr val="A81F2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:\Ting-工作文件\1.活动物料\会议物料\2022.9.14-见面会-深圳场\1920_1080 拷贝.png1920_1080 拷贝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910" y="244475"/>
            <a:ext cx="1270000" cy="274320"/>
          </a:xfrm>
          <a:prstGeom prst="rect">
            <a:avLst/>
          </a:prstGeom>
        </p:spPr>
      </p:pic>
      <p:pic>
        <p:nvPicPr>
          <p:cNvPr id="3" name="图片 2" descr="I:\Ting-工作文件\1.活动物料\会议物料\2022.9.14-见面会-深圳场\组 1.png组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40665" y="244475"/>
            <a:ext cx="1864995" cy="3175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635" y="657606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n>
                  <a:noFill/>
                </a:ln>
                <a:solidFill>
                  <a:srgbClr val="B33B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 :罗雪奎丨执业编号:A1120616080001</a:t>
            </a:r>
            <a:r>
              <a:rPr lang="en-US" altLang="zh-CN" sz="1200">
                <a:ln>
                  <a:noFill/>
                </a:ln>
                <a:solidFill>
                  <a:srgbClr val="B33B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rgbClr val="B33B4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ln>
                <a:noFill/>
              </a:ln>
              <a:solidFill>
                <a:srgbClr val="B33B4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 flipV="1">
            <a:off x="2279015" y="600710"/>
            <a:ext cx="8100000" cy="12065"/>
          </a:xfrm>
          <a:prstGeom prst="line">
            <a:avLst/>
          </a:prstGeom>
          <a:ln>
            <a:solidFill>
              <a:srgbClr val="A81F2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:\Ting-工作文件\1.活动物料\会议物料\2022.9.14-见面会-深圳场\1920_1080 拷贝.png1920_1080 拷贝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910" y="244475"/>
            <a:ext cx="1270000" cy="274320"/>
          </a:xfrm>
          <a:prstGeom prst="rect">
            <a:avLst/>
          </a:prstGeom>
        </p:spPr>
      </p:pic>
      <p:pic>
        <p:nvPicPr>
          <p:cNvPr id="3" name="图片 2" descr="I:\Ting-工作文件\1.活动物料\会议物料\2022.9.14-见面会-深圳场\组 1.png组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40665" y="244475"/>
            <a:ext cx="1864995" cy="31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:\Ting-工作文件\1.活动物料\会议物料\2022.9.14-见面会-深圳场\1920_1080 拷贝.png1920_1080 拷贝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7620"/>
            <a:ext cx="12192000" cy="6858000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910" y="244475"/>
            <a:ext cx="1270000" cy="274320"/>
          </a:xfrm>
          <a:prstGeom prst="rect">
            <a:avLst/>
          </a:prstGeom>
        </p:spPr>
      </p:pic>
      <p:pic>
        <p:nvPicPr>
          <p:cNvPr id="3" name="图片 2" descr="I:\Ting-工作文件\1.活动物料\会议物料\2022.9.14-见面会-深圳场\组 1.png组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40665" y="244475"/>
            <a:ext cx="1864995" cy="3175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1531620" y="1409065"/>
            <a:ext cx="9555480" cy="4232910"/>
            <a:chOff x="2412" y="2640"/>
            <a:chExt cx="15048" cy="6666"/>
          </a:xfrm>
        </p:grpSpPr>
        <p:sp>
          <p:nvSpPr>
            <p:cNvPr id="15" name="圆角矩形 14"/>
            <p:cNvSpPr/>
            <p:nvPr userDrawn="1"/>
          </p:nvSpPr>
          <p:spPr>
            <a:xfrm>
              <a:off x="2521" y="4396"/>
              <a:ext cx="14159" cy="49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412" y="2640"/>
              <a:ext cx="15048" cy="15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p>
              <a:r>
                <a:rPr lang="zh-CN" altLang="en-US" sz="6000" b="1">
                  <a:solidFill>
                    <a:srgbClr val="A81F25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经传多赢</a:t>
              </a:r>
              <a:r>
                <a:rPr lang="en-US" altLang="zh-CN" sz="6000" b="1">
                  <a:solidFill>
                    <a:srgbClr val="A81F25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,</a:t>
              </a:r>
              <a:r>
                <a:rPr lang="zh-CN" altLang="en-US" sz="6000" b="1">
                  <a:solidFill>
                    <a:srgbClr val="A81F25"/>
                  </a:solidFill>
                  <a:latin typeface="思源黑体 Regular" panose="020B0500000000000000" charset="-122"/>
                  <a:ea typeface="思源黑体 Regular" panose="020B0500000000000000" charset="-122"/>
                  <a:cs typeface="思源黑体 Regular" panose="020B0500000000000000" charset="-122"/>
                </a:rPr>
                <a:t>让投资遇见美好！</a:t>
              </a:r>
              <a:endParaRPr lang="zh-CN" altLang="en-US" sz="6000" b="1">
                <a:solidFill>
                  <a:srgbClr val="A81F25"/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endParaRPr>
            </a:p>
          </p:txBody>
        </p:sp>
        <p:sp>
          <p:nvSpPr>
            <p:cNvPr id="17" name="文本框 16"/>
            <p:cNvSpPr txBox="1"/>
            <p:nvPr userDrawn="1">
              <p:custDataLst>
                <p:tags r:id="rId5"/>
              </p:custDataLst>
            </p:nvPr>
          </p:nvSpPr>
          <p:spPr>
            <a:xfrm>
              <a:off x="2991" y="5048"/>
              <a:ext cx="13218" cy="36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ct val="16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  </a: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I:\Ting-工作文件\1.活动物料\会议物料\2022.9.14-见面会-深圳场\1920_1080 拷贝 2.png1920_1080 拷贝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82910" y="244475"/>
            <a:ext cx="1270000" cy="274320"/>
          </a:xfrm>
          <a:prstGeom prst="rect">
            <a:avLst/>
          </a:prstGeom>
        </p:spPr>
      </p:pic>
      <p:pic>
        <p:nvPicPr>
          <p:cNvPr id="3" name="图片 2" descr="I:\Ting-工作文件\1.活动物料\会议物料\2022.9.14-见面会-深圳场\组 1.png组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40665" y="244475"/>
            <a:ext cx="1864995" cy="317500"/>
          </a:xfrm>
          <a:prstGeom prst="rect">
            <a:avLst/>
          </a:prstGeom>
        </p:spPr>
      </p:pic>
      <p:pic>
        <p:nvPicPr>
          <p:cNvPr id="5" name="图片 4" descr="I:\Ting-工作文件\1.活动物料\会议物料\2022.9.14-见面会-深圳场\组 22.png组 2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2532380" y="1373823"/>
            <a:ext cx="7127240" cy="2566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0.png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image" Target="../media/image10.png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13.png"/><Relationship Id="rId1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10.png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流程图: 可选过程 2"/>
          <p:cNvSpPr/>
          <p:nvPr/>
        </p:nvSpPr>
        <p:spPr>
          <a:xfrm>
            <a:off x="402590" y="3091815"/>
            <a:ext cx="1409700" cy="67183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能源升级逻辑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812290" y="1612900"/>
            <a:ext cx="1003935" cy="37122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2816225" y="1400810"/>
            <a:ext cx="1409700" cy="67183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油气设服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2816225" y="2481580"/>
            <a:ext cx="1409700" cy="67183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新型能源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2816225" y="3662045"/>
            <a:ext cx="1409700" cy="67183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储能设备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2816225" y="4841875"/>
            <a:ext cx="1409700" cy="67183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新能源车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4733925" y="3091815"/>
            <a:ext cx="1544955" cy="67183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国产替代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逻辑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6294755" y="1612900"/>
            <a:ext cx="775335" cy="371221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7086600" y="1344930"/>
            <a:ext cx="1847850" cy="67183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国产软件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7086600" y="2481580"/>
            <a:ext cx="1847850" cy="67183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半导体芯片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7086600" y="3618230"/>
            <a:ext cx="1793240" cy="67183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数字通信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7086600" y="4841875"/>
            <a:ext cx="1793240" cy="67183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万物联网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9428798" y="2946400"/>
            <a:ext cx="1409700" cy="67183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困境反转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9799638" y="3747135"/>
            <a:ext cx="668020" cy="547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9449435" y="4528820"/>
            <a:ext cx="1368425" cy="111950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房地产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商业零售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预制菜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9810115" y="2287270"/>
            <a:ext cx="647065" cy="5308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9449435" y="1334770"/>
            <a:ext cx="1368425" cy="74803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黄金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I:\Ting-工作文件\1.活动物料\会议物料\2022.9.14-见面会-深圳场\组 68.png组 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172528" y="2275523"/>
            <a:ext cx="2101850" cy="21596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175323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</a:t>
            </a:r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三章</a:t>
            </a:r>
            <a:endParaRPr lang="zh-CN" altLang="en-US" sz="38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4590" y="2614930"/>
            <a:ext cx="8487410" cy="906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黄金底部首板紫旗</a:t>
            </a:r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战法</a:t>
            </a:r>
            <a:endParaRPr lang="zh-CN" altLang="en-US" sz="53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33140" y="39452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60240" y="41484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流程图: 可选过程 2"/>
          <p:cNvSpPr/>
          <p:nvPr/>
        </p:nvSpPr>
        <p:spPr>
          <a:xfrm>
            <a:off x="747395" y="3041015"/>
            <a:ext cx="1294130" cy="77597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战法应用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思维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107565" y="1325245"/>
            <a:ext cx="853440" cy="42075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181350" y="1164590"/>
            <a:ext cx="1294130" cy="77597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主题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思维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燕尾形箭头 5"/>
          <p:cNvSpPr/>
          <p:nvPr/>
        </p:nvSpPr>
        <p:spPr>
          <a:xfrm>
            <a:off x="4667250" y="1187450"/>
            <a:ext cx="613410" cy="46926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14340" y="1099185"/>
            <a:ext cx="5204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主题决定方向、决定资金动向以及涵盖品种的表现强度、无主题不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牛股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3167380" y="3041015"/>
            <a:ext cx="1294130" cy="77597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底部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思维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4667885" y="3106420"/>
            <a:ext cx="613410" cy="46926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14340" y="2930525"/>
            <a:ext cx="5204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底部决定空间、决定个股的安全边际以及后市空间、特别是出现重大底部形态和信号的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位置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167380" y="4756785"/>
            <a:ext cx="1294130" cy="77597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成本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思维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燕尾形箭头 11"/>
          <p:cNvSpPr/>
          <p:nvPr/>
        </p:nvSpPr>
        <p:spPr>
          <a:xfrm>
            <a:off x="4688840" y="4909820"/>
            <a:ext cx="613410" cy="46926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4340" y="4448175"/>
            <a:ext cx="5204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无论何种战法操作，安全的持仓成本都会对操作心态产生重大影响、特别在风险大于收益的时候、必须严格控制持仓成本、避免出现因高成本而产生的高位被套、心态失衡的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问题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流程图: 可选过程 2"/>
          <p:cNvSpPr/>
          <p:nvPr/>
        </p:nvSpPr>
        <p:spPr>
          <a:xfrm>
            <a:off x="747395" y="3041015"/>
            <a:ext cx="1294130" cy="77597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战法应用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信号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107565" y="1325245"/>
            <a:ext cx="853440" cy="42075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181350" y="1164590"/>
            <a:ext cx="1294130" cy="77597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主题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猎手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燕尾形箭头 5"/>
          <p:cNvSpPr/>
          <p:nvPr/>
        </p:nvSpPr>
        <p:spPr>
          <a:xfrm>
            <a:off x="4667250" y="1187450"/>
            <a:ext cx="613410" cy="46926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3690" y="1099185"/>
            <a:ext cx="5204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主题猎手热点纵览研判方向、涨停打板发掘首板品种、利用底部研判标准进行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精选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3167380" y="3041015"/>
            <a:ext cx="1294130" cy="77597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席位密码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4667885" y="3106420"/>
            <a:ext cx="613410" cy="46926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93690" y="2930525"/>
            <a:ext cx="5204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最新龙虎判定出现紫旗机构席位参与品种、或者通过涨停打板帮派博弈来锁定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游资席位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3167380" y="4756785"/>
            <a:ext cx="1294130" cy="77597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战法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口诀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燕尾形箭头 11"/>
          <p:cNvSpPr/>
          <p:nvPr/>
        </p:nvSpPr>
        <p:spPr>
          <a:xfrm>
            <a:off x="4688840" y="4909820"/>
            <a:ext cx="613410" cy="46926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93690" y="4543425"/>
            <a:ext cx="5204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底部首板紫旗口诀以及涨停口诀，用来进行判定实战中的买入卖出的时机、再通过分时战法来把握盘中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时机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I:\Ting-工作文件\1.活动物料\会议物料\2022.9.14-见面会-深圳场\组 68.png组 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172528" y="2275523"/>
            <a:ext cx="2101850" cy="21596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175323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</a:t>
            </a:r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四章</a:t>
            </a:r>
            <a:endParaRPr lang="zh-CN" altLang="en-US" sz="38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4590" y="2614930"/>
            <a:ext cx="7713345" cy="906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实战口诀以及案例</a:t>
            </a:r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分析</a:t>
            </a:r>
            <a:endParaRPr lang="zh-CN" altLang="en-US" sz="53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33140" y="39452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60240" y="41484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98930" y="2617470"/>
            <a:ext cx="16217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思源黑体 CN Medium" panose="020B0600000000000000" charset="-122"/>
                <a:ea typeface="思源黑体 CN Medium" panose="020B0600000000000000" charset="-122"/>
              </a:rPr>
              <a:t>底部</a:t>
            </a:r>
            <a:endParaRPr lang="zh-CN" altLang="en-US" sz="480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sz="4800">
                <a:latin typeface="思源黑体 CN Medium" panose="020B0600000000000000" charset="-122"/>
                <a:ea typeface="思源黑体 CN Medium" panose="020B0600000000000000" charset="-122"/>
              </a:rPr>
              <a:t>特征</a:t>
            </a:r>
            <a:endParaRPr lang="zh-CN" altLang="en-US" sz="480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3324225" y="1837055"/>
            <a:ext cx="1073150" cy="3373755"/>
          </a:xfrm>
          <a:prstGeom prst="leftBrace">
            <a:avLst>
              <a:gd name="adj1" fmla="val 8333"/>
              <a:gd name="adj2" fmla="val 5040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29430" y="1754505"/>
            <a:ext cx="489712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股价拒创新低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3200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成交急剧萎缩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3200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伴随间歇放量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3200" cap="none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动前影线频繁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6530" y="1166495"/>
            <a:ext cx="64306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底部首板定转折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后续股价不能破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横盘整理是买点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强势斜线要突破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一进二板是关键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妖股才能抓得着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强势拉升不可怕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就怕中间阴线做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席位接力换手高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涨停形态要斟酌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异常波动降仓位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高位阴线千万躲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控制成本是关键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主升回档不要做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风口变化随时有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机会风险要看破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实战操作靠胜率</a:t>
            </a:r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</a:t>
            </a: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没有出手即中者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" y="63500"/>
            <a:ext cx="121913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32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黄金底部首板紫旗实战应用口诀</a:t>
            </a:r>
            <a:endParaRPr lang="zh-CN" altLang="en-US" sz="32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04800" y="661670"/>
            <a:ext cx="11441430" cy="5768340"/>
            <a:chOff x="1640" y="1022"/>
            <a:chExt cx="15920" cy="908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640" y="1022"/>
              <a:ext cx="15920" cy="9084"/>
            </a:xfrm>
            <a:prstGeom prst="rect">
              <a:avLst/>
            </a:prstGeom>
          </p:spPr>
        </p:pic>
        <p:sp>
          <p:nvSpPr>
            <p:cNvPr id="5" name="圆角矩形标注 4"/>
            <p:cNvSpPr/>
            <p:nvPr/>
          </p:nvSpPr>
          <p:spPr>
            <a:xfrm>
              <a:off x="9309" y="5960"/>
              <a:ext cx="3323" cy="1353"/>
            </a:xfrm>
            <a:prstGeom prst="wedgeRoundRectCallout">
              <a:avLst>
                <a:gd name="adj1" fmla="val 94702"/>
                <a:gd name="adj2" fmla="val 29543"/>
                <a:gd name="adj3" fmla="val 1666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股价长期持续下跌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之后长阳转折进入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底部区间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圆角矩形标注 5"/>
            <p:cNvSpPr/>
            <p:nvPr/>
          </p:nvSpPr>
          <p:spPr>
            <a:xfrm>
              <a:off x="10841" y="2523"/>
              <a:ext cx="4020" cy="1850"/>
            </a:xfrm>
            <a:prstGeom prst="wedgeRoundRectCallout">
              <a:avLst>
                <a:gd name="adj1" fmla="val 84950"/>
                <a:gd name="adj2" fmla="val 18913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后续虽有继续调整，但股价巨创新低、成交异动频繁，符合底部特征</a:t>
              </a: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195" y="629920"/>
            <a:ext cx="9612630" cy="582041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198745" y="4895850"/>
            <a:ext cx="1354455" cy="984250"/>
          </a:xfrm>
          <a:prstGeom prst="wedgeRoundRectCallout">
            <a:avLst>
              <a:gd name="adj1" fmla="val 148406"/>
              <a:gd name="adj2" fmla="val -81225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确认底部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出现涨停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紫旗出现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237480" y="2023110"/>
            <a:ext cx="1717675" cy="1224280"/>
          </a:xfrm>
          <a:prstGeom prst="wedgeRoundRectCallout">
            <a:avLst>
              <a:gd name="adj1" fmla="val 181756"/>
              <a:gd name="adj2" fmla="val 7894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三角形整理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首板支撑明确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缩量收星构成买点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656590"/>
            <a:ext cx="9163050" cy="59309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067050" y="4310380"/>
            <a:ext cx="1776730" cy="611505"/>
          </a:xfrm>
          <a:prstGeom prst="wedgeRoundRectCallout">
            <a:avLst>
              <a:gd name="adj1" fmla="val 48784"/>
              <a:gd name="adj2" fmla="val -10368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底部首次出现首板紫旗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017645" y="2569210"/>
            <a:ext cx="1815465" cy="869315"/>
          </a:xfrm>
          <a:prstGeom prst="wedgeRoundRectCallout">
            <a:avLst>
              <a:gd name="adj1" fmla="val 55666"/>
              <a:gd name="adj2" fmla="val 9105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利用资产减值消息砸盘构筑大底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256530" y="1612900"/>
            <a:ext cx="1815465" cy="869315"/>
          </a:xfrm>
          <a:prstGeom prst="wedgeRoundRectCallout">
            <a:avLst>
              <a:gd name="adj1" fmla="val 41430"/>
              <a:gd name="adj2" fmla="val 21238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再度调整充分后收出涨停，紫旗出现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792595" y="656590"/>
            <a:ext cx="1815465" cy="869315"/>
          </a:xfrm>
          <a:prstGeom prst="wedgeRoundRectCallout">
            <a:avLst>
              <a:gd name="adj1" fmla="val -21423"/>
              <a:gd name="adj2" fmla="val 27081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紫旗后斜线突破，主升浪展开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948545" y="2140585"/>
            <a:ext cx="1815465" cy="869315"/>
          </a:xfrm>
          <a:prstGeom prst="wedgeRoundRectCallout">
            <a:avLst>
              <a:gd name="adj1" fmla="val -100647"/>
              <a:gd name="adj2" fmla="val 159495"/>
              <a:gd name="adj3" fmla="val 16667"/>
            </a:avLst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同样的手法，模式再来一遍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I:\Ting-工作文件\1.活动物料\会议物料\2022.9.14-见面会-深圳场\高国才.png高国才"/>
          <p:cNvPicPr>
            <a:picLocks noChangeAspect="1"/>
          </p:cNvPicPr>
          <p:nvPr/>
        </p:nvPicPr>
        <p:blipFill>
          <a:blip r:embed="rId1"/>
          <a:srcRect b="36740"/>
          <a:stretch>
            <a:fillRect/>
          </a:stretch>
        </p:blipFill>
        <p:spPr>
          <a:xfrm>
            <a:off x="7284085" y="723900"/>
            <a:ext cx="3187700" cy="4229735"/>
          </a:xfrm>
          <a:prstGeom prst="rect">
            <a:avLst/>
          </a:prstGeom>
        </p:spPr>
      </p:pic>
      <p:sp>
        <p:nvSpPr>
          <p:cNvPr id="23" name="圆角矩形 22"/>
          <p:cNvSpPr/>
          <p:nvPr userDrawn="1"/>
        </p:nvSpPr>
        <p:spPr>
          <a:xfrm>
            <a:off x="1132840" y="4857750"/>
            <a:ext cx="9923780" cy="1315720"/>
          </a:xfrm>
          <a:prstGeom prst="roundRect">
            <a:avLst/>
          </a:prstGeom>
          <a:solidFill>
            <a:schemeClr val="bg1"/>
          </a:solidFill>
          <a:ln>
            <a:solidFill>
              <a:srgbClr val="A81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80185" y="1392555"/>
            <a:ext cx="5637530" cy="2916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10200" b="1">
                <a:ln w="25400">
                  <a:noFill/>
                </a:ln>
                <a:solidFill>
                  <a:srgbClr val="A81F25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弱势</a:t>
            </a:r>
            <a:r>
              <a:rPr lang="zh-CN" altLang="en-US" sz="10200" b="1">
                <a:ln w="25400">
                  <a:noFill/>
                </a:ln>
                <a:solidFill>
                  <a:srgbClr val="A81F25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震荡</a:t>
            </a:r>
            <a:endParaRPr lang="zh-CN" altLang="en-US" sz="10200" b="1">
              <a:ln w="25400">
                <a:noFill/>
              </a:ln>
              <a:solidFill>
                <a:srgbClr val="A81F25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zh-CN" altLang="en-US" sz="10200" b="1">
                <a:ln w="25400">
                  <a:noFill/>
                </a:ln>
                <a:solidFill>
                  <a:srgbClr val="A81F25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主题</a:t>
            </a:r>
            <a:r>
              <a:rPr lang="zh-CN" altLang="en-US" sz="10200" b="1">
                <a:ln w="25400">
                  <a:noFill/>
                </a:ln>
                <a:solidFill>
                  <a:srgbClr val="A81F25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致胜</a:t>
            </a:r>
            <a:endParaRPr lang="zh-CN" altLang="en-US" sz="10200" b="1">
              <a:ln w="25400">
                <a:noFill/>
              </a:ln>
              <a:solidFill>
                <a:srgbClr val="A81F25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2920" y="4345305"/>
            <a:ext cx="5052060" cy="518160"/>
          </a:xfrm>
          <a:prstGeom prst="rect">
            <a:avLst/>
          </a:prstGeom>
          <a:solidFill>
            <a:srgbClr val="A8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16113" y="4420235"/>
            <a:ext cx="4765675" cy="368300"/>
            <a:chOff x="3274" y="7178"/>
            <a:chExt cx="7505" cy="580"/>
          </a:xfrm>
        </p:grpSpPr>
        <p:sp>
          <p:nvSpPr>
            <p:cNvPr id="5" name="文本框 4"/>
            <p:cNvSpPr txBox="1"/>
            <p:nvPr/>
          </p:nvSpPr>
          <p:spPr>
            <a:xfrm>
              <a:off x="3274" y="7178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>
                  <a:solidFill>
                    <a:srgbClr val="FFFEF8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嘉宾：高国才</a:t>
              </a:r>
              <a:endPara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02" y="7178"/>
              <a:ext cx="4977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>
                  <a:solidFill>
                    <a:srgbClr val="FFFEF8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执业编号：A1120614110001</a:t>
              </a:r>
              <a:endPara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80185" y="5054600"/>
            <a:ext cx="922909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经传多赢资深投顾，金融科班出身，河南经济广播电视台特约评论嘉宾，12年证券从业经历，有扎实的证券理论及时间基础，擅长宏观经济形势研判、微观分析、主力行为研究！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790" y="622935"/>
            <a:ext cx="8895080" cy="574294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4761230" y="1876425"/>
            <a:ext cx="2237105" cy="831215"/>
          </a:xfrm>
          <a:prstGeom prst="wedgeRoundRectCallout">
            <a:avLst>
              <a:gd name="adj1" fmla="val 116051"/>
              <a:gd name="adj2" fmla="val 5756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乌云盖顶后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股价快速杀跌见底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77585" y="4074160"/>
            <a:ext cx="1805305" cy="831215"/>
          </a:xfrm>
          <a:prstGeom prst="wedgeRoundRectCallout">
            <a:avLst>
              <a:gd name="adj1" fmla="val 165054"/>
              <a:gd name="adj2" fmla="val -14243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符合底部特征、确认底部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998335" y="970915"/>
            <a:ext cx="1805305" cy="831215"/>
          </a:xfrm>
          <a:prstGeom prst="wedgeRoundRectCallout">
            <a:avLst>
              <a:gd name="adj1" fmla="val 122071"/>
              <a:gd name="adj2" fmla="val 19308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底部首板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紫旗出现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9109710" y="970915"/>
            <a:ext cx="1805305" cy="831215"/>
          </a:xfrm>
          <a:prstGeom prst="wedgeRoundRectCallout">
            <a:avLst>
              <a:gd name="adj1" fmla="val 8986"/>
              <a:gd name="adj2" fmla="val 184988"/>
              <a:gd name="adj3" fmla="val 16667"/>
            </a:avLst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涨停后横盘整理买点出现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6715" y="635635"/>
            <a:ext cx="9067800" cy="576643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1996440" y="910590"/>
            <a:ext cx="1734185" cy="782955"/>
          </a:xfrm>
          <a:prstGeom prst="wedgeRoundRectCallout">
            <a:avLst>
              <a:gd name="adj1" fmla="val 68326"/>
              <a:gd name="adj2" fmla="val 220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次新股乌云盖顶构成卖点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925820" y="3702050"/>
            <a:ext cx="1489710" cy="894080"/>
          </a:xfrm>
          <a:prstGeom prst="wedgeRoundRectCallout">
            <a:avLst>
              <a:gd name="adj1" fmla="val -22293"/>
              <a:gd name="adj2" fmla="val -7421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快速杀跌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缩量收星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形成底部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011670" y="1916430"/>
            <a:ext cx="1223010" cy="636905"/>
          </a:xfrm>
          <a:prstGeom prst="wedgeRoundRectCallout">
            <a:avLst>
              <a:gd name="adj1" fmla="val 38629"/>
              <a:gd name="adj2" fmla="val 124576"/>
              <a:gd name="adj3" fmla="val 16667"/>
            </a:avLst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长阳反包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首板紫旗</a:t>
            </a:r>
            <a:endParaRPr lang="zh-CN" altLang="en-US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0241280" y="2275205"/>
            <a:ext cx="1215390" cy="843280"/>
          </a:xfrm>
          <a:prstGeom prst="wedgeRoundRectCallout">
            <a:avLst>
              <a:gd name="adj1" fmla="val -53448"/>
              <a:gd name="adj2" fmla="val 22582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席位接力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蓝旗出现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风险信号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95880" y="1112520"/>
            <a:ext cx="317119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前世基因好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实体加一字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涨停连得上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涨停有双响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不怕涨停强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涨停频打开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涨停放风筝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乌云盖顶短线跑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监管关注要注意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" y="63500"/>
            <a:ext cx="121913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32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涨停实战口诀</a:t>
            </a:r>
            <a:endParaRPr lang="zh-CN" altLang="en-US" sz="32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3600" y="1112520"/>
            <a:ext cx="31591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涨停来的早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后期仍起势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高处望一望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后市还有涨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就怕高位伤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风险要到来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短线拉高崩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不见修复不还巢</a:t>
            </a:r>
            <a:endParaRPr lang="zh-CN" altLang="en-US" sz="3000" cap="none" spc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异常波动风险避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:\Ting-工作文件\1.活动物料\会议物料\2022.9.14-见面会-深圳场\目录.png目录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8075" y="2712403"/>
            <a:ext cx="2757170" cy="130429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707890" y="1651000"/>
            <a:ext cx="6694170" cy="694690"/>
            <a:chOff x="7403" y="2456"/>
            <a:chExt cx="10542" cy="1094"/>
          </a:xfrm>
        </p:grpSpPr>
        <p:pic>
          <p:nvPicPr>
            <p:cNvPr id="6" name="图片 5" descr="I:\Ting-工作文件\1.活动物料\会议物料\2022.9.14-见面会-深圳场\组 21.png组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403" y="2456"/>
              <a:ext cx="10542" cy="109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786" y="2575"/>
              <a:ext cx="26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A81F25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187" y="2564"/>
              <a:ext cx="674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弱势格局形成的本质原</a:t>
              </a:r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因</a:t>
              </a:r>
              <a:endPara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15510" y="2604135"/>
            <a:ext cx="6694170" cy="695325"/>
            <a:chOff x="7415" y="3957"/>
            <a:chExt cx="10542" cy="1095"/>
          </a:xfrm>
        </p:grpSpPr>
        <p:pic>
          <p:nvPicPr>
            <p:cNvPr id="7" name="图片 6" descr="I:\Ting-工作文件\1.活动物料\会议物料\2022.9.14-见面会-深圳场\组 21.png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7415" y="3957"/>
              <a:ext cx="10542" cy="10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786" y="4077"/>
              <a:ext cx="26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A81F25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第二章</a:t>
              </a:r>
              <a:endParaRPr lang="zh-CN" altLang="en-US" sz="28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187" y="4015"/>
              <a:ext cx="65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主题投资是弱势</a:t>
              </a:r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致胜之道</a:t>
              </a:r>
              <a:endPara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07890" y="3517900"/>
            <a:ext cx="6694170" cy="695325"/>
            <a:chOff x="7403" y="5396"/>
            <a:chExt cx="10542" cy="1095"/>
          </a:xfrm>
        </p:grpSpPr>
        <p:pic>
          <p:nvPicPr>
            <p:cNvPr id="10" name="图片 9" descr="I:\Ting-工作文件\1.活动物料\会议物料\2022.9.14-见面会-深圳场\组 21.png组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403" y="5396"/>
              <a:ext cx="10542" cy="109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786" y="5516"/>
              <a:ext cx="26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A81F25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第三章</a:t>
              </a:r>
              <a:endParaRPr lang="zh-CN" altLang="en-US" sz="28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87" y="5505"/>
              <a:ext cx="629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黄金底部首板紫旗</a:t>
              </a:r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战法</a:t>
              </a:r>
              <a:endPara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1540" y="4485640"/>
            <a:ext cx="6756400" cy="695325"/>
            <a:chOff x="7393" y="6920"/>
            <a:chExt cx="10640" cy="1095"/>
          </a:xfrm>
        </p:grpSpPr>
        <p:pic>
          <p:nvPicPr>
            <p:cNvPr id="15" name="图片 14" descr="I:\Ting-工作文件\1.活动物料\会议物料\2022.9.14-见面会-深圳场\组 21.png组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93" y="6920"/>
              <a:ext cx="10542" cy="109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775" y="7040"/>
              <a:ext cx="29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A81F25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第四章</a:t>
              </a:r>
              <a:endParaRPr lang="zh-CN" altLang="en-US" sz="28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87" y="7040"/>
              <a:ext cx="684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实战应用口诀及案例</a:t>
              </a:r>
              <a:r>
                <a:rPr lang="zh-CN" altLang="en-US" sz="2800" b="1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解析</a:t>
              </a:r>
              <a:endPara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I:\Ting-工作文件\1.活动物料\会议物料\2022.9.14-见面会-深圳场\组 68.png组 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172528" y="2275523"/>
            <a:ext cx="2101850" cy="21596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175323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</a:t>
            </a:r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一章</a:t>
            </a:r>
            <a:endParaRPr lang="zh-CN" altLang="en-US" sz="38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8040" y="2614930"/>
            <a:ext cx="8463280" cy="906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弱势行情形成的根本</a:t>
            </a:r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原因</a:t>
            </a:r>
            <a:endParaRPr lang="zh-CN" altLang="en-US" sz="53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33140" y="39452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60240" y="41484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635" y="0"/>
            <a:ext cx="12192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弱势行情形成的根本原因</a:t>
            </a:r>
            <a:endParaRPr lang="zh-CN" altLang="en-US" sz="36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27530" y="1207135"/>
            <a:ext cx="8887460" cy="782955"/>
            <a:chOff x="2900" y="1922"/>
            <a:chExt cx="13226" cy="1100"/>
          </a:xfrm>
        </p:grpSpPr>
        <p:sp>
          <p:nvSpPr>
            <p:cNvPr id="5" name="矩形 4"/>
            <p:cNvSpPr/>
            <p:nvPr/>
          </p:nvSpPr>
          <p:spPr>
            <a:xfrm>
              <a:off x="2900" y="1922"/>
              <a:ext cx="13226" cy="1100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3043" y="1922"/>
              <a:ext cx="1226" cy="1099"/>
            </a:xfrm>
            <a:prstGeom prst="parallelogram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1</a:t>
              </a:r>
              <a:endPara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69" y="1989"/>
              <a:ext cx="11856" cy="9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A</a:t>
              </a:r>
              <a:r>
                <a:rPr lang="zh-CN" altLang="en-US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股市场早已经不再依靠权重贡献指数来发动行情了、在全球危机背景下、寻找确定性景气成长成为了资金首选。</a:t>
              </a:r>
              <a:endPara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27530" y="2181225"/>
            <a:ext cx="8887460" cy="782955"/>
            <a:chOff x="2900" y="1922"/>
            <a:chExt cx="13226" cy="1100"/>
          </a:xfrm>
        </p:grpSpPr>
        <p:sp>
          <p:nvSpPr>
            <p:cNvPr id="11" name="矩形 10"/>
            <p:cNvSpPr/>
            <p:nvPr/>
          </p:nvSpPr>
          <p:spPr>
            <a:xfrm>
              <a:off x="2900" y="1922"/>
              <a:ext cx="13226" cy="1100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043" y="1922"/>
              <a:ext cx="1226" cy="1099"/>
            </a:xfrm>
            <a:prstGeom prst="parallelogram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</a:t>
              </a:r>
              <a:endPara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69" y="1989"/>
              <a:ext cx="11857" cy="9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流动性虽然合理充裕、但没有可能出现之前</a:t>
              </a:r>
              <a:r>
                <a:rPr lang="en-US" altLang="zh-CN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“</a:t>
              </a:r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大水牛</a:t>
              </a:r>
              <a:r>
                <a:rPr lang="en-US" altLang="zh-CN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”</a:t>
              </a:r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、</a:t>
              </a:r>
              <a:r>
                <a:rPr lang="en-US" altLang="zh-CN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“</a:t>
              </a:r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指数牛</a:t>
              </a:r>
              <a:r>
                <a:rPr lang="en-US" altLang="zh-CN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”</a:t>
              </a:r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，只能存在结构性机会、主题性机遇。</a:t>
              </a:r>
              <a:endPara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7530" y="3155315"/>
            <a:ext cx="8887460" cy="783181"/>
            <a:chOff x="2900" y="1922"/>
            <a:chExt cx="13226" cy="1100"/>
          </a:xfrm>
        </p:grpSpPr>
        <p:sp>
          <p:nvSpPr>
            <p:cNvPr id="15" name="矩形 14"/>
            <p:cNvSpPr/>
            <p:nvPr/>
          </p:nvSpPr>
          <p:spPr>
            <a:xfrm>
              <a:off x="2900" y="1922"/>
              <a:ext cx="13226" cy="1100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3043" y="1922"/>
              <a:ext cx="1226" cy="1099"/>
            </a:xfrm>
            <a:prstGeom prst="parallelogram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3</a:t>
              </a:r>
              <a:endPara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69" y="1989"/>
              <a:ext cx="11857" cy="9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国内经济处在向高质量阶段迈进的关键转型阶段、新旧动能之间的转换越发明显、之所以弱势</a:t>
              </a:r>
              <a:r>
                <a:rPr lang="en-US" altLang="zh-CN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,</a:t>
              </a:r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是因为市场中传统行业占据的权重仍然较大。</a:t>
              </a:r>
              <a:endPara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26895" y="4129405"/>
            <a:ext cx="8887460" cy="782955"/>
            <a:chOff x="2900" y="1922"/>
            <a:chExt cx="13226" cy="1100"/>
          </a:xfrm>
        </p:grpSpPr>
        <p:sp>
          <p:nvSpPr>
            <p:cNvPr id="20" name="矩形 19"/>
            <p:cNvSpPr/>
            <p:nvPr/>
          </p:nvSpPr>
          <p:spPr>
            <a:xfrm>
              <a:off x="2900" y="1922"/>
              <a:ext cx="13226" cy="1100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043" y="1922"/>
              <a:ext cx="1226" cy="1099"/>
            </a:xfrm>
            <a:prstGeom prst="parallelogram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4</a:t>
              </a:r>
              <a:endPara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69" y="1989"/>
              <a:ext cx="11857" cy="9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市场呈现更加明确的高景气度主题、困境反转主题轮动的特征、主题牛股频发。</a:t>
              </a:r>
              <a:endPara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27530" y="5103495"/>
            <a:ext cx="8887460" cy="782955"/>
            <a:chOff x="2900" y="1922"/>
            <a:chExt cx="13226" cy="1100"/>
          </a:xfrm>
        </p:grpSpPr>
        <p:sp>
          <p:nvSpPr>
            <p:cNvPr id="25" name="矩形 24"/>
            <p:cNvSpPr/>
            <p:nvPr/>
          </p:nvSpPr>
          <p:spPr>
            <a:xfrm>
              <a:off x="2900" y="1922"/>
              <a:ext cx="13226" cy="1100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043" y="1922"/>
              <a:ext cx="1226" cy="1099"/>
            </a:xfrm>
            <a:prstGeom prst="parallelogram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5</a:t>
              </a:r>
              <a:endPara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269" y="1989"/>
              <a:ext cx="11857" cy="9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专精特新大支持发展时代已经到来、细分赛道成为弱势行情最为确定机会。</a:t>
              </a:r>
              <a:endPara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8310" y="822325"/>
            <a:ext cx="9197975" cy="56007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圆角矩形标注 3"/>
          <p:cNvSpPr/>
          <p:nvPr/>
        </p:nvSpPr>
        <p:spPr>
          <a:xfrm>
            <a:off x="4580890" y="3081020"/>
            <a:ext cx="2877820" cy="1459230"/>
          </a:xfrm>
          <a:prstGeom prst="wedgeRoundRectCallout">
            <a:avLst>
              <a:gd name="adj1" fmla="val 67608"/>
              <a:gd name="adj2" fmla="val -9746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上证</a:t>
            </a:r>
            <a:r>
              <a:rPr lang="en-US" altLang="zh-CN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50</a:t>
            </a:r>
            <a:r>
              <a:rPr lang="zh-CN" altLang="en-US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的下跌幅度已经非常接近</a:t>
            </a:r>
            <a:r>
              <a:rPr lang="en-US" altLang="zh-CN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2015</a:t>
            </a:r>
            <a:r>
              <a:rPr lang="zh-CN" altLang="en-US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年股灾水平、对于一需要巨大流动性才能推动的指数而言、想要转折非常困难</a:t>
            </a:r>
            <a:endParaRPr lang="zh-CN" altLang="en-US" b="1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782955"/>
            <a:ext cx="8950325" cy="569404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圆角矩形标注 4"/>
          <p:cNvSpPr/>
          <p:nvPr/>
        </p:nvSpPr>
        <p:spPr>
          <a:xfrm>
            <a:off x="4283075" y="1741170"/>
            <a:ext cx="1719580" cy="2679700"/>
          </a:xfrm>
          <a:prstGeom prst="wedgeRoundRectCallout">
            <a:avLst>
              <a:gd name="adj1" fmla="val 185548"/>
              <a:gd name="adj2" fmla="val -4533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数据证明、尽管指数弱势、权重阴跌、但主题的表现却远强于大势</a:t>
            </a:r>
            <a:endParaRPr lang="zh-CN" altLang="en-US" b="1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指数弱势看主题得到了市场的验证</a:t>
            </a:r>
            <a:endParaRPr lang="zh-CN" altLang="en-US" b="1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I:\Ting-工作文件\1.活动物料\会议物料\2022.9.14-见面会-深圳场\组 68.png组 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172528" y="2275523"/>
            <a:ext cx="2101850" cy="21596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175323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</a:t>
            </a:r>
            <a:r>
              <a:rPr lang="zh-CN" altLang="en-US" sz="3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二章</a:t>
            </a:r>
            <a:endParaRPr lang="zh-CN" altLang="en-US" sz="38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8040" y="2614930"/>
            <a:ext cx="8823960" cy="906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主题投资是弱势致胜之</a:t>
            </a:r>
            <a:r>
              <a:rPr lang="zh-CN" altLang="en-US" sz="5300">
                <a:solidFill>
                  <a:srgbClr val="A81F2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道</a:t>
            </a:r>
            <a:endParaRPr lang="zh-CN" altLang="en-US" sz="5300">
              <a:solidFill>
                <a:srgbClr val="A81F2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33140" y="39452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60240" y="4148455"/>
            <a:ext cx="6467475" cy="0"/>
          </a:xfrm>
          <a:prstGeom prst="line">
            <a:avLst/>
          </a:prstGeom>
          <a:ln w="19050">
            <a:solidFill>
              <a:srgbClr val="A8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79830" y="1468120"/>
            <a:ext cx="1011428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一、自古熊市出牛股，乱世出枭雄、指数弱势下资金更加注重个股的操作，而非整体的布局</a:t>
            </a:r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配置</a:t>
            </a:r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二、主题投资的优势在于可以锁定主力资金集中的方向和品种、弱势行情更凸显集中</a:t>
            </a:r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优势</a:t>
            </a:r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三、主题轮动频繁是弱势行情下最显著特征、背后反应的是资金更加侧重细分主题挖掘、而非指数的趋势</a:t>
            </a:r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投资</a:t>
            </a:r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四、高质量发展背景下、新兴产业和技术将会逐步替代传统行业、大势所趋、</a:t>
            </a:r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不可阻挡</a:t>
            </a:r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五、主题投资符合大众投资者中短接合、进出快速的操作</a:t>
            </a:r>
            <a:r>
              <a:rPr lang="zh-CN" altLang="en-US" sz="2000" b="1">
                <a:latin typeface="思源黑体 CN Medium" panose="020B0600000000000000" charset="-122"/>
                <a:ea typeface="思源黑体 CN Medium" panose="020B0600000000000000" charset="-122"/>
              </a:rPr>
              <a:t>特征</a:t>
            </a:r>
            <a:endParaRPr lang="zh-CN" altLang="en-US" sz="2000" b="1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32,&quot;width&quot;:2000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PLACING_PICTURE_USER_VIEWPORT" val="{&quot;height&quot;:500,&quot;width&quot;:2937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432,&quot;width&quot;:2000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PLACING_PICTURE_USER_VIEWPORT" val="{&quot;height&quot;:500,&quot;width&quot;:2937}"/>
</p:tagLst>
</file>

<file path=ppt/tags/tag40.xml><?xml version="1.0" encoding="utf-8"?>
<p:tagLst xmlns:p="http://schemas.openxmlformats.org/presentationml/2006/main">
  <p:tag name="KSO_WM_UNIT_PLACING_PICTURE_USER_VIEWPORT" val="{&quot;height&quot;:1095,&quot;width&quot;:10542}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UNIT_PLACING_PICTURE_USER_VIEWPORT" val="{&quot;height&quot;:2789,&quot;width&quot;:2714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UNIT_PLACING_PICTURE_USER_VIEWPORT" val="{&quot;height&quot;:2789,&quot;width&quot;:2714}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UNIT_PLACING_PICTURE_USER_VIEWPORT" val="{&quot;height&quot;:2789,&quot;width&quot;:2714}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PLACING_PICTURE_USER_VIEWPORT" val="{&quot;height&quot;:2789,&quot;width&quot;:2714}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PLACING_PICTURE_USER_VIEWPORT" val="{&quot;height&quot;:10080,&quot;width&quot;:18990}"/>
</p:tagLst>
</file>

<file path=ppt/tags/tag6.xml><?xml version="1.0" encoding="utf-8"?>
<p:tagLst xmlns:p="http://schemas.openxmlformats.org/presentationml/2006/main">
  <p:tag name="KSO_WM_UNIT_PLACING_PICTURE_USER_VIEWPORT" val="{&quot;height&quot;:432,&quot;width&quot;:20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PP_MARK_KEY" val="78063897-b671-48fb-84bb-65fd37104175"/>
  <p:tag name="COMMONDATA" val="eyJoZGlkIjoiOTM4MGQ4MDgwOTU2MWIxMDlkMjEyNTBiYzdkODM4MjQifQ=="/>
</p:tagLst>
</file>

<file path=ppt/tags/tag7.xml><?xml version="1.0" encoding="utf-8"?>
<p:tagLst xmlns:p="http://schemas.openxmlformats.org/presentationml/2006/main">
  <p:tag name="KSO_WM_UNIT_PLACING_PICTURE_USER_VIEWPORT" val="{&quot;height&quot;:500,&quot;width&quot;:2937}"/>
</p:tagLst>
</file>

<file path=ppt/tags/tag8.xml><?xml version="1.0" encoding="utf-8"?>
<p:tagLst xmlns:p="http://schemas.openxmlformats.org/presentationml/2006/main">
  <p:tag name="KSO_WM_UNIT_PLACING_PICTURE_USER_VIEWPORT" val="{&quot;height&quot;:4042,&quot;width&quot;:11224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WPS 演示</Application>
  <PresentationFormat>宽屏</PresentationFormat>
  <Paragraphs>227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思源黑体 CN Normal</vt:lpstr>
      <vt:lpstr>思源黑体 Regular</vt:lpstr>
      <vt:lpstr>思源黑体 CN Light</vt:lpstr>
      <vt:lpstr>思源黑体 CN Heavy</vt:lpstr>
      <vt:lpstr>思源黑体 CN Medium</vt:lpstr>
      <vt:lpstr>思源黑体 CN Bold</vt:lpstr>
      <vt:lpstr>微软雅黑</vt:lpstr>
      <vt:lpstr>Arial Unicode MS</vt:lpstr>
      <vt:lpstr>Calibri</vt:lpstr>
      <vt:lpstr>汉仪铸字美心体简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俏俏</cp:lastModifiedBy>
  <cp:revision>218</cp:revision>
  <dcterms:created xsi:type="dcterms:W3CDTF">2019-06-19T02:08:00Z</dcterms:created>
  <dcterms:modified xsi:type="dcterms:W3CDTF">2022-09-22T01:27:02Z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222EE1CF2E104C489E4A103D6D37BE92</vt:lpwstr>
  </property>
</Properties>
</file>