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94" r:id="rId4"/>
    <p:sldId id="296" r:id="rId5"/>
    <p:sldId id="288" r:id="rId6"/>
    <p:sldId id="295" r:id="rId7"/>
    <p:sldId id="306" r:id="rId8"/>
    <p:sldId id="307" r:id="rId9"/>
    <p:sldId id="310" r:id="rId10"/>
    <p:sldId id="308" r:id="rId11"/>
    <p:sldId id="309" r:id="rId12"/>
    <p:sldId id="317" r:id="rId13"/>
    <p:sldId id="318" r:id="rId14"/>
    <p:sldId id="314" r:id="rId15"/>
    <p:sldId id="315" r:id="rId16"/>
    <p:sldId id="312" r:id="rId17"/>
    <p:sldId id="319" r:id="rId18"/>
    <p:sldId id="321" r:id="rId19"/>
    <p:sldId id="320" r:id="rId20"/>
    <p:sldId id="322" r:id="rId21"/>
    <p:sldId id="304" r:id="rId22"/>
    <p:sldId id="305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9A"/>
    <a:srgbClr val="FFF7BB"/>
    <a:srgbClr val="09139E"/>
    <a:srgbClr val="FFFBDE"/>
    <a:srgbClr val="FFF5AA"/>
    <a:srgbClr val="1E21BE"/>
    <a:srgbClr val="01015F"/>
    <a:srgbClr val="FFFBE0"/>
    <a:srgbClr val="FFF7BC"/>
    <a:srgbClr val="576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80" y="114"/>
      </p:cViewPr>
      <p:guideLst>
        <p:guide orient="horz" pos="211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40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tags" Target="../tags/tag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7.xml"/><Relationship Id="rId7" Type="http://schemas.openxmlformats.org/officeDocument/2006/relationships/image" Target="../media/image2.png"/><Relationship Id="rId6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920x1080 -1 背景图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vi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665" y="222885"/>
            <a:ext cx="1870710" cy="318135"/>
          </a:xfrm>
          <a:prstGeom prst="rect">
            <a:avLst/>
          </a:prstGeom>
        </p:spPr>
      </p:pic>
      <p:pic>
        <p:nvPicPr>
          <p:cNvPr id="2" name="图片 1" descr="矢量智能对象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81640" y="222885"/>
            <a:ext cx="1271270" cy="272415"/>
          </a:xfrm>
          <a:prstGeom prst="rect">
            <a:avLst/>
          </a:prstGeom>
        </p:spPr>
      </p:pic>
      <p:pic>
        <p:nvPicPr>
          <p:cNvPr id="3" name="图片 2" descr="组 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0665" y="222885"/>
            <a:ext cx="1870075" cy="318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背景_166392619275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  <p:pic>
        <p:nvPicPr>
          <p:cNvPr id="7" name="图片 6" descr="组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665" y="222885"/>
            <a:ext cx="1866900" cy="3175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 flipV="1">
            <a:off x="2279015" y="562610"/>
            <a:ext cx="8100000" cy="12065"/>
          </a:xfrm>
          <a:prstGeom prst="line">
            <a:avLst/>
          </a:prstGeom>
          <a:ln>
            <a:gradFill>
              <a:gsLst>
                <a:gs pos="0">
                  <a:srgbClr val="FFF7BB"/>
                </a:gs>
                <a:gs pos="100000">
                  <a:srgbClr val="FFF39A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635" y="657606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 :杨春虎丨执业编号:A1120619100003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ln>
                <a:noFill/>
              </a:ln>
              <a:solidFill>
                <a:schemeClr val="bg1">
                  <a:lumMod val="8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 descr="vip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0665" y="222885"/>
            <a:ext cx="1866900" cy="317500"/>
          </a:xfrm>
          <a:prstGeom prst="rect">
            <a:avLst/>
          </a:prstGeom>
        </p:spPr>
      </p:pic>
      <p:pic>
        <p:nvPicPr>
          <p:cNvPr id="5" name="图片 4" descr="vip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665" y="222885"/>
            <a:ext cx="1870710" cy="318135"/>
          </a:xfrm>
          <a:prstGeom prst="rect">
            <a:avLst/>
          </a:prstGeom>
        </p:spPr>
      </p:pic>
      <p:pic>
        <p:nvPicPr>
          <p:cNvPr id="6" name="图片 5" descr="组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0665" y="222885"/>
            <a:ext cx="1870075" cy="318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背景_166392619275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400" y="244475"/>
            <a:ext cx="1286510" cy="275590"/>
          </a:xfrm>
          <a:prstGeom prst="rect">
            <a:avLst/>
          </a:prstGeom>
        </p:spPr>
      </p:pic>
      <p:pic>
        <p:nvPicPr>
          <p:cNvPr id="7" name="图片 6" descr="组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665" y="222885"/>
            <a:ext cx="1866900" cy="3175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 flipV="1">
            <a:off x="2279015" y="562610"/>
            <a:ext cx="8100000" cy="12065"/>
          </a:xfrm>
          <a:prstGeom prst="line">
            <a:avLst/>
          </a:prstGeom>
          <a:ln>
            <a:gradFill>
              <a:gsLst>
                <a:gs pos="0">
                  <a:srgbClr val="FFF7BB"/>
                </a:gs>
                <a:gs pos="100000">
                  <a:srgbClr val="FFF39A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635" y="657606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 :孙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硌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丨执业编号:A1120613090005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ln>
                <a:noFill/>
              </a:ln>
              <a:solidFill>
                <a:schemeClr val="bg1">
                  <a:lumMod val="8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 descr="vip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0665" y="222885"/>
            <a:ext cx="1866900" cy="317500"/>
          </a:xfrm>
          <a:prstGeom prst="rect">
            <a:avLst/>
          </a:prstGeom>
        </p:spPr>
      </p:pic>
      <p:pic>
        <p:nvPicPr>
          <p:cNvPr id="5" name="图片 4" descr="vip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665" y="222885"/>
            <a:ext cx="1870710" cy="318135"/>
          </a:xfrm>
          <a:prstGeom prst="rect">
            <a:avLst/>
          </a:prstGeom>
        </p:spPr>
      </p:pic>
      <p:pic>
        <p:nvPicPr>
          <p:cNvPr id="6" name="图片 5" descr="组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0665" y="222885"/>
            <a:ext cx="1870075" cy="318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vi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665" y="222885"/>
            <a:ext cx="1870710" cy="318135"/>
          </a:xfrm>
          <a:prstGeom prst="rect">
            <a:avLst/>
          </a:prstGeom>
        </p:spPr>
      </p:pic>
      <p:pic>
        <p:nvPicPr>
          <p:cNvPr id="4" name="图片 3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81640" y="222885"/>
            <a:ext cx="1271270" cy="272415"/>
          </a:xfrm>
          <a:prstGeom prst="rect">
            <a:avLst/>
          </a:prstGeom>
        </p:spPr>
      </p:pic>
      <p:pic>
        <p:nvPicPr>
          <p:cNvPr id="3" name="图片 2" descr="组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0665" y="222885"/>
            <a:ext cx="1870075" cy="318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665" y="222885"/>
            <a:ext cx="1866900" cy="317500"/>
          </a:xfrm>
          <a:prstGeom prst="rect">
            <a:avLst/>
          </a:prstGeom>
        </p:spPr>
      </p:pic>
      <p:pic>
        <p:nvPicPr>
          <p:cNvPr id="3" name="图片 2" descr="vi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665" y="222885"/>
            <a:ext cx="1866265" cy="317500"/>
          </a:xfrm>
          <a:prstGeom prst="rect">
            <a:avLst/>
          </a:prstGeom>
        </p:spPr>
      </p:pic>
      <p:pic>
        <p:nvPicPr>
          <p:cNvPr id="4" name="图片 3" descr="矢量智能对象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81640" y="222885"/>
            <a:ext cx="1271270" cy="272415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1375410" y="1362710"/>
            <a:ext cx="957453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</a:t>
            </a:r>
            <a:r>
              <a:rPr lang="en-US" altLang="zh-CN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,</a:t>
            </a:r>
            <a:r>
              <a:rPr lang="zh-CN" altLang="en-US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让投资遇见美好！</a:t>
            </a:r>
            <a:endParaRPr lang="zh-CN" altLang="en-US" sz="6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5" name="圆角矩形 14"/>
          <p:cNvSpPr/>
          <p:nvPr userDrawn="1"/>
        </p:nvSpPr>
        <p:spPr>
          <a:xfrm>
            <a:off x="1450975" y="244729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5B4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 userDrawn="1">
            <p:custDataLst>
              <p:tags r:id="rId6"/>
            </p:custDataLst>
          </p:nvPr>
        </p:nvSpPr>
        <p:spPr>
          <a:xfrm>
            <a:off x="1749425" y="2646045"/>
            <a:ext cx="839343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/>
          </a:p>
        </p:txBody>
      </p:sp>
      <p:pic>
        <p:nvPicPr>
          <p:cNvPr id="6" name="图片 5" descr="vi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0665" y="222885"/>
            <a:ext cx="1870710" cy="318135"/>
          </a:xfrm>
          <a:prstGeom prst="rect">
            <a:avLst/>
          </a:prstGeom>
        </p:spPr>
      </p:pic>
      <p:pic>
        <p:nvPicPr>
          <p:cNvPr id="5" name="图片 4" descr="组 1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0665" y="222885"/>
            <a:ext cx="1870075" cy="318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4235" y="1596073"/>
            <a:ext cx="7923530" cy="2853055"/>
          </a:xfrm>
          <a:prstGeom prst="rect">
            <a:avLst/>
          </a:prstGeom>
        </p:spPr>
      </p:pic>
      <p:pic>
        <p:nvPicPr>
          <p:cNvPr id="5" name="图片 4" descr="vi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665" y="222885"/>
            <a:ext cx="1870710" cy="318135"/>
          </a:xfrm>
          <a:prstGeom prst="rect">
            <a:avLst/>
          </a:prstGeom>
        </p:spPr>
      </p:pic>
      <p:pic>
        <p:nvPicPr>
          <p:cNvPr id="4" name="图片 3" descr="矢量智能对象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81640" y="222885"/>
            <a:ext cx="1271270" cy="272415"/>
          </a:xfrm>
          <a:prstGeom prst="rect">
            <a:avLst/>
          </a:prstGeom>
        </p:spPr>
      </p:pic>
      <p:pic>
        <p:nvPicPr>
          <p:cNvPr id="3" name="图片 2" descr="组 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0665" y="222885"/>
            <a:ext cx="1870075" cy="31813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6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>
            <p:custDataLst>
              <p:tags r:id="rId1"/>
            </p:custDataLst>
          </p:nvPr>
        </p:nvSpPr>
        <p:spPr>
          <a:xfrm>
            <a:off x="9460865" y="6446520"/>
            <a:ext cx="2731135" cy="386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fontAlgn="auto">
              <a:lnSpc>
                <a:spcPct val="160000"/>
              </a:lnSpc>
            </a:pPr>
            <a:r>
              <a:rPr lang="zh-CN" altLang="en-US" sz="1200" b="1">
                <a:solidFill>
                  <a:schemeClr val="bg1">
                    <a:lumMod val="8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200" b="1">
                <a:solidFill>
                  <a:schemeClr val="bg1">
                    <a:lumMod val="8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200" b="1">
                <a:solidFill>
                  <a:schemeClr val="bg1">
                    <a:lumMod val="8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200" b="1">
              <a:solidFill>
                <a:schemeClr val="bg1">
                  <a:lumMod val="8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928" y="43180"/>
            <a:ext cx="55561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三季度季线金叉板块</a:t>
            </a:r>
            <a:endParaRPr lang="zh-CN" altLang="en-US" sz="28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3484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石油石化季线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点回档金叉，业绩大增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通信季线背离金叉，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5G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新基建业绩确定稳定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868" y="610675"/>
            <a:ext cx="9822263" cy="53203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297" y="1296573"/>
            <a:ext cx="4711485" cy="1962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928" y="43180"/>
            <a:ext cx="55561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石油石化，季线金叉</a:t>
            </a:r>
            <a:endParaRPr lang="zh-CN" altLang="en-US" sz="28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3484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季线金叉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业绩预增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机构持仓增加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游资介入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次新股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长期横盘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机构持仓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=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安全边际高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309" y="663680"/>
            <a:ext cx="9665380" cy="523541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928" y="43180"/>
            <a:ext cx="55561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通信行业，背离金叉</a:t>
            </a:r>
            <a:endParaRPr lang="zh-CN" altLang="en-US" sz="28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3484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季线金叉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月线金叉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业绩预增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机构持仓增加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主力横盘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次新股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突破新高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机构持仓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=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强势个股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92" y="647969"/>
            <a:ext cx="9753414" cy="528309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椭圆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210" y="2275205"/>
            <a:ext cx="2103120" cy="21602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22095" y="2923540"/>
            <a:ext cx="208724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800" dirty="0">
                <a:solidFill>
                  <a:srgbClr val="09139E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3800" dirty="0">
              <a:solidFill>
                <a:srgbClr val="09139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50506" y="2614613"/>
            <a:ext cx="5622053" cy="9079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300" dirty="0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稳经济的投资机会</a:t>
            </a:r>
            <a:endParaRPr lang="zh-CN" altLang="en-US" sz="5300" dirty="0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13" name="图片 12" descr="矩形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40" y="3935730"/>
            <a:ext cx="6467475" cy="19050"/>
          </a:xfrm>
          <a:prstGeom prst="rect">
            <a:avLst/>
          </a:prstGeom>
        </p:spPr>
      </p:pic>
      <p:pic>
        <p:nvPicPr>
          <p:cNvPr id="14" name="图片 13" descr="矩形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240" y="4138930"/>
            <a:ext cx="6467475" cy="19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928" y="32385"/>
            <a:ext cx="55561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汽车零部件的高低切换</a:t>
            </a:r>
            <a:endParaRPr lang="zh-CN" altLang="en-US" sz="28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0346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新能源车持续发展，影响上下游产业链，完整的供应链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汽车零部件公司，出现典型的高低切换，历次调整，跑赢市场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0156" y="635640"/>
            <a:ext cx="9711687" cy="526049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928" y="43180"/>
            <a:ext cx="55561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汽车零部件</a:t>
            </a:r>
            <a:r>
              <a:rPr lang="en-US" altLang="zh-CN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正裕工业</a:t>
            </a:r>
            <a:endParaRPr lang="zh-CN" altLang="en-US" sz="28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3484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季线金叉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业绩预增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机构持仓增加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游资炒作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小盘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低价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汽车避震器龙头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155" y="671654"/>
            <a:ext cx="9709688" cy="52594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928" y="2554476"/>
            <a:ext cx="3609975" cy="819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927" y="32385"/>
            <a:ext cx="55561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通胀下的农业周边</a:t>
            </a:r>
            <a:endParaRPr lang="zh-CN" altLang="en-US" sz="28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3484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粮食大国，种业安全的背后，是肥料安全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通胀下的化肥价格持续上涨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9863" y="670255"/>
            <a:ext cx="9712271" cy="526081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928" y="43180"/>
            <a:ext cx="55561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农业化肥</a:t>
            </a:r>
            <a:r>
              <a:rPr lang="en-US" altLang="zh-CN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四川美丰</a:t>
            </a:r>
            <a:endParaRPr lang="zh-CN" altLang="en-US" sz="28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3484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月线金叉区域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业绩预增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机构持仓增加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长期横盘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机构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业绩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长期横盘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=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安全边际高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1488" y="682848"/>
            <a:ext cx="9689022" cy="52482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927" y="43180"/>
            <a:ext cx="55561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经济命脉统一大市场</a:t>
            </a:r>
            <a:endParaRPr lang="zh-CN" altLang="en-US" sz="28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3484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保障经济的核心是物流的畅通，保障物流，就是保障物流企业发展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月线金叉，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9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月受行情影响，四季度双十一叠加稳经济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1781" y="650666"/>
            <a:ext cx="9748435" cy="528040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43180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统一大市场</a:t>
            </a:r>
            <a:r>
              <a:rPr lang="en-US" altLang="zh-CN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铁龙物流</a:t>
            </a:r>
            <a:endParaRPr lang="zh-CN" altLang="en-US" sz="28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3484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季线金叉区域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月线金叉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业绩预增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机构持仓增加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主力多次控盘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机构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业绩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长期横盘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=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安全边际高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6157" y="687906"/>
            <a:ext cx="9679684" cy="524316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517650" y="1392555"/>
            <a:ext cx="5637530" cy="291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02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柳暗花明 峰回路转</a:t>
            </a:r>
            <a:endParaRPr lang="zh-CN" altLang="en-US" sz="102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pic>
        <p:nvPicPr>
          <p:cNvPr id="19" name="图片 18" descr="矩形8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9585" y="4344035"/>
            <a:ext cx="5153025" cy="513715"/>
          </a:xfrm>
          <a:prstGeom prst="rect">
            <a:avLst/>
          </a:prstGeom>
          <a:gradFill>
            <a:gsLst>
              <a:gs pos="55000">
                <a:srgbClr val="5E71EF">
                  <a:alpha val="80000"/>
                  <a:lumMod val="99000"/>
                  <a:lumOff val="1000"/>
                </a:srgbClr>
              </a:gs>
              <a:gs pos="100000">
                <a:srgbClr val="4358E6"/>
              </a:gs>
            </a:gsLst>
            <a:lin ang="0" scaled="0"/>
          </a:gradFill>
        </p:spPr>
      </p:pic>
      <p:sp>
        <p:nvSpPr>
          <p:cNvPr id="20" name="文本框 19"/>
          <p:cNvSpPr txBox="1"/>
          <p:nvPr/>
        </p:nvSpPr>
        <p:spPr>
          <a:xfrm>
            <a:off x="1964690" y="442277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FFFEF8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嘉宾：杨春虎</a:t>
            </a:r>
            <a:endParaRPr lang="zh-CN" altLang="en-US">
              <a:solidFill>
                <a:srgbClr val="FFFEF8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84270" y="4422775"/>
            <a:ext cx="31603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rgbClr val="FFFEF8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执业编号：A1120619100003</a:t>
            </a:r>
            <a:endParaRPr lang="zh-CN" altLang="en-US">
              <a:solidFill>
                <a:srgbClr val="FFFEF8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 descr="虎"/>
          <p:cNvPicPr>
            <a:picLocks noChangeAspect="1"/>
          </p:cNvPicPr>
          <p:nvPr/>
        </p:nvPicPr>
        <p:blipFill>
          <a:blip r:embed="rId2"/>
          <a:srcRect b="5259"/>
          <a:stretch>
            <a:fillRect/>
          </a:stretch>
        </p:blipFill>
        <p:spPr>
          <a:xfrm flipH="1">
            <a:off x="7338695" y="606425"/>
            <a:ext cx="3267710" cy="533273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134110" y="4860925"/>
            <a:ext cx="9923780" cy="1315720"/>
            <a:chOff x="1981" y="7655"/>
            <a:chExt cx="15628" cy="2072"/>
          </a:xfrm>
        </p:grpSpPr>
        <p:sp>
          <p:nvSpPr>
            <p:cNvPr id="23" name="圆角矩形 22"/>
            <p:cNvSpPr/>
            <p:nvPr userDrawn="1"/>
          </p:nvSpPr>
          <p:spPr>
            <a:xfrm>
              <a:off x="1981" y="7655"/>
              <a:ext cx="15628" cy="2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B4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>
              <p:custDataLst>
                <p:tags r:id="rId3"/>
              </p:custDataLst>
            </p:nvPr>
          </p:nvSpPr>
          <p:spPr>
            <a:xfrm>
              <a:off x="2500" y="7845"/>
              <a:ext cx="14590" cy="17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经传多赢投研总监／软件产品架构师，北京大学金融系毕业，从业十余年，坚持以资金推动论为研究核心，形成了以机构思路选股，游资思路跟踪的稳健投资模型。 07年进入市场，历经2轮大的牛熊转换，独创软件经典战法：双龙战法，机构分析战法等，深受用户认可。 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endParaRPr>
            </a:p>
          </p:txBody>
        </p:sp>
      </p:grp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9460865" y="6446520"/>
            <a:ext cx="2731135" cy="386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fontAlgn="auto">
              <a:lnSpc>
                <a:spcPct val="160000"/>
              </a:lnSpc>
            </a:pPr>
            <a:r>
              <a:rPr lang="zh-CN" altLang="en-US" sz="1200" b="1">
                <a:solidFill>
                  <a:schemeClr val="bg1">
                    <a:lumMod val="8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200" b="1">
                <a:solidFill>
                  <a:schemeClr val="bg1">
                    <a:lumMod val="8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200" b="1">
                <a:solidFill>
                  <a:schemeClr val="bg1">
                    <a:lumMod val="8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200" b="1">
              <a:solidFill>
                <a:schemeClr val="bg1">
                  <a:lumMod val="8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8075" y="2712085"/>
            <a:ext cx="2757170" cy="13049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706620" y="2200275"/>
            <a:ext cx="6767830" cy="709930"/>
            <a:chOff x="7412" y="2609"/>
            <a:chExt cx="10658" cy="1118"/>
          </a:xfrm>
        </p:grpSpPr>
        <p:pic>
          <p:nvPicPr>
            <p:cNvPr id="4" name="图片 3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2" y="2609"/>
              <a:ext cx="10658" cy="1118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8007" y="2739"/>
              <a:ext cx="9462" cy="836"/>
              <a:chOff x="7996" y="1069"/>
              <a:chExt cx="9462" cy="83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996" y="1083"/>
                <a:ext cx="269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 dirty="0">
                    <a:solidFill>
                      <a:srgbClr val="2022BC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第一章</a:t>
                </a:r>
                <a:endParaRPr lang="zh-CN" altLang="en-US" sz="2800" dirty="0">
                  <a:solidFill>
                    <a:srgbClr val="2022BC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1187" y="1069"/>
                <a:ext cx="627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charset="-122"/>
                    <a:ea typeface="思源黑体 CN Bold" panose="020B0800000000000000" charset="-122"/>
                    <a:sym typeface="+mn-ea"/>
                  </a:rPr>
                  <a:t>加息下的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思源黑体 CN Bold" panose="020B0800000000000000" charset="-122"/>
                    <a:ea typeface="思源黑体 CN Bold" panose="020B0800000000000000" charset="-122"/>
                    <a:sym typeface="+mn-ea"/>
                  </a:rPr>
                  <a:t>A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charset="-122"/>
                    <a:ea typeface="思源黑体 CN Bold" panose="020B0800000000000000" charset="-122"/>
                    <a:sym typeface="+mn-ea"/>
                  </a:rPr>
                  <a:t>股风向</a:t>
                </a:r>
                <a:endParaRPr lang="zh-CN" altLang="en-US" sz="28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endParaRPr>
              </a:p>
            </p:txBody>
          </p:sp>
        </p:grpSp>
      </p:grpSp>
      <p:pic>
        <p:nvPicPr>
          <p:cNvPr id="3" name="图片 2" descr="mul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75" y="2712085"/>
            <a:ext cx="2757170" cy="130429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713605" y="3092450"/>
            <a:ext cx="6767830" cy="709930"/>
            <a:chOff x="7412" y="2609"/>
            <a:chExt cx="10658" cy="1118"/>
          </a:xfrm>
        </p:grpSpPr>
        <p:pic>
          <p:nvPicPr>
            <p:cNvPr id="23" name="图片 22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2" y="2609"/>
              <a:ext cx="10658" cy="1118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8007" y="2739"/>
              <a:ext cx="9462" cy="836"/>
              <a:chOff x="7996" y="1069"/>
              <a:chExt cx="9462" cy="836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7996" y="1083"/>
                <a:ext cx="269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>
                    <a:solidFill>
                      <a:srgbClr val="2022BC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第二章</a:t>
                </a:r>
                <a:endParaRPr lang="zh-CN" altLang="en-US" sz="2800">
                  <a:solidFill>
                    <a:srgbClr val="2022BC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1187" y="1069"/>
                <a:ext cx="627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charset="-122"/>
                    <a:ea typeface="思源黑体 CN Bold" panose="020B0800000000000000" charset="-122"/>
                    <a:sym typeface="+mn-ea"/>
                  </a:rPr>
                  <a:t>季线金叉的机会发掘</a:t>
                </a:r>
                <a:endParaRPr lang="zh-CN" altLang="en-US" sz="28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706620" y="3987800"/>
            <a:ext cx="6767830" cy="709930"/>
            <a:chOff x="7412" y="2609"/>
            <a:chExt cx="10658" cy="1118"/>
          </a:xfrm>
        </p:grpSpPr>
        <p:pic>
          <p:nvPicPr>
            <p:cNvPr id="28" name="图片 27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2" y="2609"/>
              <a:ext cx="10658" cy="1118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8007" y="2739"/>
              <a:ext cx="9462" cy="836"/>
              <a:chOff x="7996" y="1069"/>
              <a:chExt cx="9462" cy="836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7996" y="1083"/>
                <a:ext cx="269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>
                    <a:solidFill>
                      <a:srgbClr val="2022BC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第三章</a:t>
                </a:r>
                <a:endParaRPr lang="zh-CN" altLang="en-US" sz="2800">
                  <a:solidFill>
                    <a:srgbClr val="2022BC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1187" y="1069"/>
                <a:ext cx="627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charset="-122"/>
                    <a:ea typeface="思源黑体 CN Bold" panose="020B0800000000000000" charset="-122"/>
                    <a:sym typeface="+mn-ea"/>
                  </a:rPr>
                  <a:t>稳经济的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charset="-122"/>
                    <a:ea typeface="思源黑体 CN Bold" panose="020B0800000000000000" charset="-122"/>
                    <a:sym typeface="+mn-ea"/>
                  </a:rPr>
                  <a:t>投资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思源黑体 CN Bold" panose="020B0800000000000000" charset="-122"/>
                    <a:ea typeface="思源黑体 CN Bold" panose="020B0800000000000000" charset="-122"/>
                    <a:sym typeface="+mn-ea"/>
                  </a:rPr>
                  <a:t>机会</a:t>
                </a:r>
                <a:endParaRPr lang="zh-CN" altLang="en-US" sz="2800" b="1" dirty="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endParaRPr>
              </a:p>
            </p:txBody>
          </p:sp>
        </p:grp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9460865" y="6446520"/>
            <a:ext cx="2731135" cy="386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fontAlgn="auto">
              <a:lnSpc>
                <a:spcPct val="160000"/>
              </a:lnSpc>
            </a:pPr>
            <a:r>
              <a:rPr lang="zh-CN" altLang="en-US" sz="1200" b="1">
                <a:solidFill>
                  <a:schemeClr val="bg1">
                    <a:lumMod val="8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200" b="1">
                <a:solidFill>
                  <a:schemeClr val="bg1">
                    <a:lumMod val="8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200" b="1">
                <a:solidFill>
                  <a:schemeClr val="bg1">
                    <a:lumMod val="8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200" b="1">
              <a:solidFill>
                <a:schemeClr val="bg1">
                  <a:lumMod val="8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椭圆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210" y="2275205"/>
            <a:ext cx="2103120" cy="21602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22095" y="2923540"/>
            <a:ext cx="208724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800">
                <a:solidFill>
                  <a:srgbClr val="09139E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3800">
              <a:solidFill>
                <a:srgbClr val="09139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51495" y="2614613"/>
            <a:ext cx="5420074" cy="9079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300" dirty="0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加息下的</a:t>
            </a:r>
            <a:r>
              <a:rPr lang="en-US" altLang="zh-CN" sz="5300" dirty="0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A</a:t>
            </a:r>
            <a:r>
              <a:rPr lang="zh-CN" altLang="en-US" sz="5300" dirty="0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股风向</a:t>
            </a:r>
            <a:endParaRPr lang="zh-CN" altLang="en-US" sz="5300" dirty="0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13" name="图片 12" descr="矩形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40" y="3935730"/>
            <a:ext cx="6467475" cy="19050"/>
          </a:xfrm>
          <a:prstGeom prst="rect">
            <a:avLst/>
          </a:prstGeom>
        </p:spPr>
      </p:pic>
      <p:pic>
        <p:nvPicPr>
          <p:cNvPr id="14" name="图片 13" descr="矩形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240" y="4138930"/>
            <a:ext cx="6467475" cy="19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5" y="34925"/>
            <a:ext cx="12192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即将开启周线反弹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577" y="662049"/>
            <a:ext cx="9984845" cy="52690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10346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平均周线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KDJ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J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值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-20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，（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2022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年两次）周线进入超跌区域，跌多少反弹多少</a:t>
            </a:r>
            <a:endParaRPr lang="en-US" altLang="zh-CN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加息下，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股提前消化利空，下周开启反弹，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3000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点保卫战依然有效</a:t>
            </a:r>
            <a:endParaRPr lang="en-US" altLang="zh-CN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98" y="1479228"/>
            <a:ext cx="4866468" cy="26254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3238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周线反弹引发四季度行情猜想</a:t>
            </a:r>
            <a:endParaRPr lang="zh-CN" altLang="en-US" sz="28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0346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月线三连阴，三连阴之后，市场常态反弹，极限如2015年，月线四连阴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>
              <a:buClrTx/>
              <a:buSzTx/>
              <a:buNone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月线2017年以来支撑有效，3000点保卫战，开启四季度投资机会，10月中下旬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1308" y="649101"/>
            <a:ext cx="10009383" cy="528196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929" y="43180"/>
            <a:ext cx="55561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A</a:t>
            </a: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股第</a:t>
            </a: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7</a:t>
            </a: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次历史性机会</a:t>
            </a:r>
            <a:endParaRPr lang="zh-CN" altLang="en-US" sz="28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63484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历史性机会，也会有遇压回落，反复前行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月份机会大于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8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月份机会，四季度机会大于三季度，政策确定，稳固经济，基建消费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5932" y="665995"/>
            <a:ext cx="9720135" cy="526507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椭圆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210" y="2275205"/>
            <a:ext cx="2103120" cy="21602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22095" y="2923540"/>
            <a:ext cx="208724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800" dirty="0">
                <a:solidFill>
                  <a:srgbClr val="09139E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3800" dirty="0">
              <a:solidFill>
                <a:srgbClr val="09139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10670" y="2614613"/>
            <a:ext cx="6301726" cy="9079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5300" dirty="0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季线金叉的投资机会</a:t>
            </a:r>
            <a:endParaRPr lang="zh-CN" altLang="en-US" sz="5300" dirty="0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13" name="图片 12" descr="矩形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40" y="3935730"/>
            <a:ext cx="6467475" cy="19050"/>
          </a:xfrm>
          <a:prstGeom prst="rect">
            <a:avLst/>
          </a:prstGeom>
        </p:spPr>
      </p:pic>
      <p:pic>
        <p:nvPicPr>
          <p:cNvPr id="14" name="图片 13" descr="矩形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240" y="4138930"/>
            <a:ext cx="6467475" cy="19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7929" y="43180"/>
            <a:ext cx="55561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800" b="1">
                <a:ln w="25400">
                  <a:noFill/>
                </a:ln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三季度季线金叉的板块回顾</a:t>
            </a:r>
            <a:endParaRPr lang="zh-CN" altLang="en-US" sz="2800" b="1">
              <a:ln w="25400">
                <a:noFill/>
              </a:ln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0346" y="5931068"/>
            <a:ext cx="8865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月线三连阴，三连阴之后，市场常态反弹，极限如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2015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年，月线四连阴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月线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2017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年以来支撑有效，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3000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点保卫战，开启四季度投资机会，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月中下旬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5971" y="644370"/>
            <a:ext cx="9760058" cy="52866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46" y="2938650"/>
            <a:ext cx="6359025" cy="21447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5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8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PLACING_PICTURE_USER_VIEWPORT" val="{&quot;height&quot;:855,&quot;width&quot;:5025}"/>
</p:tagLst>
</file>

<file path=ppt/tags/tag20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UNIT_PLACING_PICTURE_USER_VIEWPORT" val="{&quot;height&quot;:855,&quot;width&quot;:5025}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PLACING_PICTURE_USER_VIEWPORT" val="{&quot;height&quot;:855,&quot;width&quot;:5025}"/>
</p:tagLst>
</file>

<file path=ppt/tags/tag40.xml><?xml version="1.0" encoding="utf-8"?>
<p:tagLst xmlns:p="http://schemas.openxmlformats.org/presentationml/2006/main">
  <p:tag name="KSO_WPP_MARK_KEY" val="78063897-b671-48fb-84bb-65fd37104175"/>
  <p:tag name="COMMONDATA" val="eyJoZGlkIjoiOTM4MGQ4MDgwOTU2MWIxMDlkMjEyNTBiYzdkODM4MjQifQ=="/>
</p:tagLst>
</file>

<file path=ppt/tags/tag5.xml><?xml version="1.0" encoding="utf-8"?>
<p:tagLst xmlns:p="http://schemas.openxmlformats.org/presentationml/2006/main">
  <p:tag name="KSO_WM_UNIT_PLACING_PICTURE_USER_VIEWPORT" val="{&quot;height&quot;:855,&quot;width&quot;:5025}"/>
</p:tagLst>
</file>

<file path=ppt/tags/tag6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7.xml><?xml version="1.0" encoding="utf-8"?>
<p:tagLst xmlns:p="http://schemas.openxmlformats.org/presentationml/2006/main">
  <p:tag name="KSO_WM_UNIT_PLACING_PICTURE_USER_VIEWPORT" val="{&quot;height&quot;:855,&quot;width&quot;:5025}"/>
</p:tagLst>
</file>

<file path=ppt/tags/tag8.xml><?xml version="1.0" encoding="utf-8"?>
<p:tagLst xmlns:p="http://schemas.openxmlformats.org/presentationml/2006/main">
  <p:tag name="KSO_WM_UNIT_PLACING_PICTURE_USER_VIEWPORT" val="{&quot;height&quot;:855,&quot;width&quot;:502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WPS 演示</Application>
  <PresentationFormat>宽屏</PresentationFormat>
  <Paragraphs>103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思源黑体 CN Normal</vt:lpstr>
      <vt:lpstr>思源黑体 CN Bold</vt:lpstr>
      <vt:lpstr>思源黑体 CN Light</vt:lpstr>
      <vt:lpstr>思源黑体 CN Heavy</vt:lpstr>
      <vt:lpstr>思源黑体 CN Medium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俏俏</cp:lastModifiedBy>
  <cp:revision>202</cp:revision>
  <dcterms:created xsi:type="dcterms:W3CDTF">2019-06-19T02:08:00Z</dcterms:created>
  <dcterms:modified xsi:type="dcterms:W3CDTF">2022-09-23T14:40:13Z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E91197DA94674D2795ACF6C55E8E4668</vt:lpwstr>
  </property>
</Properties>
</file>