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83" r:id="rId3"/>
    <p:sldId id="334" r:id="rId4"/>
    <p:sldId id="321" r:id="rId5"/>
    <p:sldId id="322" r:id="rId6"/>
    <p:sldId id="340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1" r:id="rId15"/>
    <p:sldId id="337" r:id="rId16"/>
    <p:sldId id="341" r:id="rId17"/>
    <p:sldId id="353" r:id="rId18"/>
    <p:sldId id="356" r:id="rId19"/>
    <p:sldId id="362" r:id="rId20"/>
    <p:sldId id="355" r:id="rId21"/>
    <p:sldId id="338" r:id="rId22"/>
    <p:sldId id="354" r:id="rId23"/>
    <p:sldId id="358" r:id="rId25"/>
    <p:sldId id="359" r:id="rId26"/>
    <p:sldId id="342" r:id="rId27"/>
    <p:sldId id="360" r:id="rId28"/>
    <p:sldId id="339" r:id="rId29"/>
    <p:sldId id="357" r:id="rId30"/>
    <p:sldId id="361" r:id="rId31"/>
    <p:sldId id="336" r:id="rId32"/>
    <p:sldId id="327" r:id="rId33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8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15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image" Target="../media/image25.png"/><Relationship Id="rId2" Type="http://schemas.openxmlformats.org/officeDocument/2006/relationships/tags" Target="../tags/tag57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26.png"/><Relationship Id="rId2" Type="http://schemas.openxmlformats.org/officeDocument/2006/relationships/tags" Target="../tags/tag61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image" Target="../media/image27.png"/><Relationship Id="rId2" Type="http://schemas.openxmlformats.org/officeDocument/2006/relationships/tags" Target="../tags/tag63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78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80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8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82.xml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6.png"/><Relationship Id="rId2" Type="http://schemas.openxmlformats.org/officeDocument/2006/relationships/tags" Target="../tags/tag84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6.xml"/><Relationship Id="rId7" Type="http://schemas.openxmlformats.org/officeDocument/2006/relationships/image" Target="../media/image16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90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tags" Target="../tags/tag89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9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tags" Target="../tags/tag91.xml"/><Relationship Id="rId2" Type="http://schemas.openxmlformats.org/officeDocument/2006/relationships/image" Target="../media/image39.png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4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tags" Target="../tags/tag93.xml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6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95.xml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98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tags" Target="../tags/tag97.xml"/><Relationship Id="rId1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3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tags" Target="../tags/tag102.xml"/><Relationship Id="rId1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../media/image52.png"/><Relationship Id="rId7" Type="http://schemas.openxmlformats.org/officeDocument/2006/relationships/tags" Target="../tags/tag107.xml"/><Relationship Id="rId6" Type="http://schemas.openxmlformats.org/officeDocument/2006/relationships/image" Target="../media/image51.png"/><Relationship Id="rId5" Type="http://schemas.openxmlformats.org/officeDocument/2006/relationships/tags" Target="../tags/tag106.xml"/><Relationship Id="rId4" Type="http://schemas.openxmlformats.org/officeDocument/2006/relationships/image" Target="../media/image50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19.png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3.xml"/><Relationship Id="rId2" Type="http://schemas.openxmlformats.org/officeDocument/2006/relationships/image" Target="../media/image18.png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4.xml"/><Relationship Id="rId2" Type="http://schemas.openxmlformats.org/officeDocument/2006/relationships/image" Target="../media/image53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20.png"/><Relationship Id="rId2" Type="http://schemas.openxmlformats.org/officeDocument/2006/relationships/tags" Target="../tags/tag47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21.png"/><Relationship Id="rId2" Type="http://schemas.openxmlformats.org/officeDocument/2006/relationships/tags" Target="../tags/tag49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2.xml"/><Relationship Id="rId3" Type="http://schemas.openxmlformats.org/officeDocument/2006/relationships/image" Target="../media/image22.png"/><Relationship Id="rId2" Type="http://schemas.openxmlformats.org/officeDocument/2006/relationships/tags" Target="../tags/tag51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23.png"/><Relationship Id="rId2" Type="http://schemas.openxmlformats.org/officeDocument/2006/relationships/tags" Target="../tags/tag53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Relationship Id="rId3" Type="http://schemas.openxmlformats.org/officeDocument/2006/relationships/image" Target="../media/image24.png"/><Relationship Id="rId2" Type="http://schemas.openxmlformats.org/officeDocument/2006/relationships/tags" Target="../tags/tag55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济南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2025.3.23线下巡讲_1742178700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杭州加地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成都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石家庄加地址_17506435774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0920武汉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0927福州加地址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底部启动【立讯精密】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5" y="671195"/>
            <a:ext cx="10913110" cy="57321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通过大量的实盘案例验证得出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78050" y="1611630"/>
            <a:ext cx="89801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bg1"/>
                </a:solidFill>
              </a:rPr>
              <a:t>1</a:t>
            </a:r>
            <a:r>
              <a:rPr lang="zh-CN" altLang="en-US" sz="2000">
                <a:solidFill>
                  <a:schemeClr val="bg1"/>
                </a:solidFill>
              </a:rPr>
              <a:t>、选对大方向，做潜伏适合大部分人（底部启动模式）</a:t>
            </a:r>
            <a:endParaRPr lang="zh-CN" altLang="en-US" sz="2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bg1"/>
                </a:solidFill>
              </a:rPr>
              <a:t>2</a:t>
            </a:r>
            <a:r>
              <a:rPr lang="zh-CN" altLang="en-US" sz="2000">
                <a:solidFill>
                  <a:schemeClr val="bg1"/>
                </a:solidFill>
              </a:rPr>
              <a:t>、滚动业绩紫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资金红</a:t>
            </a:r>
            <a:r>
              <a:rPr lang="en-US" altLang="zh-CN" sz="2000">
                <a:solidFill>
                  <a:schemeClr val="bg1"/>
                </a:solidFill>
              </a:rPr>
              <a:t>/</a:t>
            </a:r>
            <a:r>
              <a:rPr lang="zh-CN" altLang="en-US" sz="2000">
                <a:solidFill>
                  <a:schemeClr val="bg1"/>
                </a:solidFill>
              </a:rPr>
              <a:t>控盘，是机会（用好牛熊线，玩转牛市）</a:t>
            </a:r>
            <a:endParaRPr lang="zh-CN" altLang="en-US" sz="2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bg1"/>
                </a:solidFill>
              </a:rPr>
              <a:t>3</a:t>
            </a:r>
            <a:r>
              <a:rPr lang="zh-CN" altLang="en-US" sz="2000">
                <a:solidFill>
                  <a:schemeClr val="bg1"/>
                </a:solidFill>
              </a:rPr>
              <a:t>、</a:t>
            </a:r>
            <a:r>
              <a:rPr lang="en-US" altLang="zh-CN" sz="2000">
                <a:solidFill>
                  <a:schemeClr val="bg1"/>
                </a:solidFill>
              </a:rPr>
              <a:t>“</a:t>
            </a:r>
            <a:r>
              <a:rPr lang="zh-CN" altLang="en-US" sz="2000">
                <a:solidFill>
                  <a:schemeClr val="bg1"/>
                </a:solidFill>
              </a:rPr>
              <a:t>大而美</a:t>
            </a:r>
            <a:r>
              <a:rPr lang="en-US" altLang="zh-CN" sz="2000">
                <a:solidFill>
                  <a:schemeClr val="bg1"/>
                </a:solidFill>
              </a:rPr>
              <a:t>”</a:t>
            </a:r>
            <a:r>
              <a:rPr lang="zh-CN" altLang="en-US" sz="2000">
                <a:solidFill>
                  <a:schemeClr val="bg1"/>
                </a:solidFill>
              </a:rPr>
              <a:t>机构资金源源不断，每次回撤都会有资金快速承接，大量</a:t>
            </a:r>
            <a:r>
              <a:rPr lang="en-US" altLang="zh-CN" sz="2000">
                <a:solidFill>
                  <a:schemeClr val="bg1"/>
                </a:solidFill>
              </a:rPr>
              <a:t>ETF</a:t>
            </a:r>
            <a:r>
              <a:rPr lang="zh-CN" altLang="en-US" sz="2000">
                <a:solidFill>
                  <a:schemeClr val="bg1"/>
                </a:solidFill>
              </a:rPr>
              <a:t>增仓，</a:t>
            </a:r>
            <a:r>
              <a:rPr lang="en-US" altLang="zh-CN" sz="2000">
                <a:solidFill>
                  <a:schemeClr val="bg1"/>
                </a:solidFill>
              </a:rPr>
              <a:t>    </a:t>
            </a:r>
            <a:endParaRPr lang="en-US" altLang="zh-CN" sz="2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bg1"/>
                </a:solidFill>
              </a:rPr>
              <a:t>      </a:t>
            </a:r>
            <a:r>
              <a:rPr lang="zh-CN" altLang="en-US" sz="2000">
                <a:solidFill>
                  <a:schemeClr val="bg1"/>
                </a:solidFill>
              </a:rPr>
              <a:t>助推缓慢机构牛市</a:t>
            </a:r>
            <a:endParaRPr lang="zh-CN" altLang="en-US" sz="2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bg1"/>
                </a:solidFill>
              </a:rPr>
              <a:t>4</a:t>
            </a:r>
            <a:r>
              <a:rPr lang="zh-CN" altLang="en-US" sz="2000">
                <a:solidFill>
                  <a:schemeClr val="bg1"/>
                </a:solidFill>
              </a:rPr>
              <a:t>、跟踪</a:t>
            </a:r>
            <a:r>
              <a:rPr lang="en-US" altLang="zh-CN" sz="2000">
                <a:solidFill>
                  <a:schemeClr val="bg1"/>
                </a:solidFill>
              </a:rPr>
              <a:t>2-3</a:t>
            </a:r>
            <a:r>
              <a:rPr lang="zh-CN" altLang="en-US" sz="2000">
                <a:solidFill>
                  <a:schemeClr val="bg1"/>
                </a:solidFill>
              </a:rPr>
              <a:t>个长期持有中线仓位（跌破熊线一股不留），大票有持久力；</a:t>
            </a:r>
            <a:r>
              <a:rPr lang="en-US" altLang="zh-CN" sz="2000">
                <a:solidFill>
                  <a:schemeClr val="bg1"/>
                </a:solidFill>
              </a:rPr>
              <a:t>  </a:t>
            </a:r>
            <a:endParaRPr lang="en-US" altLang="zh-CN" sz="2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bg1"/>
                </a:solidFill>
              </a:rPr>
              <a:t>      </a:t>
            </a:r>
            <a:r>
              <a:rPr lang="zh-CN" altLang="en-US" sz="2000">
                <a:solidFill>
                  <a:schemeClr val="bg1"/>
                </a:solidFill>
              </a:rPr>
              <a:t>短线仓位聚焦</a:t>
            </a:r>
            <a:r>
              <a:rPr lang="en-US" altLang="zh-CN" sz="2000">
                <a:solidFill>
                  <a:schemeClr val="bg1"/>
                </a:solidFill>
              </a:rPr>
              <a:t>“</a:t>
            </a:r>
            <a:r>
              <a:rPr lang="zh-CN" altLang="en-US" sz="2000">
                <a:solidFill>
                  <a:schemeClr val="bg1"/>
                </a:solidFill>
              </a:rPr>
              <a:t>小而美</a:t>
            </a:r>
            <a:r>
              <a:rPr lang="en-US" altLang="zh-CN" sz="2000">
                <a:solidFill>
                  <a:schemeClr val="bg1"/>
                </a:solidFill>
              </a:rPr>
              <a:t>”</a:t>
            </a:r>
            <a:r>
              <a:rPr lang="zh-CN" altLang="en-US" sz="2000">
                <a:solidFill>
                  <a:schemeClr val="bg1"/>
                </a:solidFill>
              </a:rPr>
              <a:t>，爆发力，有话题，弹性大。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这个时代独有的结构，历史上都没有过的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85" y="799465"/>
            <a:ext cx="6638925" cy="25888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0850" y="1167130"/>
            <a:ext cx="4064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目前是</a:t>
            </a:r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万亿，而且还在急剧扩张跟上升中，未来呢？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也可能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8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万亿，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10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万亿呢？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其结果就是，超级大票一旦走起主升浪，会起超级大的行情，而且不容易回撤！越来越稳定！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ETF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是什么？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例如沪深</a:t>
            </a:r>
            <a:r>
              <a:rPr lang="en-US" altLang="zh-CN">
                <a:solidFill>
                  <a:schemeClr val="bg1"/>
                </a:solidFill>
              </a:rPr>
              <a:t>300ETF</a:t>
            </a:r>
            <a:r>
              <a:rPr lang="zh-CN" altLang="en-US">
                <a:solidFill>
                  <a:schemeClr val="bg1"/>
                </a:solidFill>
              </a:rPr>
              <a:t>，打开代码</a:t>
            </a:r>
            <a:r>
              <a:rPr lang="en-US" altLang="zh-CN">
                <a:solidFill>
                  <a:schemeClr val="bg1"/>
                </a:solidFill>
              </a:rPr>
              <a:t>510300    </a:t>
            </a:r>
            <a:r>
              <a:rPr lang="zh-CN" altLang="en-US">
                <a:solidFill>
                  <a:schemeClr val="bg1"/>
                </a:solidFill>
              </a:rPr>
              <a:t>看看里面的前排重仓股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就是把市值前</a:t>
            </a:r>
            <a:r>
              <a:rPr lang="en-US" altLang="zh-CN">
                <a:solidFill>
                  <a:schemeClr val="bg1"/>
                </a:solidFill>
              </a:rPr>
              <a:t>300</a:t>
            </a:r>
            <a:r>
              <a:rPr lang="zh-CN" altLang="en-US">
                <a:solidFill>
                  <a:schemeClr val="bg1"/>
                </a:solidFill>
              </a:rPr>
              <a:t>个股票，打一个包，按市值所占的权重，去分配仓位，这用大白话理解是什么意思？</a:t>
            </a:r>
            <a:r>
              <a:rPr lang="en-US" altLang="zh-CN">
                <a:solidFill>
                  <a:schemeClr val="bg1"/>
                </a:solidFill>
              </a:rPr>
              <a:t>-----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67580" y="3480435"/>
            <a:ext cx="72872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市值越高，</a:t>
            </a:r>
            <a:r>
              <a:rPr lang="en-US" altLang="zh-CN">
                <a:solidFill>
                  <a:schemeClr val="bg1"/>
                </a:solidFill>
              </a:rPr>
              <a:t>ETF</a:t>
            </a:r>
            <a:r>
              <a:rPr lang="zh-CN" altLang="en-US">
                <a:solidFill>
                  <a:schemeClr val="bg1"/>
                </a:solidFill>
              </a:rPr>
              <a:t>被动买入的量就会越大，这是规则触发的，必须要配的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那么问题来了，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50ETF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，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100ETF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，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 300ETF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，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 500ETF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，科创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50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知道啥意思不？市值前</a:t>
            </a:r>
            <a:r>
              <a:rPr lang="en-US" altLang="zh-CN">
                <a:solidFill>
                  <a:schemeClr val="bg1"/>
                </a:solidFill>
              </a:rPr>
              <a:t>50</a:t>
            </a:r>
            <a:r>
              <a:rPr lang="zh-CN" altLang="en-US">
                <a:solidFill>
                  <a:schemeClr val="bg1"/>
                </a:solidFill>
              </a:rPr>
              <a:t>，前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r>
              <a:rPr lang="zh-CN" altLang="en-US">
                <a:solidFill>
                  <a:schemeClr val="bg1"/>
                </a:solidFill>
              </a:rPr>
              <a:t>，前</a:t>
            </a:r>
            <a:r>
              <a:rPr lang="en-US" altLang="zh-CN">
                <a:solidFill>
                  <a:schemeClr val="bg1"/>
                </a:solidFill>
              </a:rPr>
              <a:t>300</a:t>
            </a:r>
            <a:r>
              <a:rPr lang="zh-CN" altLang="en-US">
                <a:solidFill>
                  <a:schemeClr val="bg1"/>
                </a:solidFill>
              </a:rPr>
              <a:t>，前</a:t>
            </a:r>
            <a:r>
              <a:rPr lang="en-US" altLang="zh-CN">
                <a:solidFill>
                  <a:schemeClr val="bg1"/>
                </a:solidFill>
              </a:rPr>
              <a:t>500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那么一个公司，涨到例如</a:t>
            </a:r>
            <a:r>
              <a:rPr lang="en-US" altLang="zh-CN">
                <a:solidFill>
                  <a:schemeClr val="bg1"/>
                </a:solidFill>
              </a:rPr>
              <a:t>1000</a:t>
            </a:r>
            <a:r>
              <a:rPr lang="zh-CN" altLang="en-US">
                <a:solidFill>
                  <a:schemeClr val="bg1"/>
                </a:solidFill>
              </a:rPr>
              <a:t>亿的时候，肯定在市值</a:t>
            </a:r>
            <a:r>
              <a:rPr lang="en-US" altLang="zh-CN">
                <a:solidFill>
                  <a:schemeClr val="bg1"/>
                </a:solidFill>
              </a:rPr>
              <a:t>300ETF</a:t>
            </a:r>
            <a:r>
              <a:rPr lang="zh-CN" altLang="en-US">
                <a:solidFill>
                  <a:schemeClr val="bg1"/>
                </a:solidFill>
              </a:rPr>
              <a:t>范围内了，涨到</a:t>
            </a:r>
            <a:r>
              <a:rPr lang="en-US" altLang="zh-CN">
                <a:solidFill>
                  <a:schemeClr val="bg1"/>
                </a:solidFill>
              </a:rPr>
              <a:t>3000</a:t>
            </a:r>
            <a:r>
              <a:rPr lang="zh-CN" altLang="en-US">
                <a:solidFill>
                  <a:schemeClr val="bg1"/>
                </a:solidFill>
              </a:rPr>
              <a:t>亿？就进</a:t>
            </a:r>
            <a:r>
              <a:rPr lang="en-US" altLang="zh-CN">
                <a:solidFill>
                  <a:schemeClr val="bg1"/>
                </a:solidFill>
              </a:rPr>
              <a:t>50ETF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最终一个大票，涨到每一阶段，例如</a:t>
            </a:r>
            <a:r>
              <a:rPr lang="en-US" altLang="zh-CN">
                <a:solidFill>
                  <a:schemeClr val="bg1"/>
                </a:solidFill>
              </a:rPr>
              <a:t>1000</a:t>
            </a:r>
            <a:r>
              <a:rPr lang="zh-CN" altLang="en-US">
                <a:solidFill>
                  <a:schemeClr val="bg1"/>
                </a:solidFill>
              </a:rPr>
              <a:t>亿，</a:t>
            </a:r>
            <a:r>
              <a:rPr lang="en-US" altLang="zh-CN">
                <a:solidFill>
                  <a:schemeClr val="bg1"/>
                </a:solidFill>
              </a:rPr>
              <a:t>2000</a:t>
            </a:r>
            <a:r>
              <a:rPr lang="zh-CN" altLang="en-US">
                <a:solidFill>
                  <a:schemeClr val="bg1"/>
                </a:solidFill>
              </a:rPr>
              <a:t>亿，</a:t>
            </a:r>
            <a:r>
              <a:rPr lang="en-US" altLang="zh-CN">
                <a:solidFill>
                  <a:schemeClr val="bg1"/>
                </a:solidFill>
              </a:rPr>
              <a:t>3000</a:t>
            </a:r>
            <a:r>
              <a:rPr lang="zh-CN" altLang="en-US">
                <a:solidFill>
                  <a:schemeClr val="bg1"/>
                </a:solidFill>
              </a:rPr>
              <a:t>亿都会加速，就是因为进入必须要配置的池子里了，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越来越多的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ETF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基金要配置了，这种配置是被动触发性要买</a:t>
            </a:r>
            <a:r>
              <a:rPr lang="zh-CN" altLang="en-US">
                <a:solidFill>
                  <a:schemeClr val="bg1"/>
                </a:solidFill>
              </a:rPr>
              <a:t>，必须要买，于是，大票主升趋势加剧，稳定性增强，不容易回撤，一回撤就有钱抢着买，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这也就是牛市的基础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硬科技大市值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661670"/>
            <a:ext cx="10310495" cy="57416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53030" y="5433060"/>
            <a:ext cx="8900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highlight>
                  <a:srgbClr val="FFFF00"/>
                </a:highlight>
              </a:rPr>
              <a:t>拥抱</a:t>
            </a:r>
            <a:r>
              <a:rPr lang="en-US" altLang="zh-CN" sz="2000" b="1">
                <a:highlight>
                  <a:srgbClr val="FFFF00"/>
                </a:highlight>
              </a:rPr>
              <a:t>AI</a:t>
            </a:r>
            <a:r>
              <a:rPr lang="zh-CN" altLang="en-US" sz="2000" b="1">
                <a:highlight>
                  <a:srgbClr val="FFFF00"/>
                </a:highlight>
              </a:rPr>
              <a:t>硬科技，底部启动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业绩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熊线上移</a:t>
            </a:r>
            <a:r>
              <a:rPr lang="en-US" altLang="zh-CN" sz="2000" b="1">
                <a:highlight>
                  <a:srgbClr val="FFFF00"/>
                </a:highlight>
              </a:rPr>
              <a:t>+</a:t>
            </a:r>
            <a:r>
              <a:rPr lang="zh-CN" altLang="en-US" sz="2000" b="1">
                <a:highlight>
                  <a:srgbClr val="FFFF00"/>
                </a:highlight>
              </a:rPr>
              <a:t>资金红</a:t>
            </a:r>
            <a:r>
              <a:rPr lang="en-US" altLang="zh-CN" sz="2000" b="1">
                <a:highlight>
                  <a:srgbClr val="FFFF00"/>
                </a:highlight>
              </a:rPr>
              <a:t>/</a:t>
            </a:r>
            <a:r>
              <a:rPr lang="zh-CN" altLang="en-US" sz="2000" b="1">
                <a:highlight>
                  <a:srgbClr val="FFFF00"/>
                </a:highlight>
              </a:rPr>
              <a:t>控盘，跟趋势做朋友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00025" y="3064510"/>
            <a:ext cx="11799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手握科技核心，大国博弈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51435" y="1976120"/>
            <a:ext cx="5798185" cy="1775460"/>
          </a:xfrm>
          <a:prstGeom prst="rect">
            <a:avLst/>
          </a:prstGeom>
          <a:noFill/>
        </p:spPr>
        <p:txBody>
          <a:bodyPr wrap="square" lIns="334645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芯片产业突破，中华网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9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月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17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日报道，中央网信办副主任、国家网信办副主任杨建文在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15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日召开的座谈会上指出，头部企业需扛起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卡脖子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技术攻关责任，聚焦芯片等关键领域，加速研发自主可控安全芯片以突破垄断。在芯片设计领域，华为海思、阿里巴巴平头哥等公司已能设计出世界级水平的芯片</a:t>
            </a:r>
            <a:endParaRPr lang="zh-CN" altLang="en-US" sz="14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51118" y="1489236"/>
            <a:ext cx="5370284" cy="42552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芯片半导体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1435" y="4365625"/>
            <a:ext cx="5798185" cy="1297940"/>
          </a:xfrm>
          <a:prstGeom prst="rect">
            <a:avLst/>
          </a:prstGeom>
          <a:noFill/>
        </p:spPr>
        <p:txBody>
          <a:bodyPr wrap="square" lIns="334645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储能的未来增速完全有潜力与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AI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算力媲美，因为它背后是电力市场改革、能源转型、技术突破和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AI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基础设施需求等多重巨浪的叠加。国家发改委、能源局也印发《关于推进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“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人工智能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+”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能源高质量发展的实施意见》，提出到</a:t>
            </a: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2027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年推动五个以上专业大模型在能源等多行业深度应用的目标。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51118" y="3939914"/>
            <a:ext cx="5370284" cy="42552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储能</a:t>
            </a:r>
            <a:r>
              <a:rPr lang="en-US" altLang="zh-CN" sz="2000" b="1">
                <a:solidFill>
                  <a:schemeClr val="accent4"/>
                </a:solidFill>
                <a:latin typeface="+mn-ea"/>
                <a:cs typeface="+mn-ea"/>
              </a:rPr>
              <a:t>/</a:t>
            </a: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电池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6637020" y="1976120"/>
            <a:ext cx="5370195" cy="1529715"/>
          </a:xfrm>
          <a:prstGeom prst="rect">
            <a:avLst/>
          </a:prstGeom>
          <a:noFill/>
        </p:spPr>
        <p:txBody>
          <a:bodyPr wrap="square" lIns="334645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中国是全球唯一拥有联合国工业分类全部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41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个大类的国家，形成了完整的上下游产业链集群。这种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“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积木式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”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</a:rPr>
              <a:t>生产模式使机器人零部件实现快速组合交付，例如光伏检测机器人、人形机器人等系统级产品能高效整合。</a:t>
            </a:r>
            <a:endParaRPr lang="zh-CN" altLang="en-US" sz="16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6635982" y="1489236"/>
            <a:ext cx="5370284" cy="42552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机器人</a:t>
            </a:r>
            <a:endParaRPr lang="zh-CN" altLang="en-US" sz="2000" b="1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6636717" y="4427110"/>
            <a:ext cx="5370181" cy="1297720"/>
          </a:xfrm>
          <a:prstGeom prst="rect">
            <a:avLst/>
          </a:prstGeom>
          <a:noFill/>
        </p:spPr>
        <p:txBody>
          <a:bodyPr wrap="square" lIns="334645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中国在面对美国时的反制底气，不仅源自强大的经济实力，更得益于显著的军事优势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,93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大阅兵，东风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5C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液体洲际导弹，东风</a:t>
            </a:r>
            <a:r>
              <a:rPr lang="en-US" altLang="zh-CN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61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，彰显中国强大的军事力量，有足够的底气。</a:t>
            </a:r>
            <a:endParaRPr lang="zh-CN" altLang="en-US" sz="16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6635982" y="3939914"/>
            <a:ext cx="5370284" cy="42552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marL="342900" indent="-34290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军工/量子通信/卫星导航</a:t>
            </a:r>
            <a:endParaRPr lang="en-US" altLang="zh-CN" sz="2000" b="1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手握核心，大国博弈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利用猎手星星，解决信息差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70" y="707390"/>
            <a:ext cx="10259060" cy="5731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070" y="3790950"/>
            <a:ext cx="4244975" cy="1677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利用猎手星星，解决信息差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5" y="632460"/>
            <a:ext cx="10939145" cy="5788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1595120"/>
            <a:ext cx="4436745" cy="11753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50" y="3348990"/>
            <a:ext cx="4505960" cy="305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093595" y="6985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用好牛熊线，玩转慢牛市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8715" y="873125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正常的震荡状态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箱体之间</a:t>
            </a: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450" y="739140"/>
            <a:ext cx="4414520" cy="26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15" y="3261995"/>
            <a:ext cx="5942965" cy="3141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15645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85" y="3890645"/>
            <a:ext cx="4371975" cy="964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1220" y="1202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主升浪加速后，跌破熊线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涨停棱镜，锁定风口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698500"/>
            <a:ext cx="9852660" cy="5704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金融专业出身，坚持以资金推动论为研究核心，擅长主题风口擒龙头，独创软件经典战法：超级三色/三紫战法、价值龙头战法等，提倡用简单的方法稳健获利，同获2022、</a:t>
            </a: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2024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年度经传金牌投顾。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5374640" y="1369695"/>
            <a:ext cx="6404610" cy="1339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机构牛翻倍宝典</a:t>
            </a:r>
            <a:endParaRPr lang="zh-CN" altLang="en-US" sz="66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2" name="图片 11" descr="曲线 7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915" y="258445"/>
            <a:ext cx="3632835" cy="570865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苏柏安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:A1120619080002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612900" y="3064510"/>
            <a:ext cx="946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深挖优质龙头，做好准备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中兴通讯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5" y="701675"/>
            <a:ext cx="10865485" cy="57302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55" y="4262120"/>
            <a:ext cx="4928870" cy="16471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737870"/>
            <a:ext cx="10790555" cy="568452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科大讯飞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245" y="4576445"/>
            <a:ext cx="4171315" cy="1633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5" y="4525645"/>
            <a:ext cx="4047490" cy="1684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三安光电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0" y="708025"/>
            <a:ext cx="10791825" cy="5726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340" y="4514850"/>
            <a:ext cx="5018405" cy="1370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5" y="666115"/>
            <a:ext cx="10755630" cy="5775325"/>
          </a:xfrm>
          <a:prstGeom prst="rect">
            <a:avLst/>
          </a:prstGeom>
        </p:spPr>
      </p:pic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华友钴业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5" y="4276725"/>
            <a:ext cx="5209540" cy="17157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紫光股份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05" y="707390"/>
            <a:ext cx="10708640" cy="5732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395" y="4362450"/>
            <a:ext cx="4209415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813560" y="3064510"/>
            <a:ext cx="88893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慢牛不蛮牛，不止一年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耐心布局优质股，配置基金防踏空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41215" y="812165"/>
            <a:ext cx="7920355" cy="2725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牛市跟上咱们陪跑策略，选好股是第一步，持股心态是关键。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需要持续跑一段时间，才来讨论结果，心急反复横跳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r>
              <a:rPr lang="zh-CN" altLang="en-US">
                <a:solidFill>
                  <a:schemeClr val="bg1"/>
                </a:solidFill>
              </a:rPr>
              <a:t>最后只能挣小钱。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压在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股票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了，所以多少都会承受不了大波动的。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     </a:t>
            </a:r>
            <a:endParaRPr lang="en-US" altLang="zh-CN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压点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策略跟投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指数，压点固收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基金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，承受力会好一些。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          </a:t>
            </a:r>
            <a:endParaRPr lang="en-US" altLang="zh-CN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  <a:sym typeface="+mn-ea"/>
              </a:rPr>
              <a:t>狠心锁住一部分钱，别让自己手痒乱来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。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牛市中稳健前行！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" y="1524000"/>
            <a:ext cx="4076700" cy="4418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125" y="2449195"/>
            <a:ext cx="6408420" cy="39731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0510" y="5942965"/>
            <a:ext cx="4856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</a:rPr>
              <a:t>基金的过往业绩并不预示其未来表现，基金管理人管理的其他基金的业绩并不构成基金业绩表现的保证</a:t>
            </a:r>
            <a:endParaRPr lang="zh-CN" altLang="en-US" sz="1200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机构首选，固收指增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2170" y="5845810"/>
            <a:ext cx="1139698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chemeClr val="bg1"/>
                </a:solidFill>
                <a:sym typeface="+mn-ea"/>
              </a:rPr>
              <a:t>风险提示：基金的过往业绩并不预示其未来表现，基金管理人管理的其他基金的业绩并不构成基金业绩表现的保证</a:t>
            </a:r>
            <a:endParaRPr lang="zh-CN" altLang="en-US" sz="160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61180" y="1441450"/>
            <a:ext cx="3271520" cy="367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5035" y="1441450"/>
            <a:ext cx="3035300" cy="367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43545" y="1441450"/>
            <a:ext cx="3376930" cy="3670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1334135" y="5166360"/>
            <a:ext cx="2136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【固收</a:t>
            </a:r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>
                <a:solidFill>
                  <a:schemeClr val="tx1"/>
                </a:solidFill>
                <a:highlight>
                  <a:srgbClr val="FFFF00"/>
                </a:highlight>
              </a:rPr>
              <a:t>量化基金】</a:t>
            </a:r>
            <a:endParaRPr lang="zh-CN" altLang="en-US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4934585" y="5166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【指数增强量化】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8711565" y="5166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【指数增强量化】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政策、趋势、资金、人气、涨停等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4.散户之所以能赚钱，就是一波行情/一只个股把波段做好了，敢于上仓位，敢于止盈止损。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机构牛初期，回顾总结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66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手握科技核心，大国博弈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56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深挖优质龙头，做好准备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慢牛不蛮牛，不止一年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926465" y="3009265"/>
            <a:ext cx="109416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机构牛初期，回顾总结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97155" y="6032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底部启动【工业富联】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65" y="705485"/>
            <a:ext cx="10135235" cy="56978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底部启动【英维克】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65" y="657225"/>
            <a:ext cx="9981565" cy="57638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2667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底部启动【先导智能】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30" y="630555"/>
            <a:ext cx="10594975" cy="57905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底部启动【中芯国际】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" y="778510"/>
            <a:ext cx="11127105" cy="56248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723265" y="64033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经传多赢资深投顾：苏柏安，投顾执业编号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:A1120619080002;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:A20250613005386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底部启动【数据港】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5" y="707390"/>
            <a:ext cx="11390630" cy="56959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40.3,&quot;left&quot;:72.05,&quot;top&quot;:95.5,&quot;width&quot;:933.9}"/>
</p:tagLst>
</file>

<file path=ppt/tags/tag106.xml><?xml version="1.0" encoding="utf-8"?>
<p:tagLst xmlns:p="http://schemas.openxmlformats.org/presentationml/2006/main">
  <p:tag name="KSO_WM_DIAGRAM_VIRTUALLY_FRAME" val="{&quot;height&quot;:340.3,&quot;left&quot;:72.05,&quot;top&quot;:95.5,&quot;width&quot;:933.9}"/>
</p:tagLst>
</file>

<file path=ppt/tags/tag107.xml><?xml version="1.0" encoding="utf-8"?>
<p:tagLst xmlns:p="http://schemas.openxmlformats.org/presentationml/2006/main">
  <p:tag name="KSO_WM_DIAGRAM_VIRTUALLY_FRAME" val="{&quot;height&quot;:340.3,&quot;left&quot;:72.05,&quot;top&quot;:95.5,&quot;width&quot;:933.9}"/>
</p:tagLst>
</file>

<file path=ppt/tags/tag108.xml><?xml version="1.0" encoding="utf-8"?>
<p:tagLst xmlns:p="http://schemas.openxmlformats.org/presentationml/2006/main">
  <p:tag name="KSO_WM_DIAGRAM_VIRTUALLY_FRAME" val="{&quot;height&quot;:340.3,&quot;left&quot;:72.05,&quot;top&quot;:95.5,&quot;width&quot;:933.9}"/>
</p:tagLst>
</file>

<file path=ppt/tags/tag109.xml><?xml version="1.0" encoding="utf-8"?>
<p:tagLst xmlns:p="http://schemas.openxmlformats.org/presentationml/2006/main">
  <p:tag name="KSO_WM_DIAGRAM_VIRTUALLY_FRAME" val="{&quot;height&quot;:340.3,&quot;left&quot;:72.05,&quot;top&quot;:95.5,&quot;width&quot;:933.9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40.3,&quot;left&quot;:72.05,&quot;top&quot;:95.5,&quot;width&quot;:933.9}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5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50.8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185_3*l_h_f*1_1_1"/>
  <p:tag name="KSO_WM_TEMPLATE_CATEGORY" val="diagram"/>
  <p:tag name="KSO_WM_TEMPLATE_INDEX" val="20233185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49.3500061035156,&quot;left&quot;:4.025006103515625,&quot;top&quot;:53.32499694824219,&quot;width&quot;:941.424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单击添加文本具体内容，文字是您思想的提炼，简明扼要地阐述您观点。根据需要可酌情增减文字，以便观者准确地理解您正文内容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185_3*l_h_a*1_1_1"/>
  <p:tag name="KSO_WM_TEMPLATE_CATEGORY" val="diagram"/>
  <p:tag name="KSO_WM_TEMPLATE_INDEX" val="20233185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49.3500061035156,&quot;left&quot;:4.025006103515625,&quot;top&quot;:53.32499694824219,&quot;width&quot;:941.424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TYPE" val="1"/>
  <p:tag name="KSO_WM_UNIT_PRESET_TEXT" val="此处添加项标题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185_3*l_h_f*1_3_1"/>
  <p:tag name="KSO_WM_TEMPLATE_CATEGORY" val="diagram"/>
  <p:tag name="KSO_WM_TEMPLATE_INDEX" val="20233185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49.3500061035156,&quot;left&quot;:4.025006103515625,&quot;top&quot;:53.32499694824219,&quot;width&quot;:941.424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3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单击添加文本具体内容，简明扼要地阐述您内容的观点。根据需要可酌情增减文字，以便观者准确地理解您正文内容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185_3*l_h_a*1_3_1"/>
  <p:tag name="KSO_WM_TEMPLATE_CATEGORY" val="diagram"/>
  <p:tag name="KSO_WM_TEMPLATE_INDEX" val="20233185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49.3500061035156,&quot;left&quot;:4.025006103515625,&quot;top&quot;:53.32499694824219,&quot;width&quot;:941.424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"/>
  <p:tag name="KSO_WM_DIAGRAM_VERSION" val="3"/>
  <p:tag name="KSO_WM_DIAGRAM_COLOR_TRICK" val="1"/>
  <p:tag name="KSO_WM_DIAGRAM_COLOR_TEXT_CAN_REMOVE" val="n"/>
  <p:tag name="KSO_WM_UNIT_TEXT_TYPE" val="1"/>
  <p:tag name="KSO_WM_UNIT_PRESET_TEXT" val="此处添加项标题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185_3*l_h_f*1_2_1"/>
  <p:tag name="KSO_WM_TEMPLATE_CATEGORY" val="diagram"/>
  <p:tag name="KSO_WM_TEMPLATE_INDEX" val="20233185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49.3500061035156,&quot;left&quot;:4.025006103515625,&quot;top&quot;:53.32499694824219,&quot;width&quot;:941.424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3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单击添加文本具体内容，简明扼要地阐述您内容的观点。根据需要可酌情增减文字，以便观者准确地理解您正文内容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185_3*l_h_a*1_2_1"/>
  <p:tag name="KSO_WM_TEMPLATE_CATEGORY" val="diagram"/>
  <p:tag name="KSO_WM_TEMPLATE_INDEX" val="20233185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49.3500061035156,&quot;left&quot;:4.025006103515625,&quot;top&quot;:53.32499694824219,&quot;width&quot;:941.424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"/>
  <p:tag name="KSO_WM_DIAGRAM_VERSION" val="3"/>
  <p:tag name="KSO_WM_DIAGRAM_COLOR_TRICK" val="1"/>
  <p:tag name="KSO_WM_DIAGRAM_COLOR_TEXT_CAN_REMOVE" val="n"/>
  <p:tag name="KSO_WM_UNIT_TEXT_TYPE" val="1"/>
  <p:tag name="KSO_WM_UNIT_PRESET_TEXT" val="此处添加项标题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3185_3*l_h_f*1_4_1"/>
  <p:tag name="KSO_WM_TEMPLATE_CATEGORY" val="diagram"/>
  <p:tag name="KSO_WM_TEMPLATE_INDEX" val="20233185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49.3500061035156,&quot;left&quot;:4.025006103515625,&quot;top&quot;:53.32499694824219,&quot;width&quot;:941.424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3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UNIT_PRESET_TEXT" val="单击添加文本具体内容，文字是您思想的提炼，简明扼要地阐述您观点。根据需要可酌情增减文字，以便观者准确地理解您正文内容传达的思想。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3185_3*l_h_a*1_4_1"/>
  <p:tag name="KSO_WM_TEMPLATE_CATEGORY" val="diagram"/>
  <p:tag name="KSO_WM_TEMPLATE_INDEX" val="20233185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449.3500061035156,&quot;left&quot;:4.025006103515625,&quot;top&quot;:53.32499694824219,&quot;width&quot;:941.42499389648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0"/>
  <p:tag name="KSO_WM_DIAGRAM_VERSION" val="3"/>
  <p:tag name="KSO_WM_DIAGRAM_COLOR_TRICK" val="1"/>
  <p:tag name="KSO_WM_DIAGRAM_COLOR_TEXT_CAN_REMOVE" val="n"/>
  <p:tag name="KSO_WM_UNIT_TEXT_TYPE" val="1"/>
  <p:tag name="KSO_WM_UNIT_PRESET_TEXT" val="此处添加项标题内容"/>
  <p:tag name="KSO_WM_UNIT_TEXT_FILL_FORE_SCHEMECOLOR_INDEX" val="1"/>
  <p:tag name="KSO_WM_UNIT_TEXT_FILL_TYPE" val="1"/>
  <p:tag name="KSO_WM_DIAGRAM_USE_COLOR_VALUE" val="{&quot;color_scheme&quot;:1,&quot;color_type&quot;:1,&quot;theme_color_indexes&quot;:[8,9,8,9,8,9]}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5617</Words>
  <Application>WPS 演示</Application>
  <PresentationFormat>宽屏</PresentationFormat>
  <Paragraphs>220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方正宝黑体 简 Medium</vt:lpstr>
      <vt:lpstr>黑体</vt:lpstr>
      <vt:lpstr>方正宝黑体 简 Light</vt:lpstr>
      <vt:lpstr>思源黑体 CN Bold</vt:lpstr>
      <vt:lpstr>思源黑体 Medium</vt:lpstr>
      <vt:lpstr>思源黑体 CN Normal</vt:lpstr>
      <vt:lpstr>Arial Unicode MS</vt:lpstr>
      <vt:lpstr>Calibri</vt:lpstr>
      <vt:lpstr>思源黑体 CN Heavy</vt:lpstr>
      <vt:lpstr>思源黑体 CN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Bourne </cp:lastModifiedBy>
  <cp:revision>328</cp:revision>
  <dcterms:created xsi:type="dcterms:W3CDTF">2022-12-31T05:43:00Z</dcterms:created>
  <dcterms:modified xsi:type="dcterms:W3CDTF">2025-09-25T17:23:06Z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89B7A6AACA724488BFD11EBF50377424_13</vt:lpwstr>
  </property>
</Properties>
</file>