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3"/>
  </p:notesMasterIdLst>
  <p:handoutMasterIdLst>
    <p:handoutMasterId r:id="rId24"/>
  </p:handoutMasterIdLst>
  <p:sldIdLst>
    <p:sldId id="263" r:id="rId4"/>
    <p:sldId id="271" r:id="rId5"/>
    <p:sldId id="296" r:id="rId6"/>
    <p:sldId id="3296" r:id="rId7"/>
    <p:sldId id="3478" r:id="rId8"/>
    <p:sldId id="3479" r:id="rId9"/>
    <p:sldId id="3480" r:id="rId10"/>
    <p:sldId id="3425" r:id="rId11"/>
    <p:sldId id="1591" r:id="rId12"/>
    <p:sldId id="3457" r:id="rId13"/>
    <p:sldId id="3458" r:id="rId14"/>
    <p:sldId id="3471" r:id="rId15"/>
    <p:sldId id="3481" r:id="rId16"/>
    <p:sldId id="3082" r:id="rId17"/>
    <p:sldId id="2169" r:id="rId18"/>
    <p:sldId id="1932" r:id="rId19"/>
    <p:sldId id="615" r:id="rId20"/>
    <p:sldId id="2279" r:id="rId21"/>
    <p:sldId id="270" r:id="rId22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45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image" Target="../media/image3.png"/><Relationship Id="rId3" Type="http://schemas.openxmlformats.org/officeDocument/2006/relationships/tags" Target="../tags/tag142.xml"/><Relationship Id="rId2" Type="http://schemas.openxmlformats.org/officeDocument/2006/relationships/image" Target="../media/image1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大盘会涨到什么地方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" y="932180"/>
            <a:ext cx="8497570" cy="5534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785860" y="1352550"/>
            <a:ext cx="4064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最好：</a:t>
            </a:r>
            <a:r>
              <a:rPr lang="zh-CN" altLang="en-US" sz="2000"/>
              <a:t>放量，量价齐升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B0F0"/>
                </a:solidFill>
              </a:rPr>
              <a:t>折中：</a:t>
            </a:r>
            <a:r>
              <a:rPr lang="zh-CN" altLang="en-US" sz="2000"/>
              <a:t>平量，资金翻红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92D050"/>
                </a:solidFill>
              </a:rPr>
              <a:t>走弱：</a:t>
            </a:r>
            <a:r>
              <a:rPr lang="zh-CN" altLang="en-US" sz="2000"/>
              <a:t>缩量，资金翻绿</a:t>
            </a:r>
            <a:endParaRPr lang="zh-CN" altLang="en-US" sz="2000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首个分化节点注意事项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32250" y="5727065"/>
            <a:ext cx="74517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破五返五：</a:t>
            </a:r>
            <a:r>
              <a:rPr lang="zh-CN" altLang="en-US"/>
              <a:t>当出现短期逼空上行时，股价即使筑顶也有反复的过程。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olidFill>
                  <a:srgbClr val="0029DA"/>
                </a:solidFill>
              </a:rPr>
              <a:t>走弱信号：</a:t>
            </a:r>
            <a:r>
              <a:rPr lang="zh-CN" altLang="en-US"/>
              <a:t>（阴包阳、周线死叉、大卖单、牛线下移）</a:t>
            </a:r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2"/>
          <a:srcRect l="58198" t="5627" b="7922"/>
        </p:blipFill>
        <p:spPr>
          <a:xfrm>
            <a:off x="0" y="934085"/>
            <a:ext cx="3564255" cy="4857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0000" r="11686"/>
          <a:stretch>
            <a:fillRect/>
          </a:stretch>
        </p:blipFill>
        <p:spPr>
          <a:xfrm>
            <a:off x="3305175" y="1231900"/>
            <a:ext cx="3418840" cy="2081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032250" y="899795"/>
            <a:ext cx="2691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大阴线后持续上行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03015" y="3313430"/>
            <a:ext cx="2921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大阴线后承压回落（死叉）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140" y="992505"/>
            <a:ext cx="3374390" cy="45104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布局方向（控盘）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700" y="768350"/>
            <a:ext cx="3953510" cy="2858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700" y="3429000"/>
            <a:ext cx="3954145" cy="3076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" y="840740"/>
            <a:ext cx="5600065" cy="5664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480" y="2471420"/>
            <a:ext cx="3524250" cy="2295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4723130" y="333311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中线上攻启动，控盘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锁仓个股出现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热点回档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44174"/>
          <a:stretch>
            <a:fillRect/>
          </a:stretch>
        </p:blipFill>
        <p:spPr>
          <a:xfrm>
            <a:off x="172720" y="935355"/>
            <a:ext cx="5748020" cy="5577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835" y="1017905"/>
            <a:ext cx="4609465" cy="2737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197600" y="3940810"/>
            <a:ext cx="32359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热点：</a:t>
            </a:r>
            <a:r>
              <a:rPr lang="zh-CN" altLang="en-US"/>
              <a:t>芯片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时间：</a:t>
            </a:r>
            <a:r>
              <a:rPr lang="zh-CN" altLang="en-US"/>
              <a:t>死叉三天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形态：</a:t>
            </a:r>
            <a:r>
              <a:rPr lang="zh-CN" altLang="en-US"/>
              <a:t>大长腿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资金：</a:t>
            </a:r>
            <a:r>
              <a:rPr lang="zh-CN" altLang="en-US"/>
              <a:t>不要有大卖单</a:t>
            </a:r>
            <a:endParaRPr lang="zh-CN" altLang="en-US"/>
          </a:p>
        </p:txBody>
      </p:sp>
      <p:pic>
        <p:nvPicPr>
          <p:cNvPr id="11" name="图片 10" descr="地量十字星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970" y="3940810"/>
            <a:ext cx="3655060" cy="20104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分歧凸显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成交量就是胆量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2024.10.8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月行情展望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040" y="1048385"/>
            <a:ext cx="11144885" cy="4396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r>
              <a:rPr lang="en-US" altLang="zh-CN" sz="2800"/>
              <a:t>1.</a:t>
            </a:r>
            <a:r>
              <a:rPr lang="zh-CN" altLang="en-US" sz="2800" b="1">
                <a:solidFill>
                  <a:srgbClr val="F315F3"/>
                </a:solidFill>
              </a:rPr>
              <a:t>技术面</a:t>
            </a:r>
            <a:r>
              <a:rPr lang="zh-CN" altLang="en-US" sz="2800">
                <a:solidFill>
                  <a:srgbClr val="F315F3"/>
                </a:solidFill>
              </a:rPr>
              <a:t>：</a:t>
            </a:r>
            <a:r>
              <a:rPr lang="zh-CN" altLang="en-US" sz="2800">
                <a:solidFill>
                  <a:srgbClr val="FF0000"/>
                </a:solidFill>
              </a:rPr>
              <a:t>量的持续性</a:t>
            </a:r>
            <a:r>
              <a:rPr lang="zh-CN" altLang="en-US" sz="2800"/>
              <a:t>是</a:t>
            </a:r>
            <a:r>
              <a:rPr lang="en-US" altLang="zh-CN" sz="2800"/>
              <a:t>10</a:t>
            </a:r>
            <a:r>
              <a:rPr lang="zh-CN" altLang="en-US" sz="2800"/>
              <a:t>月行情的看点，以第二周为转折窗口。</a:t>
            </a:r>
            <a:endParaRPr lang="zh-CN" altLang="en-US" sz="2800"/>
          </a:p>
          <a:p>
            <a:pPr>
              <a:lnSpc>
                <a:spcPct val="180000"/>
              </a:lnSpc>
            </a:pPr>
            <a:r>
              <a:rPr lang="en-US" altLang="zh-CN" sz="2800"/>
              <a:t>2.</a:t>
            </a:r>
            <a:r>
              <a:rPr lang="zh-CN" altLang="en-US" sz="2800" b="1">
                <a:solidFill>
                  <a:srgbClr val="F315F3"/>
                </a:solidFill>
              </a:rPr>
              <a:t>操作节点：</a:t>
            </a:r>
            <a:r>
              <a:rPr lang="zh-CN" altLang="en-US" sz="2800">
                <a:sym typeface="+mn-ea"/>
              </a:rPr>
              <a:t>周线死叉</a:t>
            </a:r>
            <a:r>
              <a:rPr lang="en-US" altLang="zh-CN" sz="2800">
                <a:sym typeface="+mn-ea"/>
              </a:rPr>
              <a:t>+</a:t>
            </a:r>
            <a:r>
              <a:rPr lang="zh-CN" altLang="en-US" sz="2800">
                <a:sym typeface="+mn-ea"/>
              </a:rPr>
              <a:t>资金翻绿</a:t>
            </a:r>
            <a:endParaRPr lang="zh-CN" altLang="en-US" sz="2800"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en-US" altLang="zh-CN" sz="2800">
                <a:sym typeface="+mn-ea"/>
              </a:rPr>
              <a:t>3.</a:t>
            </a:r>
            <a:r>
              <a:rPr lang="zh-CN" altLang="en-US" sz="2800" b="1">
                <a:solidFill>
                  <a:srgbClr val="F315F3"/>
                </a:solidFill>
                <a:sym typeface="+mn-ea"/>
              </a:rPr>
              <a:t>业绩窗口： </a:t>
            </a:r>
            <a:r>
              <a:rPr lang="en-US" altLang="zh-CN" sz="2800">
                <a:sym typeface="+mn-ea"/>
              </a:rPr>
              <a:t>10</a:t>
            </a:r>
            <a:r>
              <a:rPr lang="zh-CN" altLang="en-US" sz="2800">
                <a:sym typeface="+mn-ea"/>
              </a:rPr>
              <a:t>月底三季报</a:t>
            </a:r>
            <a:endParaRPr lang="zh-CN" altLang="en-US" sz="2800"/>
          </a:p>
          <a:p>
            <a:pPr>
              <a:lnSpc>
                <a:spcPct val="180000"/>
              </a:lnSpc>
            </a:pPr>
            <a:r>
              <a:rPr lang="en-US" altLang="zh-CN" sz="2800"/>
              <a:t>4.</a:t>
            </a:r>
            <a:r>
              <a:rPr lang="zh-CN" altLang="en-US" sz="2800" b="1">
                <a:solidFill>
                  <a:srgbClr val="F315F3"/>
                </a:solidFill>
              </a:rPr>
              <a:t>指数区间：</a:t>
            </a:r>
            <a:r>
              <a:rPr lang="en-US" altLang="zh-CN" sz="2800"/>
              <a:t> 3400--3600</a:t>
            </a:r>
            <a:endParaRPr lang="en-US" altLang="zh-CN" sz="2800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930" y="4353560"/>
            <a:ext cx="6305550" cy="2025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节后承接弱，进入死叉回档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" y="851535"/>
            <a:ext cx="6158865" cy="3782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" y="4791075"/>
            <a:ext cx="3238500" cy="1571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/>
          <p:nvPr/>
        </p:nvPicPr>
        <p:blipFill>
          <a:blip r:embed="rId5"/>
          <a:srcRect r="17478"/>
        </p:blipFill>
        <p:spPr>
          <a:xfrm>
            <a:off x="3284220" y="1554480"/>
            <a:ext cx="2823210" cy="2449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9965" y="995045"/>
            <a:ext cx="3472815" cy="3024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2230120" y="4791075"/>
            <a:ext cx="1054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（</a:t>
            </a:r>
            <a:r>
              <a:rPr lang="en-US" altLang="zh-CN">
                <a:highlight>
                  <a:srgbClr val="FFFF00"/>
                </a:highlight>
              </a:rPr>
              <a:t>10.8</a:t>
            </a:r>
            <a:r>
              <a:rPr lang="zh-CN" altLang="en-US">
                <a:highlight>
                  <a:srgbClr val="FFFF00"/>
                </a:highlight>
              </a:rPr>
              <a:t>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816225" y="851535"/>
            <a:ext cx="1105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（</a:t>
            </a:r>
            <a:r>
              <a:rPr lang="en-US" altLang="zh-CN">
                <a:highlight>
                  <a:srgbClr val="FFFF00"/>
                </a:highlight>
              </a:rPr>
              <a:t>10.9</a:t>
            </a:r>
            <a:r>
              <a:rPr lang="zh-CN" altLang="en-US">
                <a:highlight>
                  <a:srgbClr val="FFFF00"/>
                </a:highlight>
              </a:rPr>
              <a:t>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48445" y="4791075"/>
            <a:ext cx="23120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节后获利盘涌出较多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分反弹失败，注意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个股进入剧震区间。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盘中拉升的分歧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730" b="4122"/>
          <a:stretch>
            <a:fillRect/>
          </a:stretch>
        </p:blipFill>
        <p:spPr>
          <a:xfrm>
            <a:off x="5081270" y="875030"/>
            <a:ext cx="6076950" cy="5066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875030"/>
            <a:ext cx="4785360" cy="50666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日线级别的分歧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836930"/>
            <a:ext cx="4003675" cy="5184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035" y="836295"/>
            <a:ext cx="3557905" cy="5184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b="12214"/>
          <a:stretch>
            <a:fillRect/>
          </a:stretch>
        </p:blipFill>
        <p:spPr>
          <a:xfrm>
            <a:off x="4292600" y="819785"/>
            <a:ext cx="3606800" cy="5184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00430" y="6055995"/>
            <a:ext cx="1617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共振上涨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90795" y="6055995"/>
            <a:ext cx="1816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分歧中上涨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01100" y="60217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出货式回档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本节课大纲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1140" y="94043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1.</a:t>
            </a:r>
            <a:r>
              <a:rPr lang="zh-CN" altLang="en-US" sz="3600">
                <a:solidFill>
                  <a:srgbClr val="FF0000"/>
                </a:solidFill>
              </a:rPr>
              <a:t>市场分歧的三种表现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2.</a:t>
            </a:r>
            <a:r>
              <a:rPr lang="zh-CN" sz="3600">
                <a:solidFill>
                  <a:srgbClr val="FF0000"/>
                </a:solidFill>
              </a:rPr>
              <a:t>日线首次回档机会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3.</a:t>
            </a:r>
            <a:r>
              <a:rPr lang="zh-CN" altLang="en-US" sz="3600">
                <a:solidFill>
                  <a:srgbClr val="FF0000"/>
                </a:solidFill>
              </a:rPr>
              <a:t>热点回档哪些稳健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endParaRPr lang="zh-CN" altLang="en-US" sz="3600">
              <a:solidFill>
                <a:srgbClr val="F315F3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NzU5YTQ3MDE2MTNhMDY4NDYwY2QxNTIzN2FiNzQ0MjQ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806</Words>
  <Application>WPS 演示</Application>
  <PresentationFormat>宽屏</PresentationFormat>
  <Paragraphs>138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742</cp:revision>
  <dcterms:created xsi:type="dcterms:W3CDTF">2019-06-19T02:08:00Z</dcterms:created>
  <dcterms:modified xsi:type="dcterms:W3CDTF">2024-10-09T08:44:57Z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67F8E99CA25843CDBAFD0150A9FB820A</vt:lpwstr>
  </property>
</Properties>
</file>