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8"/>
  </p:notesMasterIdLst>
  <p:handoutMasterIdLst>
    <p:handoutMasterId r:id="rId29"/>
  </p:handoutMasterIdLst>
  <p:sldIdLst>
    <p:sldId id="727" r:id="rId4"/>
    <p:sldId id="307" r:id="rId5"/>
    <p:sldId id="663" r:id="rId6"/>
    <p:sldId id="751" r:id="rId7"/>
    <p:sldId id="673" r:id="rId8"/>
    <p:sldId id="679" r:id="rId9"/>
    <p:sldId id="774" r:id="rId10"/>
    <p:sldId id="700" r:id="rId11"/>
    <p:sldId id="705" r:id="rId12"/>
    <p:sldId id="703" r:id="rId13"/>
    <p:sldId id="701" r:id="rId14"/>
    <p:sldId id="702" r:id="rId15"/>
    <p:sldId id="707" r:id="rId16"/>
    <p:sldId id="704" r:id="rId17"/>
    <p:sldId id="719" r:id="rId18"/>
    <p:sldId id="708" r:id="rId19"/>
    <p:sldId id="682" r:id="rId20"/>
    <p:sldId id="683" r:id="rId21"/>
    <p:sldId id="689" r:id="rId22"/>
    <p:sldId id="687" r:id="rId23"/>
    <p:sldId id="690" r:id="rId24"/>
    <p:sldId id="792" r:id="rId25"/>
    <p:sldId id="729" r:id="rId26"/>
    <p:sldId id="503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方正宝黑体 简 Light" panose="02000400000000000000" charset="-122"/>
      <p:regular r:id="rId34"/>
    </p:embeddedFont>
    <p:embeddedFont>
      <p:font typeface="黑体" panose="02010609060101010101" charset="-122"/>
      <p:regular r:id="rId35"/>
    </p:embeddedFont>
    <p:embeddedFont>
      <p:font typeface="印品朗黑体" panose="00000800000000000000" charset="-122"/>
      <p:regular r:id="rId36"/>
    </p:embeddedFont>
    <p:embeddedFont>
      <p:font typeface="方正大标宋简体" panose="02000000000000000000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37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7"/>
        <p:guide pos="37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42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9.xml"/><Relationship Id="rId2" Type="http://schemas.openxmlformats.org/officeDocument/2006/relationships/image" Target="../media/image26.png"/><Relationship Id="rId1" Type="http://schemas.openxmlformats.org/officeDocument/2006/relationships/tags" Target="../tags/tag9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1.xml"/><Relationship Id="rId2" Type="http://schemas.openxmlformats.org/officeDocument/2006/relationships/image" Target="../media/image27.png"/><Relationship Id="rId1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3.xml"/><Relationship Id="rId2" Type="http://schemas.openxmlformats.org/officeDocument/2006/relationships/image" Target="../media/image28.png"/><Relationship Id="rId1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5.xml"/><Relationship Id="rId2" Type="http://schemas.openxmlformats.org/officeDocument/2006/relationships/image" Target="../media/image29.png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7.xml"/><Relationship Id="rId2" Type="http://schemas.openxmlformats.org/officeDocument/2006/relationships/image" Target="../media/image30.png"/><Relationship Id="rId1" Type="http://schemas.openxmlformats.org/officeDocument/2006/relationships/tags" Target="../tags/tag10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31.png"/><Relationship Id="rId1" Type="http://schemas.openxmlformats.org/officeDocument/2006/relationships/tags" Target="../tags/tag10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1.xml"/><Relationship Id="rId2" Type="http://schemas.openxmlformats.org/officeDocument/2006/relationships/image" Target="../media/image32.png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33.png"/><Relationship Id="rId1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34.png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35.png"/><Relationship Id="rId1" Type="http://schemas.openxmlformats.org/officeDocument/2006/relationships/tags" Target="../tags/tag11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36.png"/><Relationship Id="rId1" Type="http://schemas.openxmlformats.org/officeDocument/2006/relationships/tags" Target="../tags/tag11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39.xml"/><Relationship Id="rId25" Type="http://schemas.openxmlformats.org/officeDocument/2006/relationships/image" Target="../media/image42.svg"/><Relationship Id="rId24" Type="http://schemas.openxmlformats.org/officeDocument/2006/relationships/image" Target="../media/image41.png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image" Target="../media/image40.svg"/><Relationship Id="rId2" Type="http://schemas.openxmlformats.org/officeDocument/2006/relationships/tags" Target="../tags/tag121.xml"/><Relationship Id="rId19" Type="http://schemas.openxmlformats.org/officeDocument/2006/relationships/image" Target="../media/image39.png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63.xml"/><Relationship Id="rId27" Type="http://schemas.openxmlformats.org/officeDocument/2006/relationships/image" Target="../media/image16.png"/><Relationship Id="rId26" Type="http://schemas.openxmlformats.org/officeDocument/2006/relationships/image" Target="../media/image15.svg"/><Relationship Id="rId25" Type="http://schemas.openxmlformats.org/officeDocument/2006/relationships/image" Target="../media/image14.png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image" Target="../media/image13.svg"/><Relationship Id="rId21" Type="http://schemas.openxmlformats.org/officeDocument/2006/relationships/image" Target="../media/image12.png"/><Relationship Id="rId20" Type="http://schemas.openxmlformats.org/officeDocument/2006/relationships/tags" Target="../tags/tag60.xml"/><Relationship Id="rId2" Type="http://schemas.openxmlformats.org/officeDocument/2006/relationships/tags" Target="../tags/tag44.xml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image" Target="../media/image11.svg"/><Relationship Id="rId15" Type="http://schemas.openxmlformats.org/officeDocument/2006/relationships/image" Target="../media/image10.png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7.png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8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97.xml"/><Relationship Id="rId20" Type="http://schemas.openxmlformats.org/officeDocument/2006/relationships/image" Target="../media/image25.svg"/><Relationship Id="rId2" Type="http://schemas.openxmlformats.org/officeDocument/2006/relationships/tags" Target="../tags/tag84.xml"/><Relationship Id="rId19" Type="http://schemas.openxmlformats.org/officeDocument/2006/relationships/image" Target="../media/image24.png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image" Target="../media/image23.svg"/><Relationship Id="rId15" Type="http://schemas.openxmlformats.org/officeDocument/2006/relationships/image" Target="../media/image22.png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tags" Target="../tags/tag92.xml"/><Relationship Id="rId1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选业绩，找趋势，看市值，抓低点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690"/>
            <a:ext cx="12135485" cy="5556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978535"/>
            <a:ext cx="11998960" cy="52304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7330" y="4542155"/>
            <a:ext cx="11155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</a:rPr>
              <a:t>大体量承受大资金，中长期上涨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</a:endParaRPr>
          </a:p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</a:rPr>
              <a:t>小体量只能进小资金，呈现短中期上涨，而业绩是核心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15" y="800735"/>
            <a:ext cx="12248515" cy="53555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7330" y="4542155"/>
            <a:ext cx="11155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>
              <a:buClrTx/>
              <a:buSzTx/>
              <a:buNone/>
            </a:pP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</a:rPr>
              <a:t>大体量承受大资金，中长期上涨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</a:endParaRPr>
          </a:p>
          <a:p>
            <a:pPr algn="ctr">
              <a:buClrTx/>
              <a:buSzTx/>
              <a:buNone/>
            </a:pP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</a:rPr>
              <a:t>小体量只能进小资金，呈现短中期上涨，而业绩是核心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-48895" y="765810"/>
            <a:ext cx="12240895" cy="5671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4960" y="4536440"/>
            <a:ext cx="111804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None/>
            </a:pP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  <a:sym typeface="+mn-ea"/>
              </a:rPr>
              <a:t>大体量承受大资金，中长期上涨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</a:endParaRPr>
          </a:p>
          <a:p>
            <a:pPr algn="ctr">
              <a:buClrTx/>
              <a:buSzTx/>
              <a:buNone/>
            </a:pP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50800" dist="50800" dir="2700000" algn="tl" rotWithShape="0">
                    <a:prstClr val="black">
                      <a:alpha val="93000"/>
                    </a:prstClr>
                  </a:outerShdw>
                </a:effectLst>
                <a:sym typeface="+mn-ea"/>
              </a:rPr>
              <a:t>小体量只能进小资金，呈现短中期上涨，而业绩是核心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>
                <a:outerShdw blurRad="50800" dist="50800" dir="2700000" algn="tl" rotWithShape="0">
                  <a:prstClr val="black">
                    <a:alpha val="93000"/>
                  </a:prstClr>
                </a:outerShdw>
              </a:effectLst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主题风口【金融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科技】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738505"/>
            <a:ext cx="11844020" cy="5816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资金不止，股价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不止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763905"/>
            <a:ext cx="11899900" cy="56781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资金不止，股价不止</a:t>
            </a:r>
            <a:endParaRPr kumimoji="0" lang="zh-CN" altLang="en-US" sz="2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660400"/>
            <a:ext cx="11932920" cy="5775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手中个股按照信号继续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796925"/>
            <a:ext cx="12023725" cy="5529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80" y="9271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趋势在，反复做波段，资金不止股价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不止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926465"/>
            <a:ext cx="11990705" cy="5493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抓潜伏未大涨的科技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品种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775335"/>
            <a:ext cx="12179300" cy="5544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94294" y="1040654"/>
            <a:ext cx="7802880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长期牛市思维，</a:t>
            </a:r>
            <a:endParaRPr lang="zh-CN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短期调整是机会</a:t>
            </a:r>
            <a:endParaRPr lang="zh-CN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严重被低估的部分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821055"/>
            <a:ext cx="11006455" cy="56045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11430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主动调整，国家队抄底，等待天时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490" y="593090"/>
            <a:ext cx="12005945" cy="57689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16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81600" y="2058353"/>
            <a:ext cx="3060700" cy="1189990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90365" y="2298383"/>
            <a:ext cx="1757045" cy="266890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9000"/>
                  <a:lumOff val="51000"/>
                  <a:alpha val="100000"/>
                </a:scheme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多边形: 形状 55"/>
          <p:cNvSpPr/>
          <p:nvPr>
            <p:custDataLst>
              <p:tags r:id="rId4"/>
            </p:custDataLst>
          </p:nvPr>
        </p:nvSpPr>
        <p:spPr>
          <a:xfrm rot="1800000">
            <a:off x="5744210" y="3260408"/>
            <a:ext cx="1966595" cy="266128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任意多边形: 形状 44"/>
          <p:cNvSpPr/>
          <p:nvPr>
            <p:custDataLst>
              <p:tags r:id="rId5"/>
            </p:custDataLst>
          </p:nvPr>
        </p:nvSpPr>
        <p:spPr>
          <a:xfrm rot="1800000">
            <a:off x="5104130" y="2339658"/>
            <a:ext cx="2816860" cy="82550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55000"/>
                  <a:lumOff val="45000"/>
                  <a:alpha val="100000"/>
                </a:scheme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任意多边形: 形状 46"/>
          <p:cNvSpPr/>
          <p:nvPr>
            <p:custDataLst>
              <p:tags r:id="rId6"/>
            </p:custDataLst>
          </p:nvPr>
        </p:nvSpPr>
        <p:spPr>
          <a:xfrm rot="1800000">
            <a:off x="5847715" y="3189923"/>
            <a:ext cx="1590675" cy="2338705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35000"/>
                  <a:lumOff val="65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48"/>
          <p:cNvSpPr/>
          <p:nvPr>
            <p:custDataLst>
              <p:tags r:id="rId7"/>
            </p:custDataLst>
          </p:nvPr>
        </p:nvSpPr>
        <p:spPr>
          <a:xfrm rot="1800000">
            <a:off x="4467860" y="2502218"/>
            <a:ext cx="1440815" cy="2518410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39"/>
          <p:cNvSpPr/>
          <p:nvPr>
            <p:custDataLst>
              <p:tags r:id="rId8"/>
            </p:custDataLst>
          </p:nvPr>
        </p:nvSpPr>
        <p:spPr>
          <a:xfrm>
            <a:off x="3234690" y="3262948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40"/>
          <p:cNvSpPr/>
          <p:nvPr>
            <p:custDataLst>
              <p:tags r:id="rId9"/>
            </p:custDataLst>
          </p:nvPr>
        </p:nvSpPr>
        <p:spPr>
          <a:xfrm>
            <a:off x="3149600" y="316579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2" name="图片 61" descr="343435383036303b343532343136313bcfeec4bfb0d1bfd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99790" y="3464243"/>
            <a:ext cx="262255" cy="262255"/>
          </a:xfrm>
          <a:prstGeom prst="rect">
            <a:avLst/>
          </a:prstGeom>
        </p:spPr>
      </p:pic>
      <p:sp>
        <p:nvSpPr>
          <p:cNvPr id="50" name="任意多边形: 形状 39"/>
          <p:cNvSpPr/>
          <p:nvPr>
            <p:custDataLst>
              <p:tags r:id="rId13"/>
            </p:custDataLst>
          </p:nvPr>
        </p:nvSpPr>
        <p:spPr>
          <a:xfrm>
            <a:off x="8075930" y="4923473"/>
            <a:ext cx="584835" cy="65722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任意多边形: 形状 40"/>
          <p:cNvSpPr/>
          <p:nvPr>
            <p:custDataLst>
              <p:tags r:id="rId14"/>
            </p:custDataLst>
          </p:nvPr>
        </p:nvSpPr>
        <p:spPr>
          <a:xfrm>
            <a:off x="7991475" y="4826953"/>
            <a:ext cx="753110" cy="850900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5"/>
            </p:custDataLst>
          </p:nvPr>
        </p:nvSpPr>
        <p:spPr>
          <a:xfrm>
            <a:off x="676910" y="2765108"/>
            <a:ext cx="2350135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国家在最低点收购了大量的优质筹码，  不管你业绩好的坏的，都给我跌，价格给我打下去， 然后国家队等发起最后的决战</a:t>
            </a:r>
            <a:endParaRPr lang="zh-CN" altLang="en-US" sz="16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56" name="任意多边形: 形状 39"/>
          <p:cNvSpPr/>
          <p:nvPr>
            <p:custDataLst>
              <p:tags r:id="rId16"/>
            </p:custDataLst>
          </p:nvPr>
        </p:nvSpPr>
        <p:spPr>
          <a:xfrm>
            <a:off x="7591425" y="1588453"/>
            <a:ext cx="559435" cy="62865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40"/>
          <p:cNvSpPr/>
          <p:nvPr>
            <p:custDataLst>
              <p:tags r:id="rId17"/>
            </p:custDataLst>
          </p:nvPr>
        </p:nvSpPr>
        <p:spPr>
          <a:xfrm>
            <a:off x="7510780" y="1495743"/>
            <a:ext cx="720725" cy="81343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" name="图片 60" descr="343435383036303b343532343134393bcdb7c4d4b7e7b1a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34680" y="5118418"/>
            <a:ext cx="266700" cy="26733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1"/>
            </p:custDataLst>
          </p:nvPr>
        </p:nvSpPr>
        <p:spPr>
          <a:xfrm>
            <a:off x="8534400" y="1516063"/>
            <a:ext cx="2905180" cy="14215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美联储降息后， 国外资金会加 速回流 ，7万亿</a:t>
            </a:r>
            <a:endParaRPr lang="zh-CN" altLang="en-US" sz="1600" b="1" dirty="0">
              <a:solidFill>
                <a:schemeClr val="accent2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</a:rPr>
              <a:t>中国企业可能已经在海外投资中积累了超过2万亿美元的资金，因为这些资产的利率高于人民币计价资产。而当美联储降息时，美元资产的吸引力将受到侵蚀，并可能刺激1万亿美元的“保守”资金回流，因为中国与美国的利率差距正在缩小</a:t>
            </a:r>
            <a:endParaRPr lang="zh-CN" altLang="en-US" sz="120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2"/>
            </p:custDataLst>
          </p:nvPr>
        </p:nvSpPr>
        <p:spPr>
          <a:xfrm>
            <a:off x="9010015" y="4336733"/>
            <a:ext cx="2466994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市场会通过各种的反复揉搓手法把筹码洗出去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pic>
        <p:nvPicPr>
          <p:cNvPr id="64" name="图片 63" descr="343435383038363b343532323339353bb6d4bbb0b9b5cda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52715" y="1784033"/>
            <a:ext cx="236855" cy="23685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711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带着思考来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听课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001578" y="5133340"/>
            <a:ext cx="6494780" cy="7118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近期有连续人气股高标，部分散户打板翻倍的买入，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这就是不理性的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代表，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对于本身个股位置不高，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业绩增长，急跌是分批建仓低吸机会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。而非追高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买入！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5001578" y="4722495"/>
            <a:ext cx="6494779" cy="3917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你是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满仓打板买？</a:t>
            </a:r>
            <a:r>
              <a:rPr lang="en-US" altLang="zh-CN" sz="2000" b="1">
                <a:solidFill>
                  <a:schemeClr val="accent2"/>
                </a:solidFill>
                <a:latin typeface="+mn-ea"/>
                <a:cs typeface="+mn-ea"/>
              </a:rPr>
              <a:t> 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还是急跌逐步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低吸？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5001895" y="3896995"/>
            <a:ext cx="6494780" cy="889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月线金叉信号形成，长期牛市趋势形成，快速拉高回撤后的今天依然是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3300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点。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即便是最近个股上涨，创新高的寥寥无几，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90%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股票还在底部趴着，腰折后的腰折涨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40% 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还在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低点！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5001578" y="3486150"/>
            <a:ext cx="6494779" cy="3917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长期趋势打开，调整是风险还是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机会？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5001578" y="2660650"/>
            <a:ext cx="6494780" cy="7118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目前市场调整仍然有将近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万亿的成交量，市场资金人气一直居高不下，节假日期间增量达到百万亿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内资外资等待入场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5001578" y="2249805"/>
            <a:ext cx="6494779" cy="3917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市场资金是否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充沛？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5001895" y="1424305"/>
            <a:ext cx="6494780" cy="807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919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美联储降息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，央行首次设立支持资本市场的结构性货币政策工具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，市值管理指引征求意见，推动提升上市公司价值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，降准降息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，增量资金入场以及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并购重组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9"/>
            </p:custDataLst>
          </p:nvPr>
        </p:nvSpPr>
        <p:spPr>
          <a:xfrm>
            <a:off x="5001578" y="1013460"/>
            <a:ext cx="6494779" cy="3917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本轮市场是牛市还是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牛屎？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椭圆 28"/>
          <p:cNvSpPr/>
          <p:nvPr>
            <p:custDataLst>
              <p:tags r:id="rId10"/>
            </p:custDataLst>
          </p:nvPr>
        </p:nvSpPr>
        <p:spPr>
          <a:xfrm>
            <a:off x="710248" y="1270635"/>
            <a:ext cx="3790315" cy="4217035"/>
          </a:xfrm>
          <a:prstGeom prst="ellipse">
            <a:avLst/>
          </a:prstGeom>
          <a:noFill/>
          <a:ln>
            <a:gradFill>
              <a:gsLst>
                <a:gs pos="100000">
                  <a:srgbClr val="D9D9D9">
                    <a:lumMod val="89000"/>
                    <a:lumOff val="11000"/>
                  </a:srgb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/>
          <p:nvPr>
            <p:custDataLst>
              <p:tags r:id="rId11"/>
            </p:custDataLst>
          </p:nvPr>
        </p:nvSpPr>
        <p:spPr>
          <a:xfrm>
            <a:off x="4115753" y="2413000"/>
            <a:ext cx="607695" cy="607695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3264218" y="4839335"/>
            <a:ext cx="607695" cy="607695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13"/>
            </p:custDataLst>
          </p:nvPr>
        </p:nvSpPr>
        <p:spPr>
          <a:xfrm>
            <a:off x="3264218" y="1348740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弧形 33"/>
          <p:cNvSpPr/>
          <p:nvPr>
            <p:custDataLst>
              <p:tags r:id="rId14"/>
            </p:custDataLst>
          </p:nvPr>
        </p:nvSpPr>
        <p:spPr>
          <a:xfrm rot="6180000">
            <a:off x="964883" y="2134235"/>
            <a:ext cx="2604135" cy="2621280"/>
          </a:xfrm>
          <a:prstGeom prst="arc">
            <a:avLst>
              <a:gd name="adj1" fmla="val 17579482"/>
              <a:gd name="adj2" fmla="val 6551471"/>
            </a:avLst>
          </a:prstGeom>
          <a:ln>
            <a:solidFill>
              <a:schemeClr val="tx1">
                <a:lumMod val="65000"/>
                <a:lumOff val="35000"/>
                <a:alpha val="20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椭圆 34"/>
          <p:cNvSpPr/>
          <p:nvPr>
            <p:custDataLst>
              <p:tags r:id="rId15"/>
            </p:custDataLst>
          </p:nvPr>
        </p:nvSpPr>
        <p:spPr>
          <a:xfrm>
            <a:off x="1227138" y="2272030"/>
            <a:ext cx="2169160" cy="216916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2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机会还是</a:t>
            </a:r>
            <a:r>
              <a:rPr lang="zh-CN" altLang="en-US" sz="22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风险</a:t>
            </a:r>
            <a:endParaRPr lang="zh-CN" altLang="en-US" sz="22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椭圆 35"/>
          <p:cNvSpPr/>
          <p:nvPr>
            <p:custDataLst>
              <p:tags r:id="rId16"/>
            </p:custDataLst>
          </p:nvPr>
        </p:nvSpPr>
        <p:spPr>
          <a:xfrm>
            <a:off x="4115753" y="3733165"/>
            <a:ext cx="607695" cy="607695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理性考量本轮牛市的动力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源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 flipH="1">
            <a:off x="6823393" y="3247073"/>
            <a:ext cx="1356360" cy="579120"/>
          </a:xfrm>
          <a:custGeom>
            <a:avLst/>
            <a:gdLst>
              <a:gd name="connsiteX0" fmla="*/ 0 w 2136"/>
              <a:gd name="connsiteY0" fmla="*/ 0 h 912"/>
              <a:gd name="connsiteX1" fmla="*/ 480 w 2136"/>
              <a:gd name="connsiteY1" fmla="*/ 480 h 912"/>
              <a:gd name="connsiteX2" fmla="*/ 2136 w 2136"/>
              <a:gd name="connsiteY2" fmla="*/ 912 h 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6" h="912">
                <a:moveTo>
                  <a:pt x="0" y="0"/>
                </a:moveTo>
                <a:lnTo>
                  <a:pt x="480" y="480"/>
                </a:lnTo>
                <a:lnTo>
                  <a:pt x="2136" y="912"/>
                </a:lnTo>
              </a:path>
            </a:pathLst>
          </a:custGeom>
          <a:noFill/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6" name="任意多边形 35"/>
          <p:cNvSpPr/>
          <p:nvPr>
            <p:custDataLst>
              <p:tags r:id="rId3"/>
            </p:custDataLst>
          </p:nvPr>
        </p:nvSpPr>
        <p:spPr>
          <a:xfrm>
            <a:off x="4652328" y="1669733"/>
            <a:ext cx="2170817" cy="818515"/>
          </a:xfrm>
          <a:custGeom>
            <a:avLst/>
            <a:gdLst>
              <a:gd name="connsiteX0" fmla="*/ 0 w 2136"/>
              <a:gd name="connsiteY0" fmla="*/ 0 h 912"/>
              <a:gd name="connsiteX1" fmla="*/ 480 w 2136"/>
              <a:gd name="connsiteY1" fmla="*/ 480 h 912"/>
              <a:gd name="connsiteX2" fmla="*/ 2136 w 2136"/>
              <a:gd name="connsiteY2" fmla="*/ 912 h 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6" h="912">
                <a:moveTo>
                  <a:pt x="0" y="0"/>
                </a:moveTo>
                <a:lnTo>
                  <a:pt x="480" y="480"/>
                </a:lnTo>
                <a:lnTo>
                  <a:pt x="2136" y="912"/>
                </a:lnTo>
              </a:path>
            </a:pathLst>
          </a:cu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3803968" y="4506278"/>
            <a:ext cx="149860" cy="149860"/>
          </a:xfrm>
          <a:prstGeom prst="ellipse">
            <a:avLst/>
          </a:prstGeom>
          <a:gradFill>
            <a:gsLst>
              <a:gs pos="100000">
                <a:schemeClr val="accent1">
                  <a:lumMod val="85000"/>
                  <a:lumOff val="15000"/>
                  <a:alpha val="100000"/>
                </a:schemeClr>
              </a:gs>
              <a:gs pos="0">
                <a:schemeClr val="accent1">
                  <a:lumMod val="75000"/>
                  <a:lumOff val="25000"/>
                  <a:alpha val="100000"/>
                </a:scheme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dk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5"/>
            </p:custDataLst>
          </p:nvPr>
        </p:nvSpPr>
        <p:spPr>
          <a:xfrm>
            <a:off x="8217853" y="3081973"/>
            <a:ext cx="149860" cy="149860"/>
          </a:xfrm>
          <a:prstGeom prst="ellipse">
            <a:avLst/>
          </a:prstGeom>
          <a:gradFill>
            <a:gsLst>
              <a:gs pos="100000">
                <a:schemeClr val="accent2">
                  <a:lumMod val="85000"/>
                  <a:lumOff val="15000"/>
                  <a:alpha val="100000"/>
                </a:schemeClr>
              </a:gs>
              <a:gs pos="0">
                <a:schemeClr val="accent2">
                  <a:lumMod val="75000"/>
                  <a:lumOff val="25000"/>
                  <a:alpha val="100000"/>
                </a:scheme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dk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任意多边形 30"/>
          <p:cNvSpPr/>
          <p:nvPr>
            <p:custDataLst>
              <p:tags r:id="rId6"/>
            </p:custDataLst>
          </p:nvPr>
        </p:nvSpPr>
        <p:spPr>
          <a:xfrm flipV="1">
            <a:off x="4000183" y="4049713"/>
            <a:ext cx="745490" cy="420370"/>
          </a:xfrm>
          <a:custGeom>
            <a:avLst/>
            <a:gdLst>
              <a:gd name="connsiteX0" fmla="*/ 0 w 1174"/>
              <a:gd name="connsiteY0" fmla="*/ 0 h 662"/>
              <a:gd name="connsiteX1" fmla="*/ 480 w 1174"/>
              <a:gd name="connsiteY1" fmla="*/ 480 h 662"/>
              <a:gd name="connsiteX2" fmla="*/ 1174 w 1174"/>
              <a:gd name="connsiteY2" fmla="*/ 662 h 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" h="662">
                <a:moveTo>
                  <a:pt x="0" y="0"/>
                </a:moveTo>
                <a:lnTo>
                  <a:pt x="480" y="480"/>
                </a:lnTo>
                <a:lnTo>
                  <a:pt x="1174" y="662"/>
                </a:lnTo>
              </a:path>
            </a:pathLst>
          </a:cu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>
            <p:custDataLst>
              <p:tags r:id="rId7"/>
            </p:custDataLst>
          </p:nvPr>
        </p:nvSpPr>
        <p:spPr>
          <a:xfrm>
            <a:off x="5778183" y="2932113"/>
            <a:ext cx="1929130" cy="1929130"/>
          </a:xfrm>
          <a:prstGeom prst="ellipse">
            <a:avLst/>
          </a:prstGeom>
          <a:gradFill>
            <a:gsLst>
              <a:gs pos="100000">
                <a:schemeClr val="accent2">
                  <a:lumMod val="80000"/>
                  <a:lumOff val="2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10800000" scaled="0"/>
          </a:gradFill>
          <a:ln w="444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5028248" y="1588453"/>
            <a:ext cx="1930400" cy="17646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35" h="2408">
                <a:moveTo>
                  <a:pt x="1318" y="0"/>
                </a:moveTo>
                <a:cubicBezTo>
                  <a:pt x="2045" y="0"/>
                  <a:pt x="2635" y="590"/>
                  <a:pt x="2635" y="1318"/>
                </a:cubicBezTo>
                <a:cubicBezTo>
                  <a:pt x="2635" y="1761"/>
                  <a:pt x="2416" y="2153"/>
                  <a:pt x="2080" y="2392"/>
                </a:cubicBezTo>
                <a:lnTo>
                  <a:pt x="2056" y="2408"/>
                </a:lnTo>
                <a:lnTo>
                  <a:pt x="2050" y="2404"/>
                </a:lnTo>
                <a:cubicBezTo>
                  <a:pt x="1840" y="2262"/>
                  <a:pt x="1586" y="2179"/>
                  <a:pt x="1314" y="2179"/>
                </a:cubicBezTo>
                <a:cubicBezTo>
                  <a:pt x="1041" y="2179"/>
                  <a:pt x="787" y="2262"/>
                  <a:pt x="577" y="2404"/>
                </a:cubicBezTo>
                <a:lnTo>
                  <a:pt x="575" y="2406"/>
                </a:lnTo>
                <a:lnTo>
                  <a:pt x="555" y="2392"/>
                </a:lnTo>
                <a:cubicBezTo>
                  <a:pt x="219" y="2153"/>
                  <a:pt x="0" y="1761"/>
                  <a:pt x="0" y="1318"/>
                </a:cubicBezTo>
                <a:cubicBezTo>
                  <a:pt x="0" y="590"/>
                  <a:pt x="590" y="0"/>
                  <a:pt x="1318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80000"/>
                  <a:lumOff val="20000"/>
                  <a:alpha val="100000"/>
                </a:schemeClr>
              </a:gs>
              <a:gs pos="0">
                <a:schemeClr val="accent1">
                  <a:alpha val="100000"/>
                </a:schemeClr>
              </a:gs>
            </a:gsLst>
            <a:lin ang="10800000" scaled="0"/>
          </a:gradFill>
          <a:ln w="444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9"/>
            </p:custDataLst>
          </p:nvPr>
        </p:nvSpPr>
        <p:spPr>
          <a:xfrm>
            <a:off x="4252913" y="2932113"/>
            <a:ext cx="1727200" cy="19291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720" h="3038">
                <a:moveTo>
                  <a:pt x="1519" y="0"/>
                </a:moveTo>
                <a:cubicBezTo>
                  <a:pt x="2004" y="0"/>
                  <a:pt x="2436" y="227"/>
                  <a:pt x="2714" y="581"/>
                </a:cubicBezTo>
                <a:lnTo>
                  <a:pt x="2720" y="589"/>
                </a:lnTo>
                <a:lnTo>
                  <a:pt x="2704" y="610"/>
                </a:lnTo>
                <a:cubicBezTo>
                  <a:pt x="2514" y="864"/>
                  <a:pt x="2402" y="1178"/>
                  <a:pt x="2402" y="1519"/>
                </a:cubicBezTo>
                <a:cubicBezTo>
                  <a:pt x="2402" y="1860"/>
                  <a:pt x="2514" y="2174"/>
                  <a:pt x="2704" y="2428"/>
                </a:cubicBezTo>
                <a:lnTo>
                  <a:pt x="2720" y="2449"/>
                </a:lnTo>
                <a:lnTo>
                  <a:pt x="2714" y="2457"/>
                </a:lnTo>
                <a:cubicBezTo>
                  <a:pt x="2436" y="2811"/>
                  <a:pt x="2004" y="3038"/>
                  <a:pt x="1519" y="3038"/>
                </a:cubicBezTo>
                <a:cubicBezTo>
                  <a:pt x="680" y="3038"/>
                  <a:pt x="0" y="2358"/>
                  <a:pt x="0" y="1519"/>
                </a:cubicBezTo>
                <a:cubicBezTo>
                  <a:pt x="0" y="680"/>
                  <a:pt x="680" y="0"/>
                  <a:pt x="151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0800000" scaled="0"/>
          </a:gradFill>
          <a:ln w="444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5118418" y="2559368"/>
            <a:ext cx="1741170" cy="17411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单击此处添加项标题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1446213" y="1763713"/>
            <a:ext cx="2781300" cy="7245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国企改革主线。金融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科技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选对之后做波段不能频繁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换股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1446213" y="1314133"/>
            <a:ext cx="2780030" cy="38981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gradFill>
                  <a:gsLst>
                    <a:gs pos="0">
                      <a:schemeClr val="accent1">
                        <a:lumMod val="80000"/>
                        <a:lumOff val="20000"/>
                        <a:alpha val="100000"/>
                      </a:schemeClr>
                    </a:gs>
                    <a:gs pos="100000">
                      <a:schemeClr val="accent1">
                        <a:lumMod val="80000"/>
                        <a:lumOff val="20000"/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  <a:sym typeface="+mn-ea"/>
              </a:rPr>
              <a:t>方向</a:t>
            </a:r>
            <a:r>
              <a:rPr lang="zh-CN" altLang="en-US" b="1" dirty="0">
                <a:gradFill>
                  <a:gsLst>
                    <a:gs pos="0">
                      <a:schemeClr val="accent1">
                        <a:lumMod val="80000"/>
                        <a:lumOff val="20000"/>
                        <a:alpha val="100000"/>
                      </a:schemeClr>
                    </a:gs>
                    <a:gs pos="100000">
                      <a:schemeClr val="accent1">
                        <a:lumMod val="80000"/>
                        <a:lumOff val="20000"/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  <a:sym typeface="+mn-ea"/>
              </a:rPr>
              <a:t>很重要</a:t>
            </a:r>
            <a:endParaRPr lang="zh-CN" altLang="en-US" b="1" dirty="0">
              <a:gradFill>
                <a:gsLst>
                  <a:gs pos="0">
                    <a:schemeClr val="accent1">
                      <a:lumMod val="80000"/>
                      <a:lumOff val="20000"/>
                      <a:alpha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13"/>
            </p:custDataLst>
          </p:nvPr>
        </p:nvSpPr>
        <p:spPr>
          <a:xfrm>
            <a:off x="4462463" y="1484313"/>
            <a:ext cx="149860" cy="149860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lumOff val="25000"/>
                  <a:alpha val="100000"/>
                </a:schemeClr>
              </a:gs>
              <a:gs pos="100000">
                <a:schemeClr val="accent1">
                  <a:lumMod val="85000"/>
                  <a:lumOff val="15000"/>
                  <a:alpha val="100000"/>
                </a:schemeClr>
              </a:gs>
            </a:gsLst>
            <a:lin ang="2700000" scaled="0"/>
          </a:gra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pic>
        <p:nvPicPr>
          <p:cNvPr id="23" name="图片 12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5993" y="3911283"/>
            <a:ext cx="306000" cy="30600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8538845" y="3340100"/>
            <a:ext cx="2781300" cy="11296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对于形成趋势的主题，反复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炒作</a:t>
            </a:r>
            <a:endParaRPr lang="zh-CN" altLang="en-US" sz="1400" b="1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资金不止股价不止，不要东看一下西看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一下</a:t>
            </a:r>
            <a:endParaRPr lang="zh-CN" altLang="en-US" sz="1400" b="1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8538528" y="2890203"/>
            <a:ext cx="2780031" cy="38981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耐心</a:t>
            </a: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很重要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874078" y="4819968"/>
            <a:ext cx="2781300" cy="7245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把握机会要重仓，市场环境已经进入牛市，牛市要重仓把握机会</a:t>
            </a:r>
            <a:endParaRPr lang="zh-CN" altLang="en-US" sz="1400" b="1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5" name="图片 5" descr="343435383036303b343532343134393bcdb7c4d4b7e7b1a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40413" y="2022793"/>
            <a:ext cx="306000" cy="306000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23"/>
            </p:custDataLst>
          </p:nvPr>
        </p:nvSpPr>
        <p:spPr>
          <a:xfrm>
            <a:off x="874078" y="4370388"/>
            <a:ext cx="2780030" cy="38981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仓位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很重要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7" name="图片 15" descr="343439383331313b343532303033313bd3a6d3c3c9ccb3c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64998" y="3914458"/>
            <a:ext cx="306000" cy="30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2175" y="787400"/>
            <a:ext cx="10407650" cy="5283200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1054100" y="5356225"/>
            <a:ext cx="2810510" cy="787400"/>
          </a:xfrm>
          <a:prstGeom prst="wedgeRoundRect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经济基本面没有彻底改变钱，股市还会继续</a:t>
            </a:r>
            <a:r>
              <a:rPr lang="zh-CN" altLang="en-US"/>
              <a:t>上涨</a:t>
            </a:r>
            <a:endParaRPr lang="zh-CN" altLang="en-US"/>
          </a:p>
        </p:txBody>
      </p:sp>
    </p:spTree>
    <p:custDataLst>
      <p:tags r:id="rId2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牛市要具备强大的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心脏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0" y="263302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0"/>
                  <a:lumOff val="50000"/>
                  <a:alpha val="80000"/>
                </a:schemeClr>
              </a:gs>
              <a:gs pos="0">
                <a:schemeClr val="accent1">
                  <a:lumMod val="50000"/>
                  <a:lumOff val="50000"/>
                  <a:alpha val="1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3"/>
          <p:cNvSpPr/>
          <p:nvPr>
            <p:custDataLst>
              <p:tags r:id="rId3"/>
            </p:custDataLst>
          </p:nvPr>
        </p:nvSpPr>
        <p:spPr>
          <a:xfrm>
            <a:off x="0" y="295179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1080135" y="2850198"/>
            <a:ext cx="0" cy="1869386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1270635" y="2641600"/>
            <a:ext cx="1774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市场的</a:t>
            </a:r>
            <a:r>
              <a:rPr lang="zh-CN" altLang="en-US" b="1" dirty="0">
                <a:solidFill>
                  <a:schemeClr val="tx1"/>
                </a:solidFill>
              </a:rPr>
              <a:t>巨大波动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270635" y="3297555"/>
            <a:ext cx="2015490" cy="1421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每轮牛市都会有巨大的波动幅度，伴随心态的变化，需坚强的意志以牛市思维来克服短暂</a:t>
            </a:r>
            <a:r>
              <a:rPr lang="zh-CN" altLang="en-US" sz="1400" b="1" dirty="0">
                <a:solidFill>
                  <a:schemeClr val="tx1"/>
                </a:solidFill>
              </a:rPr>
              <a:t>情绪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4525645" y="1897380"/>
            <a:ext cx="1621790" cy="375920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大浪淘沙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V="1">
            <a:off x="4321175" y="2132648"/>
            <a:ext cx="0" cy="2391464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538345" y="2641600"/>
            <a:ext cx="2524125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牛市非所有股票的牛市，目前的体量巨大，加之新国九条的颁布，优胜劣汰做大做强才是最优</a:t>
            </a:r>
            <a:r>
              <a:rPr lang="zh-CN" altLang="en-US" sz="1400" b="1" dirty="0">
                <a:solidFill>
                  <a:schemeClr val="tx1"/>
                </a:solidFill>
              </a:rPr>
              <a:t>选择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7575550" y="1310323"/>
            <a:ext cx="0" cy="285115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0"/>
          <p:cNvSpPr/>
          <p:nvPr>
            <p:custDataLst>
              <p:tags r:id="rId11"/>
            </p:custDataLst>
          </p:nvPr>
        </p:nvSpPr>
        <p:spPr>
          <a:xfrm>
            <a:off x="7790815" y="1122045"/>
            <a:ext cx="2917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做自己认知内的</a:t>
            </a:r>
            <a:r>
              <a:rPr lang="zh-CN" altLang="en-US" b="1" dirty="0">
                <a:solidFill>
                  <a:schemeClr val="tx1"/>
                </a:solidFill>
              </a:rPr>
              <a:t>部分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790815" y="1559560"/>
            <a:ext cx="3516630" cy="1737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做妖股，打板</a:t>
            </a:r>
            <a:r>
              <a:rPr lang="en-US" altLang="zh-CN" sz="1400" b="1" dirty="0">
                <a:solidFill>
                  <a:schemeClr val="tx1"/>
                </a:solidFill>
              </a:rPr>
              <a:t>20cm</a:t>
            </a:r>
            <a:r>
              <a:rPr lang="zh-CN" altLang="en-US" sz="1400" b="1" dirty="0">
                <a:solidFill>
                  <a:schemeClr val="tx1"/>
                </a:solidFill>
              </a:rPr>
              <a:t>，</a:t>
            </a: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本身就不属于普通股民的操作认知，做自己能做的部分，做业绩好的，能达到账户稳健增值</a:t>
            </a:r>
            <a:r>
              <a:rPr lang="zh-CN" altLang="en-US" sz="1400" b="1" dirty="0">
                <a:solidFill>
                  <a:schemeClr val="tx1"/>
                </a:solidFill>
              </a:rPr>
              <a:t>即可。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另外做好仓位配置是非常</a:t>
            </a:r>
            <a:r>
              <a:rPr lang="zh-CN" altLang="en-US" sz="1400" b="1" dirty="0">
                <a:solidFill>
                  <a:schemeClr val="tx1"/>
                </a:solidFill>
              </a:rPr>
              <a:t>关键！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对任何人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来说现在冷静下来是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好事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7630" y="909955"/>
            <a:ext cx="7142480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dirty="0">
                <a:solidFill>
                  <a:schemeClr val="tx2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有媒体报道，10月6日起部分券商岗位已全面复工。业内人士测算，近日行业累计开户数量需求在千万左右。一则10月7日可提前开通期货账户通道的消息刷屏期货圈。期货日报记者了解到，由于今年“十一”期间期货市场预约开户人数变多，为缓解10月8日当天开户通道拥挤的实际问题，不少期货公司发布消息，称接到通知，投资者可在10月7日8:30—17:30办理期货开户。这也是史上首次期货投资者可在“十一”长假期间办理开户手续。</a:t>
            </a:r>
            <a:r>
              <a:rPr lang="en-US" altLang="zh-CN" sz="1400" dirty="0">
                <a:solidFill>
                  <a:schemeClr val="tx2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一千万户，人均</a:t>
            </a:r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10W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，加上两融</a:t>
            </a:r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将近万亿资金入市，定期存款</a:t>
            </a:r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+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其他理财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对于着急进场的那一部分新散户，冷静下来是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好事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，牛市不是一天出现，也非一天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结束。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，现在调整总比</a:t>
            </a:r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4000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点调整更有机会解套，新股民第一课风险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意识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，建立长期投资和稳健思维是市场的最终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目的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4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，只有急跌各路内资与外资才能做多买入，不然都只能干喊</a:t>
            </a:r>
            <a:r>
              <a:rPr lang="zh-CN" altLang="en-US" dirty="0">
                <a:solidFill>
                  <a:schemeClr val="accent6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口号</a:t>
            </a:r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accent6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走势一样，倾斜角度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不一样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23010" y="1144905"/>
            <a:ext cx="10287000" cy="4671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中国的牛市不会是消费牛，但一定是科技，科创牛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6096635" cy="5585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35" y="711200"/>
            <a:ext cx="6095365" cy="5586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1630" y="11557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情绪就像多巴胺是短暂，业绩是核心长期的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42" name="任意多边形: 形状 41"/>
          <p:cNvSpPr/>
          <p:nvPr>
            <p:custDataLst>
              <p:tags r:id="rId2"/>
            </p:custDataLst>
          </p:nvPr>
        </p:nvSpPr>
        <p:spPr>
          <a:xfrm>
            <a:off x="3434715" y="3141980"/>
            <a:ext cx="522072" cy="576000"/>
          </a:xfrm>
          <a:custGeom>
            <a:avLst/>
            <a:gdLst>
              <a:gd name="connsiteX0" fmla="*/ 0 w 522072"/>
              <a:gd name="connsiteY0" fmla="*/ 0 h 576000"/>
              <a:gd name="connsiteX1" fmla="*/ 57685 w 522072"/>
              <a:gd name="connsiteY1" fmla="*/ 36499 h 576000"/>
              <a:gd name="connsiteX2" fmla="*/ 305792 w 522072"/>
              <a:gd name="connsiteY2" fmla="*/ 94890 h 576000"/>
              <a:gd name="connsiteX3" fmla="*/ 434252 w 522072"/>
              <a:gd name="connsiteY3" fmla="*/ 79794 h 576000"/>
              <a:gd name="connsiteX4" fmla="*/ 513663 w 522072"/>
              <a:gd name="connsiteY4" fmla="*/ 51059 h 576000"/>
              <a:gd name="connsiteX5" fmla="*/ 495233 w 522072"/>
              <a:gd name="connsiteY5" fmla="*/ 86018 h 576000"/>
              <a:gd name="connsiteX6" fmla="*/ 455626 w 522072"/>
              <a:gd name="connsiteY6" fmla="*/ 288000 h 576000"/>
              <a:gd name="connsiteX7" fmla="*/ 495233 w 522072"/>
              <a:gd name="connsiteY7" fmla="*/ 489982 h 576000"/>
              <a:gd name="connsiteX8" fmla="*/ 522072 w 522072"/>
              <a:gd name="connsiteY8" fmla="*/ 540891 h 576000"/>
              <a:gd name="connsiteX9" fmla="*/ 421275 w 522072"/>
              <a:gd name="connsiteY9" fmla="*/ 504416 h 576000"/>
              <a:gd name="connsiteX10" fmla="*/ 292815 w 522072"/>
              <a:gd name="connsiteY10" fmla="*/ 489320 h 576000"/>
              <a:gd name="connsiteX11" fmla="*/ 44708 w 522072"/>
              <a:gd name="connsiteY11" fmla="*/ 547712 h 576000"/>
              <a:gd name="connsiteX12" fmla="*/ 0 w 522072"/>
              <a:gd name="connsiteY12" fmla="*/ 576000 h 576000"/>
              <a:gd name="connsiteX13" fmla="*/ 0 w 522072"/>
              <a:gd name="connsiteY13" fmla="*/ 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72" h="576000">
                <a:moveTo>
                  <a:pt x="0" y="0"/>
                </a:moveTo>
                <a:lnTo>
                  <a:pt x="57685" y="36499"/>
                </a:lnTo>
                <a:cubicBezTo>
                  <a:pt x="133943" y="74098"/>
                  <a:pt x="217785" y="94890"/>
                  <a:pt x="305792" y="94890"/>
                </a:cubicBezTo>
                <a:cubicBezTo>
                  <a:pt x="349796" y="94890"/>
                  <a:pt x="392758" y="89692"/>
                  <a:pt x="434252" y="79794"/>
                </a:cubicBezTo>
                <a:lnTo>
                  <a:pt x="513663" y="51059"/>
                </a:lnTo>
                <a:lnTo>
                  <a:pt x="495233" y="86018"/>
                </a:lnTo>
                <a:cubicBezTo>
                  <a:pt x="469729" y="148100"/>
                  <a:pt x="455626" y="216354"/>
                  <a:pt x="455626" y="288000"/>
                </a:cubicBezTo>
                <a:cubicBezTo>
                  <a:pt x="455626" y="359646"/>
                  <a:pt x="469729" y="427901"/>
                  <a:pt x="495233" y="489982"/>
                </a:cubicBezTo>
                <a:lnTo>
                  <a:pt x="522072" y="540891"/>
                </a:lnTo>
                <a:lnTo>
                  <a:pt x="421275" y="504416"/>
                </a:lnTo>
                <a:cubicBezTo>
                  <a:pt x="379781" y="494518"/>
                  <a:pt x="336819" y="489320"/>
                  <a:pt x="292815" y="489320"/>
                </a:cubicBezTo>
                <a:cubicBezTo>
                  <a:pt x="204808" y="489320"/>
                  <a:pt x="120966" y="510112"/>
                  <a:pt x="44708" y="547712"/>
                </a:cubicBezTo>
                <a:lnTo>
                  <a:pt x="0" y="5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任意多边形: 形状 17"/>
          <p:cNvSpPr/>
          <p:nvPr>
            <p:custDataLst>
              <p:tags r:id="rId3"/>
            </p:custDataLst>
          </p:nvPr>
        </p:nvSpPr>
        <p:spPr>
          <a:xfrm>
            <a:off x="2687320" y="1724660"/>
            <a:ext cx="1494674" cy="1450413"/>
          </a:xfrm>
          <a:custGeom>
            <a:avLst/>
            <a:gdLst>
              <a:gd name="connsiteX0" fmla="*/ 1211583 w 1494674"/>
              <a:gd name="connsiteY0" fmla="*/ 0 h 1450413"/>
              <a:gd name="connsiteX1" fmla="*/ 1213202 w 1494674"/>
              <a:gd name="connsiteY1" fmla="*/ 16540 h 1450413"/>
              <a:gd name="connsiteX2" fmla="*/ 1425172 w 1494674"/>
              <a:gd name="connsiteY2" fmla="*/ 342247 h 1450413"/>
              <a:gd name="connsiteX3" fmla="*/ 1494674 w 1494674"/>
              <a:gd name="connsiteY3" fmla="*/ 381088 h 1450413"/>
              <a:gd name="connsiteX4" fmla="*/ 1369085 w 1494674"/>
              <a:gd name="connsiteY4" fmla="*/ 442401 h 1450413"/>
              <a:gd name="connsiteX5" fmla="*/ 1213794 w 1494674"/>
              <a:gd name="connsiteY5" fmla="*/ 549822 h 1450413"/>
              <a:gd name="connsiteX6" fmla="*/ 762270 w 1494674"/>
              <a:gd name="connsiteY6" fmla="*/ 1381425 h 1450413"/>
              <a:gd name="connsiteX7" fmla="*/ 758333 w 1494674"/>
              <a:gd name="connsiteY7" fmla="*/ 1450413 h 1450413"/>
              <a:gd name="connsiteX8" fmla="*/ 0 w 1494674"/>
              <a:gd name="connsiteY8" fmla="*/ 513950 h 1450413"/>
              <a:gd name="connsiteX9" fmla="*/ 68299 w 1494674"/>
              <a:gd name="connsiteY9" fmla="*/ 524442 h 1450413"/>
              <a:gd name="connsiteX10" fmla="*/ 975607 w 1494674"/>
              <a:gd name="connsiteY10" fmla="*/ 255686 h 1450413"/>
              <a:gd name="connsiteX11" fmla="*/ 1112968 w 1494674"/>
              <a:gd name="connsiteY11" fmla="*/ 126122 h 1450413"/>
              <a:gd name="connsiteX12" fmla="*/ 1211583 w 1494674"/>
              <a:gd name="connsiteY12" fmla="*/ 0 h 145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4674" h="1450413">
                <a:moveTo>
                  <a:pt x="1211583" y="0"/>
                </a:moveTo>
                <a:lnTo>
                  <a:pt x="1213202" y="16540"/>
                </a:lnTo>
                <a:cubicBezTo>
                  <a:pt x="1240057" y="151658"/>
                  <a:pt x="1317920" y="267646"/>
                  <a:pt x="1425172" y="342247"/>
                </a:cubicBezTo>
                <a:lnTo>
                  <a:pt x="1494674" y="381088"/>
                </a:lnTo>
                <a:lnTo>
                  <a:pt x="1369085" y="442401"/>
                </a:lnTo>
                <a:cubicBezTo>
                  <a:pt x="1315471" y="473746"/>
                  <a:pt x="1263543" y="509536"/>
                  <a:pt x="1213794" y="549822"/>
                </a:cubicBezTo>
                <a:cubicBezTo>
                  <a:pt x="948465" y="764681"/>
                  <a:pt x="795344" y="1066744"/>
                  <a:pt x="762270" y="1381425"/>
                </a:cubicBezTo>
                <a:lnTo>
                  <a:pt x="758333" y="1450413"/>
                </a:lnTo>
                <a:lnTo>
                  <a:pt x="0" y="513950"/>
                </a:lnTo>
                <a:lnTo>
                  <a:pt x="68299" y="524442"/>
                </a:lnTo>
                <a:cubicBezTo>
                  <a:pt x="382980" y="557517"/>
                  <a:pt x="710278" y="470544"/>
                  <a:pt x="975607" y="255686"/>
                </a:cubicBezTo>
                <a:cubicBezTo>
                  <a:pt x="1025356" y="215400"/>
                  <a:pt x="1071160" y="172048"/>
                  <a:pt x="1112968" y="126122"/>
                </a:cubicBezTo>
                <a:lnTo>
                  <a:pt x="121158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5378450" y="963930"/>
            <a:ext cx="6038452" cy="13614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这波是普涨行情，普涨之后分化，市场不会再像</a:t>
            </a:r>
            <a:r>
              <a:rPr lang="en-US" altLang="zh-CN" sz="16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15</a:t>
            </a:r>
            <a:r>
              <a:rPr lang="zh-CN" altLang="en-US" sz="16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年的疯牛，也不会像</a:t>
            </a:r>
            <a:r>
              <a:rPr lang="en-US" altLang="zh-CN" sz="16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20</a:t>
            </a:r>
            <a:r>
              <a:rPr lang="zh-CN" altLang="en-US" sz="16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年的妖股横飞，建立以业绩为导向的核心逻辑，是国九条提出的重要观点，所以优胜劣汰之后，</a:t>
            </a:r>
            <a:r>
              <a:rPr lang="zh-CN" altLang="en-US" sz="16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业绩牛在明年会大秀光彩</a:t>
            </a:r>
            <a:endParaRPr lang="zh-CN" altLang="en-US" sz="16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6" name="圆: 空心 4"/>
          <p:cNvSpPr/>
          <p:nvPr>
            <p:custDataLst>
              <p:tags r:id="rId5"/>
            </p:custDataLst>
          </p:nvPr>
        </p:nvSpPr>
        <p:spPr>
          <a:xfrm>
            <a:off x="776605" y="2051685"/>
            <a:ext cx="2756293" cy="2756293"/>
          </a:xfrm>
          <a:prstGeom prst="donut">
            <a:avLst>
              <a:gd name="adj" fmla="val 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</a:rPr>
              <a:t>优胜略汰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378450" y="2748915"/>
            <a:ext cx="6329045" cy="1361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白酒行业以及光伏行业依然是走超跌反弹，即便是消费增长，消费也在逐步升级，比如往高端制造的汽车转向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，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白酒的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1-2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年的大跌，依然处于估值高点，光伏经历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N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倍大涨，产能过剩问题依然存在，大跌后的套牢盘过深，所以可以做反弹，做短线超跌，至于是否有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N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倍的空间，答案一定是否定的</a:t>
            </a:r>
            <a:endParaRPr lang="zh-CN" altLang="en-US" sz="16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大标宋简体" panose="020000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5378450" y="4808220"/>
            <a:ext cx="6038452" cy="13614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主题是</a:t>
            </a:r>
            <a:r>
              <a:rPr lang="zh-CN" altLang="en-US" sz="16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中期的产业链升级，重点是分化后哪些主题可以承担资金</a:t>
            </a:r>
            <a:endParaRPr lang="zh-CN" altLang="en-US" sz="160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科技是新质生产力的重点。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芯片，</a:t>
            </a:r>
            <a:r>
              <a:rPr lang="en-US" altLang="zh-CN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软件信息，智能驾驶，低空经济，人形机器人，华为，算力等会成为市场资金的重点</a:t>
            </a:r>
            <a:endParaRPr lang="zh-CN" altLang="en-US" sz="160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+mn-ea"/>
            </a:endParaRPr>
          </a:p>
        </p:txBody>
      </p:sp>
      <p:sp>
        <p:nvSpPr>
          <p:cNvPr id="27" name="圆: 空心 26"/>
          <p:cNvSpPr/>
          <p:nvPr>
            <p:custDataLst>
              <p:tags r:id="rId8"/>
            </p:custDataLst>
          </p:nvPr>
        </p:nvSpPr>
        <p:spPr>
          <a:xfrm>
            <a:off x="3883025" y="4696460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圆: 空心 9"/>
          <p:cNvSpPr/>
          <p:nvPr>
            <p:custDataLst>
              <p:tags r:id="rId9"/>
            </p:custDataLst>
          </p:nvPr>
        </p:nvSpPr>
        <p:spPr>
          <a:xfrm>
            <a:off x="3883025" y="2910840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1" name="图片 4" descr="343439383331313b343532303032303bb8f6c8cbd0c5cfa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4655" y="1482725"/>
            <a:ext cx="324000" cy="324000"/>
          </a:xfrm>
          <a:prstGeom prst="rect">
            <a:avLst/>
          </a:prstGeom>
        </p:spPr>
      </p:pic>
      <p:sp>
        <p:nvSpPr>
          <p:cNvPr id="13" name="圆: 空心 12"/>
          <p:cNvSpPr/>
          <p:nvPr>
            <p:custDataLst>
              <p:tags r:id="rId13"/>
            </p:custDataLst>
          </p:nvPr>
        </p:nvSpPr>
        <p:spPr>
          <a:xfrm>
            <a:off x="3883025" y="1125855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9" name="图片 7" descr="343439383331313b343532303032333bc6f3d2b5bcf2bde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36085" y="3279140"/>
            <a:ext cx="301204" cy="301204"/>
          </a:xfrm>
          <a:prstGeom prst="rect">
            <a:avLst/>
          </a:prstGeom>
        </p:spPr>
      </p:pic>
      <p:sp>
        <p:nvSpPr>
          <p:cNvPr id="28" name="任意多边形: 形状 27"/>
          <p:cNvSpPr/>
          <p:nvPr>
            <p:custDataLst>
              <p:tags r:id="rId17"/>
            </p:custDataLst>
          </p:nvPr>
        </p:nvSpPr>
        <p:spPr>
          <a:xfrm flipV="1">
            <a:off x="2673350" y="3677285"/>
            <a:ext cx="1494674" cy="1450413"/>
          </a:xfrm>
          <a:custGeom>
            <a:avLst/>
            <a:gdLst>
              <a:gd name="connsiteX0" fmla="*/ 1211583 w 1494674"/>
              <a:gd name="connsiteY0" fmla="*/ 0 h 1450413"/>
              <a:gd name="connsiteX1" fmla="*/ 1213202 w 1494674"/>
              <a:gd name="connsiteY1" fmla="*/ 16540 h 1450413"/>
              <a:gd name="connsiteX2" fmla="*/ 1425172 w 1494674"/>
              <a:gd name="connsiteY2" fmla="*/ 342247 h 1450413"/>
              <a:gd name="connsiteX3" fmla="*/ 1494674 w 1494674"/>
              <a:gd name="connsiteY3" fmla="*/ 381088 h 1450413"/>
              <a:gd name="connsiteX4" fmla="*/ 1369085 w 1494674"/>
              <a:gd name="connsiteY4" fmla="*/ 442401 h 1450413"/>
              <a:gd name="connsiteX5" fmla="*/ 1213794 w 1494674"/>
              <a:gd name="connsiteY5" fmla="*/ 549822 h 1450413"/>
              <a:gd name="connsiteX6" fmla="*/ 762270 w 1494674"/>
              <a:gd name="connsiteY6" fmla="*/ 1381425 h 1450413"/>
              <a:gd name="connsiteX7" fmla="*/ 758333 w 1494674"/>
              <a:gd name="connsiteY7" fmla="*/ 1450413 h 1450413"/>
              <a:gd name="connsiteX8" fmla="*/ 0 w 1494674"/>
              <a:gd name="connsiteY8" fmla="*/ 513950 h 1450413"/>
              <a:gd name="connsiteX9" fmla="*/ 68299 w 1494674"/>
              <a:gd name="connsiteY9" fmla="*/ 524442 h 1450413"/>
              <a:gd name="connsiteX10" fmla="*/ 975607 w 1494674"/>
              <a:gd name="connsiteY10" fmla="*/ 255686 h 1450413"/>
              <a:gd name="connsiteX11" fmla="*/ 1112968 w 1494674"/>
              <a:gd name="connsiteY11" fmla="*/ 126122 h 1450413"/>
              <a:gd name="connsiteX12" fmla="*/ 1211583 w 1494674"/>
              <a:gd name="connsiteY12" fmla="*/ 0 h 145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4674" h="1450413">
                <a:moveTo>
                  <a:pt x="1211583" y="0"/>
                </a:moveTo>
                <a:lnTo>
                  <a:pt x="1213202" y="16540"/>
                </a:lnTo>
                <a:cubicBezTo>
                  <a:pt x="1240057" y="151658"/>
                  <a:pt x="1317920" y="267646"/>
                  <a:pt x="1425172" y="342247"/>
                </a:cubicBezTo>
                <a:lnTo>
                  <a:pt x="1494674" y="381088"/>
                </a:lnTo>
                <a:lnTo>
                  <a:pt x="1369085" y="442401"/>
                </a:lnTo>
                <a:cubicBezTo>
                  <a:pt x="1315471" y="473746"/>
                  <a:pt x="1263543" y="509536"/>
                  <a:pt x="1213794" y="549822"/>
                </a:cubicBezTo>
                <a:cubicBezTo>
                  <a:pt x="948465" y="764681"/>
                  <a:pt x="795344" y="1066744"/>
                  <a:pt x="762270" y="1381425"/>
                </a:cubicBezTo>
                <a:lnTo>
                  <a:pt x="758333" y="1450413"/>
                </a:lnTo>
                <a:lnTo>
                  <a:pt x="0" y="513950"/>
                </a:lnTo>
                <a:lnTo>
                  <a:pt x="68299" y="524442"/>
                </a:lnTo>
                <a:cubicBezTo>
                  <a:pt x="382980" y="557517"/>
                  <a:pt x="710278" y="470544"/>
                  <a:pt x="975607" y="255686"/>
                </a:cubicBezTo>
                <a:cubicBezTo>
                  <a:pt x="1025356" y="215400"/>
                  <a:pt x="1071160" y="172048"/>
                  <a:pt x="1112968" y="126122"/>
                </a:cubicBezTo>
                <a:lnTo>
                  <a:pt x="121158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0" name="图片 23" descr="343439383331313b343532303034303bcffacadb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36085" y="5064760"/>
            <a:ext cx="301203" cy="301203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5,6,5,6,5,6]}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DIAGRAM_USE_COLOR_VALUE" val="{&quot;color_scheme&quot;:1,&quot;color_type&quot;:1,&quot;theme_color_indexes&quot;:[5,6,5,6,5,6]}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发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2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OGE4MmM3N2M1Njg0N2RlMTM3NDgxNjk5YmFiZDMxNTIifQ=="/>
  <p:tag name="resource_record_key" val="{&quot;70&quot;:[3312563,3314338,3312530,3314312,3324109,3324630,3318477,3315857,3320071,3314290,3323785,3316230,3327011,3319356,3317789,3330155,3321502,3312140,3328082,3322475,3314398,3321989,3312419]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45_3*n_h_h_f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你的智能图形项正文，文字是您思想的提炼，请尽量言简意赅的阐述观点。单击此处输入你的智能图形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你的智能图形项正文，文字是您思想的提炼，请尽量言简意赅的阐述观点。单击此处输入你的智能图形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3*n_h_h_f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你的智能图形项正文，文字是您思想的提炼，请尽量言简意赅的阐述观点。单击此处输入你的智能图形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3*n_h_h_f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你的智能图形项正文，文字是您思想的提炼，请尽量言简意赅的阐述观点。单击此处输入你的智能图形项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gradient&quot;:[{&quot;brightness&quot;:0.10999999940395355,&quot;colorType&quot;:2,&quot;pos&quot;:1,&quot;rgb&quot;:&quot;#dddddd&quot;,&quot;transparency&quot;:0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4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UNIT_TEXT_TYPE" val="1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380.45,&quot;left&quot;:54.306939090186276,&quot;top&quot;:79.8,&quot;width&quot;:851.4931030273438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1090_1*n_h_h_i*1_2_2_3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1090_1*n_h_h_i*1_2_1_3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090_1*n_h_h_i*1_2_3_2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.15000000596046448,&quot;colorType&quot;:1,&quot;foreColorIndex&quot;:7,&quot;pos&quot;:1,&quot;transparency&quot;:0},{&quot;brightness&quot;:0.2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090_1*n_h_h_i*1_2_2_2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.15000000596046448,&quot;colorType&quot;:1,&quot;foreColorIndex&quot;:6,&quot;pos&quot;:1,&quot;transparency&quot;:0},{&quot;brightness&quot;:0.2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31090_1*n_h_h_i*1_2_3_3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90_1*n_h_h_i*1_2_2_1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.20000000298023224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90_1*n_h_h_i*1_2_1_1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090_1*n_h_h_i*1_2_3_1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,&quot;colorType&quot;:1,&quot;foreColorIndex&quot;:7,&quot;pos&quot;:0,&quot;transparency&quot;:0},{&quot;brightness&quot;:0.20000000298023224,&quot;colorType&quot;:1,&quot;foreColorIndex&quot;:7,&quot;pos&quot;:1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90_1*n_h_a*1_1_1"/>
  <p:tag name="KSO_WM_TEMPLATE_CATEGORY" val="diagram"/>
  <p:tag name="KSO_WM_TEMPLATE_INDEX" val="20231090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4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TEXT_FILL_TYPE" val="1"/>
  <p:tag name="KSO_WM_UNIT_PRESET_TEXT" val="单击此处添加项标题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90_1*n_h_h_f*1_2_1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90_1*n_h_h_a*1_2_1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20000000298023224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3"/>
  <p:tag name="KSO_WM_UNIT_TEXT_FILL_TYPE" val="3"/>
  <p:tag name="KSO_WM_UNIT_TEXT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090_1*n_h_h_i*1_2_1_2"/>
  <p:tag name="KSO_WM_TEMPLATE_CATEGORY" val="diagram"/>
  <p:tag name="KSO_WM_TEMPLATE_INDEX" val="20231090"/>
  <p:tag name="KSO_WM_UNIT_LAYERLEVEL" val="1_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gradient&quot;:[{&quot;brightness&quot;:0.25,&quot;colorType&quot;:1,&quot;foreColorIndex&quot;:5,&quot;pos&quot;:0,&quot;transparency&quot;:0},{&quot;brightness&quot;:0.15000000596046448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VALUE" val="82*8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90_1*n_h_h_x*1_2_3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solid&quot;:{&quot;brightness&quot;:0,&quot;colorType&quot;:2,&quot;rgb&quot;:&quot;#ffffff&quot;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90_1*n_h_h_f*1_2_2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90_1*n_h_h_a*1_2_2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90_1*n_h_h_f*1_2_3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。根据需要可酌情增减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5*7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90_1*n_h_h_x*1_2_1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solid&quot;:{&quot;brightness&quot;:0,&quot;colorType&quot;:2,&quot;rgb&quot;:&quot;#ffffff&quot;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90_1*n_h_h_a*1_2_3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8*6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90_1*n_h_h_x*1_2_2_1"/>
  <p:tag name="KSO_WM_TEMPLATE_CATEGORY" val="diagram"/>
  <p:tag name="KSO_WM_TEMPLATE_INDEX" val="20231090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82.36370849609375,&quot;left&quot;:54.67519806148503,&quot;top&quot;:78.8431851220319,&quot;width&quot;:850.7996826171875}"/>
  <p:tag name="KSO_WM_DIAGRAM_COLOR_MATCH_VALUE" val="{&quot;shape&quot;:{&quot;fill&quot;:{&quot;solid&quot;:{&quot;brightness&quot;:0,&quot;colorType&quot;:2,&quot;rgb&quot;:&quot;#ffffff&quot;,&quot;transparency&quot;:0.1000000014901161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4398]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1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5,&quot;colorType&quot;:1,&quot;foreColorIndex&quot;:5,&quot;pos&quot;:1,&quot;transparency&quot;:0.20000000298023224},{&quot;brightness&quot;:0.5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2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8082]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3261_1*n_h_h_i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3261_1*n_h_h_i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3261_1*n_h_h_f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261_1*n_h_a*1_1_1"/>
  <p:tag name="KSO_WM_TEMPLATE_CATEGORY" val="diagram"/>
  <p:tag name="KSO_WM_TEMPLATE_INDEX" val="20233261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3261_1*n_h_h_f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3261_1*n_h_h_f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3261_1*n_h_h_i*1_2_3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3261_1*n_h_h_i*1_2_2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3261_1*n_h_h_x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3261_1*n_h_h_i*1_2_1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3261_1*n_h_h_x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3261_1*n_h_h_i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3261_1*n_h_h_x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]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2276</Words>
  <Application>WPS 演示</Application>
  <PresentationFormat>宽屏</PresentationFormat>
  <Paragraphs>167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印品朗黑体</vt:lpstr>
      <vt:lpstr>方正大标宋简体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332</cp:revision>
  <dcterms:created xsi:type="dcterms:W3CDTF">2022-12-31T05:43:00Z</dcterms:created>
  <dcterms:modified xsi:type="dcterms:W3CDTF">2024-10-09T10:17:37Z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2E8655A54311484598C0C4B6CF623A29_13</vt:lpwstr>
  </property>
</Properties>
</file>