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  <p:sldId id="302" r:id="rId4"/>
    <p:sldId id="296" r:id="rId5"/>
    <p:sldId id="327" r:id="rId6"/>
    <p:sldId id="303" r:id="rId7"/>
    <p:sldId id="307" r:id="rId8"/>
    <p:sldId id="328" r:id="rId9"/>
    <p:sldId id="306" r:id="rId10"/>
    <p:sldId id="311" r:id="rId11"/>
    <p:sldId id="318" r:id="rId12"/>
    <p:sldId id="329" r:id="rId13"/>
    <p:sldId id="313" r:id="rId14"/>
    <p:sldId id="330" r:id="rId15"/>
    <p:sldId id="314" r:id="rId16"/>
    <p:sldId id="315" r:id="rId17"/>
    <p:sldId id="316" r:id="rId18"/>
    <p:sldId id="317" r:id="rId19"/>
    <p:sldId id="304" r:id="rId20"/>
    <p:sldId id="305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9A"/>
    <a:srgbClr val="FFF7BB"/>
    <a:srgbClr val="09139E"/>
    <a:srgbClr val="FFFBDE"/>
    <a:srgbClr val="FFF5AA"/>
    <a:srgbClr val="1E21BE"/>
    <a:srgbClr val="01015F"/>
    <a:srgbClr val="FFFBE0"/>
    <a:srgbClr val="FFF7BC"/>
    <a:srgbClr val="576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60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30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1920_1080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矢量智能对象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6400" y="244475"/>
            <a:ext cx="1286510" cy="275590"/>
          </a:xfrm>
          <a:prstGeom prst="rect">
            <a:avLst/>
          </a:prstGeom>
        </p:spPr>
      </p:pic>
      <p:pic>
        <p:nvPicPr>
          <p:cNvPr id="9" name="图片 8" descr="组 111_166365425065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5115" y="244475"/>
            <a:ext cx="1802130" cy="337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背景_166392619275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635" y="657606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 :高国才丨执业编号:A1120614110001</a:t>
            </a:r>
            <a:r>
              <a:rPr lang="en-US" altLang="zh-CN" sz="1200" b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8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 flipV="1">
            <a:off x="2279015" y="562610"/>
            <a:ext cx="8100000" cy="12065"/>
          </a:xfrm>
          <a:prstGeom prst="line">
            <a:avLst/>
          </a:prstGeom>
          <a:ln>
            <a:gradFill>
              <a:gsLst>
                <a:gs pos="0">
                  <a:srgbClr val="FFF7BB"/>
                </a:gs>
                <a:gs pos="100000">
                  <a:srgbClr val="FFF39A"/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6400" y="244475"/>
            <a:ext cx="1286510" cy="275590"/>
          </a:xfrm>
          <a:prstGeom prst="rect">
            <a:avLst/>
          </a:prstGeom>
        </p:spPr>
      </p:pic>
      <p:pic>
        <p:nvPicPr>
          <p:cNvPr id="12" name="图片 11" descr="组 111_166365425065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5115" y="244475"/>
            <a:ext cx="1802130" cy="337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背景_166392619275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635" y="657606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经传多赢投研总监 :</a:t>
            </a:r>
            <a:r>
              <a:rPr sz="1200" b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杨春虎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A1120619100003</a:t>
            </a:r>
            <a:r>
              <a:rPr lang="en-US" sz="1200" b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8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 flipV="1">
            <a:off x="2279015" y="562610"/>
            <a:ext cx="8100000" cy="12065"/>
          </a:xfrm>
          <a:prstGeom prst="line">
            <a:avLst/>
          </a:prstGeom>
          <a:ln>
            <a:gradFill>
              <a:gsLst>
                <a:gs pos="0">
                  <a:srgbClr val="FFF7BB"/>
                </a:gs>
                <a:gs pos="100000">
                  <a:srgbClr val="FFF39A"/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图片 5" descr="矢量智能对象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6400" y="244475"/>
            <a:ext cx="1286510" cy="275590"/>
          </a:xfrm>
          <a:prstGeom prst="rect">
            <a:avLst/>
          </a:prstGeom>
        </p:spPr>
      </p:pic>
      <p:pic>
        <p:nvPicPr>
          <p:cNvPr id="7" name="图片 6" descr="组 111_166365425065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5115" y="244475"/>
            <a:ext cx="1802130" cy="337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背景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-6350"/>
            <a:ext cx="12192000" cy="6858000"/>
          </a:xfrm>
          <a:prstGeom prst="rect">
            <a:avLst/>
          </a:prstGeom>
        </p:spPr>
      </p:pic>
      <p:pic>
        <p:nvPicPr>
          <p:cNvPr id="6" name="图片 5" descr="矢量智能对象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6400" y="244475"/>
            <a:ext cx="1286510" cy="275590"/>
          </a:xfrm>
          <a:prstGeom prst="rect">
            <a:avLst/>
          </a:prstGeom>
        </p:spPr>
      </p:pic>
      <p:pic>
        <p:nvPicPr>
          <p:cNvPr id="7" name="图片 6" descr="组 111_166365425065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5115" y="244475"/>
            <a:ext cx="1802130" cy="337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pt背景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-6350"/>
            <a:ext cx="12192000" cy="6858000"/>
          </a:xfrm>
          <a:prstGeom prst="rect">
            <a:avLst/>
          </a:prstGeom>
        </p:spPr>
      </p:pic>
      <p:sp>
        <p:nvSpPr>
          <p:cNvPr id="16" name="文本框 15"/>
          <p:cNvSpPr txBox="1"/>
          <p:nvPr userDrawn="1"/>
        </p:nvSpPr>
        <p:spPr>
          <a:xfrm>
            <a:off x="1375410" y="1362710"/>
            <a:ext cx="957453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zh-CN" altLang="en-US" sz="6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</a:t>
            </a:r>
            <a:r>
              <a:rPr lang="en-US" altLang="zh-CN" sz="6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,</a:t>
            </a:r>
            <a:r>
              <a:rPr lang="zh-CN" altLang="en-US" sz="6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让投资遇见美好！</a:t>
            </a:r>
            <a:endParaRPr lang="zh-CN" altLang="en-US" sz="6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15" name="圆角矩形 14"/>
          <p:cNvSpPr/>
          <p:nvPr userDrawn="1"/>
        </p:nvSpPr>
        <p:spPr>
          <a:xfrm>
            <a:off x="1450975" y="244729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5B46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 userDrawn="1">
            <p:custDataLst>
              <p:tags r:id="rId3"/>
            </p:custDataLst>
          </p:nvPr>
        </p:nvSpPr>
        <p:spPr>
          <a:xfrm>
            <a:off x="1750060" y="277368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6" name="图片 5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66400" y="244475"/>
            <a:ext cx="1286510" cy="275590"/>
          </a:xfrm>
          <a:prstGeom prst="rect">
            <a:avLst/>
          </a:prstGeom>
        </p:spPr>
      </p:pic>
      <p:pic>
        <p:nvPicPr>
          <p:cNvPr id="7" name="图片 6" descr="组 111_166365425065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5115" y="244475"/>
            <a:ext cx="1802130" cy="337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pt背景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-6350"/>
            <a:ext cx="12192000" cy="6858000"/>
          </a:xfrm>
          <a:prstGeom prst="rect">
            <a:avLst/>
          </a:prstGeom>
        </p:spPr>
      </p:pic>
      <p:pic>
        <p:nvPicPr>
          <p:cNvPr id="10" name="图片 9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4235" y="1596073"/>
            <a:ext cx="7923530" cy="2853055"/>
          </a:xfrm>
          <a:prstGeom prst="rect">
            <a:avLst/>
          </a:prstGeom>
        </p:spPr>
      </p:pic>
      <p:pic>
        <p:nvPicPr>
          <p:cNvPr id="6" name="图片 5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66400" y="244475"/>
            <a:ext cx="1286510" cy="275590"/>
          </a:xfrm>
          <a:prstGeom prst="rect">
            <a:avLst/>
          </a:prstGeom>
        </p:spPr>
      </p:pic>
      <p:pic>
        <p:nvPicPr>
          <p:cNvPr id="3" name="图片 2" descr="组 111_166365425065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5115" y="244475"/>
            <a:ext cx="1802130" cy="33718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tags" Target="../tags/tag2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5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7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3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4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6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635" y="34925"/>
            <a:ext cx="12192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短线向上的涨停复制</a:t>
            </a:r>
            <a:endParaRPr lang="zh-CN" altLang="en-US" sz="280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63166" y="5836236"/>
            <a:ext cx="886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B</a:t>
            </a: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点回档</a:t>
            </a:r>
            <a:r>
              <a:rPr lang="en-US" altLang="zh-CN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+</a:t>
            </a: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涨停复制，为目前市场主要模式</a:t>
            </a:r>
            <a:endParaRPr lang="en-US" altLang="zh-CN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短线向上，等待大量涨停复制机会</a:t>
            </a:r>
            <a:endParaRPr lang="en-US" altLang="zh-CN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9555" y="625747"/>
            <a:ext cx="9492252" cy="514163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椭圆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2210" y="2275205"/>
            <a:ext cx="2103120" cy="21602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22095" y="2923540"/>
            <a:ext cx="208724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800" dirty="0">
                <a:solidFill>
                  <a:srgbClr val="09139E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3800" dirty="0">
              <a:solidFill>
                <a:srgbClr val="09139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3" name="图片 12" descr="矩形 6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140" y="3935730"/>
            <a:ext cx="6467475" cy="19050"/>
          </a:xfrm>
          <a:prstGeom prst="rect">
            <a:avLst/>
          </a:prstGeom>
        </p:spPr>
      </p:pic>
      <p:pic>
        <p:nvPicPr>
          <p:cNvPr id="14" name="图片 13" descr="矩形 6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240" y="4138930"/>
            <a:ext cx="6467475" cy="190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23920" y="2707640"/>
            <a:ext cx="8348345" cy="110680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投资本质</a:t>
            </a:r>
            <a:r>
              <a:rPr lang="en-US" altLang="zh-CN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顺势而为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41350" y="5505276"/>
            <a:ext cx="950866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defRPr>
            </a:lvl1pPr>
          </a:lstStyle>
          <a:p>
            <a:r>
              <a:rPr lang="zh-CN" altLang="en-US" b="1" dirty="0">
                <a:sym typeface="+mn-ea"/>
              </a:rPr>
              <a:t>寻找安全边际（长期下跌之后）</a:t>
            </a:r>
            <a:r>
              <a:rPr lang="en-US" altLang="zh-CN" b="1" dirty="0">
                <a:sym typeface="+mn-ea"/>
              </a:rPr>
              <a:t>-</a:t>
            </a:r>
            <a:r>
              <a:rPr lang="zh-CN" altLang="en-US" b="1" dirty="0">
                <a:sym typeface="+mn-ea"/>
              </a:rPr>
              <a:t>趋势启动买入</a:t>
            </a:r>
            <a:r>
              <a:rPr lang="en-US" altLang="zh-CN" b="1" dirty="0">
                <a:sym typeface="+mn-ea"/>
              </a:rPr>
              <a:t>-</a:t>
            </a:r>
            <a:r>
              <a:rPr lang="zh-CN" altLang="en-US" b="1" dirty="0">
                <a:sym typeface="+mn-ea"/>
              </a:rPr>
              <a:t>股价兑现价值（涨幅过高）</a:t>
            </a:r>
            <a:endParaRPr lang="en-US" altLang="zh-CN" b="1" dirty="0">
              <a:sym typeface="+mn-ea"/>
            </a:endParaRPr>
          </a:p>
          <a:p>
            <a:r>
              <a:rPr lang="zh-CN" altLang="en-US" b="1" dirty="0">
                <a:sym typeface="+mn-ea"/>
              </a:rPr>
              <a:t>投资的本质：低估区域选择好公司等待好时机，市场修复区域坚定信心，顺势而为，市场高估区域警惕风险，做好风控（</a:t>
            </a:r>
            <a:r>
              <a:rPr lang="en-US" altLang="zh-CN" b="1" dirty="0">
                <a:sym typeface="+mn-ea"/>
              </a:rPr>
              <a:t>S</a:t>
            </a:r>
            <a:r>
              <a:rPr lang="zh-CN" altLang="en-US" b="1" dirty="0">
                <a:sym typeface="+mn-ea"/>
              </a:rPr>
              <a:t>点反弹死叉）</a:t>
            </a:r>
            <a:endParaRPr lang="zh-CN" altLang="en-US" b="1" dirty="0">
              <a:sym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62" y="836233"/>
            <a:ext cx="7730076" cy="457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-635" y="34925"/>
            <a:ext cx="12192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投资的本质</a:t>
            </a:r>
            <a:endParaRPr lang="zh-CN" altLang="en-US" sz="280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85175" y="5138420"/>
            <a:ext cx="1576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defRPr>
            </a:lvl1pPr>
          </a:lstStyle>
          <a:p>
            <a:r>
              <a:rPr lang="zh-C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图片来源：网络</a:t>
            </a:r>
            <a:endParaRPr lang="zh-CN" sz="1200" b="1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635" y="34925"/>
            <a:ext cx="12192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投资的正确认识</a:t>
            </a:r>
            <a:endParaRPr lang="zh-CN" altLang="en-US" sz="280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63167" y="5759326"/>
            <a:ext cx="88650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高估</a:t>
            </a:r>
            <a:r>
              <a:rPr lang="en-US" altLang="zh-CN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=</a:t>
            </a: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股价超过业绩，资金认可炒作！</a:t>
            </a:r>
            <a:endParaRPr lang="en-US" altLang="zh-CN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高估到低估，业绩没变化，低估是机会，海洋状态水底金叉，市场底部反弹</a:t>
            </a:r>
            <a:endParaRPr lang="en-US" altLang="zh-CN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好公司，好时机，能拿住，舍得出</a:t>
            </a:r>
            <a:endParaRPr lang="en-US" altLang="zh-CN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4378" y="644236"/>
            <a:ext cx="9443243" cy="51150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635" y="34925"/>
            <a:ext cx="12192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投资的正确认识</a:t>
            </a:r>
            <a:endParaRPr lang="zh-CN" altLang="en-US" sz="280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63167" y="5759326"/>
            <a:ext cx="88650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高估</a:t>
            </a:r>
            <a:r>
              <a:rPr lang="en-US" altLang="zh-CN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=</a:t>
            </a: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股价超过业绩，资金认可炒作！</a:t>
            </a:r>
            <a:endParaRPr lang="en-US" altLang="zh-CN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高估到低估，业绩没变化，低估是机会，海洋状态水底金叉，市场底部反弹</a:t>
            </a:r>
            <a:endParaRPr lang="en-US" altLang="zh-CN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好公司，好时机，能拿住，舍得出</a:t>
            </a:r>
            <a:endParaRPr lang="en-US" altLang="zh-CN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4378" y="644236"/>
            <a:ext cx="9443243" cy="51150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635" y="34925"/>
            <a:ext cx="12192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好公司的好时机</a:t>
            </a:r>
            <a:endParaRPr lang="zh-CN" altLang="en-US" sz="280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63166" y="5836236"/>
            <a:ext cx="886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单季度连续增长，业绩持续向好。海洋状态低位，个股处于中长线低位。</a:t>
            </a:r>
            <a:endParaRPr lang="en-US" altLang="zh-CN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业绩好，位置底！根据资金，估值，其他模式，再次筛选</a:t>
            </a:r>
            <a:endParaRPr lang="en-US" altLang="zh-CN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5765" y="645361"/>
            <a:ext cx="9419832" cy="5102409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635" y="34925"/>
            <a:ext cx="12192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好公司的好时机</a:t>
            </a:r>
            <a:endParaRPr lang="zh-CN" altLang="en-US" sz="280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63166" y="5836236"/>
            <a:ext cx="886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单季度连续增长，业绩持续向好。海洋状态低位，个股处于中长线低位。</a:t>
            </a:r>
            <a:endParaRPr lang="en-US" altLang="zh-CN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业绩</a:t>
            </a:r>
            <a:r>
              <a:rPr lang="en-US" altLang="zh-CN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+</a:t>
            </a: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估值</a:t>
            </a:r>
            <a:r>
              <a:rPr lang="en-US" altLang="zh-CN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+</a:t>
            </a: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机构</a:t>
            </a:r>
            <a:r>
              <a:rPr lang="en-US" altLang="zh-CN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+</a:t>
            </a: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海洋低位</a:t>
            </a:r>
            <a:r>
              <a:rPr lang="en-US" altLang="zh-CN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+</a:t>
            </a: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赛道方向</a:t>
            </a:r>
            <a:endParaRPr lang="en-US" altLang="zh-CN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9811" y="635122"/>
            <a:ext cx="9491739" cy="5141359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635" y="34925"/>
            <a:ext cx="12192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好公司的好时机</a:t>
            </a:r>
            <a:endParaRPr lang="zh-CN" altLang="en-US" sz="280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63166" y="5836236"/>
            <a:ext cx="886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单季度连续增长，业绩持续向好。海洋状态低位，个股处于中长线低位。</a:t>
            </a:r>
            <a:endParaRPr lang="en-US" altLang="zh-CN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业绩</a:t>
            </a:r>
            <a:r>
              <a:rPr lang="en-US" altLang="zh-CN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+</a:t>
            </a: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估值</a:t>
            </a:r>
            <a:r>
              <a:rPr lang="en-US" altLang="zh-CN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+</a:t>
            </a: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机构</a:t>
            </a:r>
            <a:r>
              <a:rPr lang="en-US" altLang="zh-CN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+</a:t>
            </a: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海洋低位</a:t>
            </a:r>
            <a:r>
              <a:rPr lang="en-US" altLang="zh-CN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+</a:t>
            </a: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热点方向</a:t>
            </a:r>
            <a:endParaRPr lang="en-US" altLang="zh-CN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7390" y="638087"/>
            <a:ext cx="9596582" cy="5198149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16635" y="1127760"/>
            <a:ext cx="6638925" cy="327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1500" b="1">
                <a:ln w="25400">
                  <a:noFill/>
                </a:ln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底部已现 布局掘金</a:t>
            </a:r>
            <a:endParaRPr lang="zh-CN" altLang="en-US" sz="11500" b="1">
              <a:ln w="25400">
                <a:noFill/>
              </a:ln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  <p:pic>
        <p:nvPicPr>
          <p:cNvPr id="19" name="图片 18" descr="矩形8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9585" y="4344035"/>
            <a:ext cx="5153025" cy="513715"/>
          </a:xfrm>
          <a:prstGeom prst="rect">
            <a:avLst/>
          </a:prstGeom>
          <a:gradFill>
            <a:gsLst>
              <a:gs pos="55000">
                <a:srgbClr val="5E71EF">
                  <a:alpha val="80000"/>
                  <a:lumMod val="99000"/>
                  <a:lumOff val="1000"/>
                </a:srgbClr>
              </a:gs>
              <a:gs pos="100000">
                <a:srgbClr val="4358E6"/>
              </a:gs>
            </a:gsLst>
            <a:lin ang="0" scaled="0"/>
          </a:gradFill>
        </p:spPr>
      </p:pic>
      <p:sp>
        <p:nvSpPr>
          <p:cNvPr id="20" name="文本框 19"/>
          <p:cNvSpPr txBox="1"/>
          <p:nvPr/>
        </p:nvSpPr>
        <p:spPr>
          <a:xfrm>
            <a:off x="1964690" y="442277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rgbClr val="FFFEF8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嘉宾：</a:t>
            </a:r>
            <a:r>
              <a:rPr>
                <a:solidFill>
                  <a:srgbClr val="FFFEF8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杨春虎</a:t>
            </a:r>
            <a:endParaRPr>
              <a:solidFill>
                <a:srgbClr val="FFFEF8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84270" y="4422775"/>
            <a:ext cx="31603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rgbClr val="FFFEF8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执业编号：A1120619100003</a:t>
            </a:r>
            <a:endParaRPr lang="zh-CN" altLang="en-US">
              <a:solidFill>
                <a:srgbClr val="FFFEF8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 descr="杨春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197725" y="410845"/>
            <a:ext cx="3764915" cy="603567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134110" y="4857750"/>
            <a:ext cx="9923780" cy="1315720"/>
            <a:chOff x="1981" y="7655"/>
            <a:chExt cx="15628" cy="2072"/>
          </a:xfrm>
        </p:grpSpPr>
        <p:sp>
          <p:nvSpPr>
            <p:cNvPr id="23" name="圆角矩形 22"/>
            <p:cNvSpPr/>
            <p:nvPr userDrawn="1"/>
          </p:nvSpPr>
          <p:spPr>
            <a:xfrm>
              <a:off x="1981" y="7655"/>
              <a:ext cx="15628" cy="20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5B46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>
              <p:custDataLst>
                <p:tags r:id="rId4"/>
              </p:custDataLst>
            </p:nvPr>
          </p:nvSpPr>
          <p:spPr>
            <a:xfrm>
              <a:off x="2214" y="7845"/>
              <a:ext cx="15245" cy="17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经传多赢投研总监／软件产品架构师，北京大学金融系毕业， 07年进入市场，从业十余年，历经2轮大的牛熊转换， 坚持以资金推动论为研究核心，形成了以机构思路选股，游资思路跟踪的稳健投资模型。独创软件经典战法：双龙战法，机构分析战法等，深受用户好评。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endParaRPr>
            </a:p>
          </p:txBody>
        </p:sp>
      </p:grpSp>
      <p:sp>
        <p:nvSpPr>
          <p:cNvPr id="25" name="文本框 24"/>
          <p:cNvSpPr txBox="1"/>
          <p:nvPr>
            <p:custDataLst>
              <p:tags r:id="rId5"/>
            </p:custDataLst>
          </p:nvPr>
        </p:nvSpPr>
        <p:spPr>
          <a:xfrm>
            <a:off x="9460865" y="6446520"/>
            <a:ext cx="2731135" cy="386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fontAlgn="auto">
              <a:lnSpc>
                <a:spcPct val="160000"/>
              </a:lnSpc>
            </a:pPr>
            <a:r>
              <a:rPr lang="zh-CN" altLang="en-US" sz="12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股市有风险</a:t>
            </a:r>
            <a:r>
              <a:rPr lang="en-US" altLang="zh-CN" sz="12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·</a:t>
            </a:r>
            <a:r>
              <a:rPr lang="zh-CN" altLang="en-US" sz="12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投资需谨慎</a:t>
            </a:r>
            <a:endParaRPr lang="zh-CN" altLang="en-US" sz="1200" b="1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8075" y="2712085"/>
            <a:ext cx="2757170" cy="130492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706620" y="2173605"/>
            <a:ext cx="6767830" cy="709930"/>
            <a:chOff x="7412" y="2609"/>
            <a:chExt cx="10658" cy="1118"/>
          </a:xfrm>
        </p:grpSpPr>
        <p:pic>
          <p:nvPicPr>
            <p:cNvPr id="4" name="图片 3" descr="组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12" y="2609"/>
              <a:ext cx="10658" cy="1118"/>
            </a:xfrm>
            <a:prstGeom prst="rect">
              <a:avLst/>
            </a:prstGeom>
          </p:spPr>
        </p:pic>
        <p:grpSp>
          <p:nvGrpSpPr>
            <p:cNvPr id="22" name="组合 21"/>
            <p:cNvGrpSpPr/>
            <p:nvPr/>
          </p:nvGrpSpPr>
          <p:grpSpPr>
            <a:xfrm>
              <a:off x="8007" y="2739"/>
              <a:ext cx="9462" cy="836"/>
              <a:chOff x="7996" y="1069"/>
              <a:chExt cx="9462" cy="836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7996" y="1083"/>
                <a:ext cx="269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800" dirty="0">
                    <a:solidFill>
                      <a:srgbClr val="2022BC"/>
                    </a:solidFill>
                    <a:latin typeface="思源黑体 CN Bold" panose="020B0800000000000000" charset="-122"/>
                    <a:ea typeface="思源黑体 CN Bold" panose="020B0800000000000000" charset="-122"/>
                  </a:rPr>
                  <a:t>第一章</a:t>
                </a:r>
                <a:endParaRPr lang="zh-CN" altLang="en-US" sz="2800" dirty="0">
                  <a:solidFill>
                    <a:srgbClr val="2022BC"/>
                  </a:solidFill>
                  <a:latin typeface="思源黑体 CN Bold" panose="020B0800000000000000" charset="-122"/>
                  <a:ea typeface="思源黑体 CN Bold" panose="020B0800000000000000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1187" y="1069"/>
                <a:ext cx="6271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800" b="1" dirty="0">
                    <a:solidFill>
                      <a:schemeClr val="bg1"/>
                    </a:solidFill>
                    <a:latin typeface="思源黑体 CN Bold" panose="020B0800000000000000" charset="-122"/>
                    <a:ea typeface="思源黑体 CN Bold" panose="020B0800000000000000" charset="-122"/>
                    <a:sym typeface="+mn-ea"/>
                  </a:rPr>
                  <a:t>连续反弹，底部出现</a:t>
                </a:r>
                <a:endParaRPr lang="zh-CN" altLang="en-US" sz="2800" b="1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sym typeface="+mn-ea"/>
                </a:endParaRPr>
              </a:p>
            </p:txBody>
          </p:sp>
        </p:grpSp>
      </p:grpSp>
      <p:pic>
        <p:nvPicPr>
          <p:cNvPr id="3" name="图片 2" descr="mulv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075" y="2712085"/>
            <a:ext cx="2757170" cy="130429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713605" y="3065780"/>
            <a:ext cx="6767830" cy="709930"/>
            <a:chOff x="7412" y="2609"/>
            <a:chExt cx="10658" cy="1118"/>
          </a:xfrm>
        </p:grpSpPr>
        <p:pic>
          <p:nvPicPr>
            <p:cNvPr id="23" name="图片 22" descr="组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12" y="2609"/>
              <a:ext cx="10658" cy="1118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8007" y="2739"/>
              <a:ext cx="9462" cy="836"/>
              <a:chOff x="7996" y="1069"/>
              <a:chExt cx="9462" cy="836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7996" y="1083"/>
                <a:ext cx="269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800">
                    <a:solidFill>
                      <a:srgbClr val="2022BC"/>
                    </a:solidFill>
                    <a:latin typeface="思源黑体 CN Bold" panose="020B0800000000000000" charset="-122"/>
                    <a:ea typeface="思源黑体 CN Bold" panose="020B0800000000000000" charset="-122"/>
                  </a:rPr>
                  <a:t>第二章</a:t>
                </a:r>
                <a:endParaRPr lang="zh-CN" altLang="en-US" sz="2800">
                  <a:solidFill>
                    <a:srgbClr val="2022BC"/>
                  </a:solidFill>
                  <a:latin typeface="思源黑体 CN Bold" panose="020B0800000000000000" charset="-122"/>
                  <a:ea typeface="思源黑体 CN Bold" panose="020B0800000000000000" charset="-122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1187" y="1069"/>
                <a:ext cx="6271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800" b="1" dirty="0">
                    <a:solidFill>
                      <a:schemeClr val="bg1"/>
                    </a:solidFill>
                    <a:latin typeface="思源黑体 CN Bold" panose="020B0800000000000000" charset="-122"/>
                    <a:ea typeface="思源黑体 CN Bold" panose="020B0800000000000000" charset="-122"/>
                    <a:sym typeface="+mn-ea"/>
                  </a:rPr>
                  <a:t>中小活跃，题材机会</a:t>
                </a:r>
                <a:endParaRPr lang="zh-CN" altLang="en-US" sz="2800" b="1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sym typeface="+mn-ea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706620" y="3961130"/>
            <a:ext cx="6767830" cy="709930"/>
            <a:chOff x="7412" y="2609"/>
            <a:chExt cx="10658" cy="1118"/>
          </a:xfrm>
        </p:grpSpPr>
        <p:pic>
          <p:nvPicPr>
            <p:cNvPr id="28" name="图片 27" descr="组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12" y="2609"/>
              <a:ext cx="10658" cy="1118"/>
            </a:xfrm>
            <a:prstGeom prst="rect">
              <a:avLst/>
            </a:prstGeom>
          </p:spPr>
        </p:pic>
        <p:grpSp>
          <p:nvGrpSpPr>
            <p:cNvPr id="29" name="组合 28"/>
            <p:cNvGrpSpPr/>
            <p:nvPr/>
          </p:nvGrpSpPr>
          <p:grpSpPr>
            <a:xfrm>
              <a:off x="8007" y="2739"/>
              <a:ext cx="9462" cy="836"/>
              <a:chOff x="7996" y="1069"/>
              <a:chExt cx="9462" cy="836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7996" y="1083"/>
                <a:ext cx="269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800">
                    <a:solidFill>
                      <a:srgbClr val="2022BC"/>
                    </a:solidFill>
                    <a:latin typeface="思源黑体 CN Bold" panose="020B0800000000000000" charset="-122"/>
                    <a:ea typeface="思源黑体 CN Bold" panose="020B0800000000000000" charset="-122"/>
                  </a:rPr>
                  <a:t>第</a:t>
                </a:r>
                <a:r>
                  <a:rPr lang="zh-CN" altLang="en-US" sz="2800">
                    <a:solidFill>
                      <a:srgbClr val="2022BC"/>
                    </a:solidFill>
                    <a:latin typeface="思源黑体 CN Bold" panose="020B0800000000000000" charset="-122"/>
                    <a:ea typeface="思源黑体 CN Bold" panose="020B0800000000000000" charset="-122"/>
                  </a:rPr>
                  <a:t>三章</a:t>
                </a:r>
                <a:endParaRPr lang="zh-CN" altLang="en-US" sz="2800">
                  <a:solidFill>
                    <a:srgbClr val="2022BC"/>
                  </a:solidFill>
                  <a:latin typeface="思源黑体 CN Bold" panose="020B0800000000000000" charset="-122"/>
                  <a:ea typeface="思源黑体 CN Bold" panose="020B0800000000000000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1187" y="1069"/>
                <a:ext cx="6271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800" b="1" dirty="0">
                    <a:solidFill>
                      <a:schemeClr val="bg1"/>
                    </a:solidFill>
                    <a:latin typeface="思源黑体 CN Bold" panose="020B0800000000000000" charset="-122"/>
                    <a:ea typeface="思源黑体 CN Bold" panose="020B0800000000000000" charset="-122"/>
                    <a:sym typeface="+mn-ea"/>
                  </a:rPr>
                  <a:t>投资本质，顺势而为</a:t>
                </a:r>
                <a:endParaRPr lang="zh-CN" altLang="en-US" sz="2800" b="1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sym typeface="+mn-ea"/>
                </a:endParaRPr>
              </a:p>
            </p:txBody>
          </p:sp>
        </p:grpSp>
      </p:grp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椭圆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2210" y="2275205"/>
            <a:ext cx="2103120" cy="21602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22095" y="2923540"/>
            <a:ext cx="208724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800">
                <a:solidFill>
                  <a:srgbClr val="09139E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3800">
              <a:solidFill>
                <a:srgbClr val="09139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3" name="图片 12" descr="矩形 6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140" y="3935730"/>
            <a:ext cx="6467475" cy="19050"/>
          </a:xfrm>
          <a:prstGeom prst="rect">
            <a:avLst/>
          </a:prstGeom>
        </p:spPr>
      </p:pic>
      <p:pic>
        <p:nvPicPr>
          <p:cNvPr id="14" name="图片 13" descr="矩形 6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240" y="4138930"/>
            <a:ext cx="6467475" cy="190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23920" y="2707640"/>
            <a:ext cx="8348345" cy="110680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连续反弹</a:t>
            </a:r>
            <a:r>
              <a:rPr lang="en-US" altLang="zh-CN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底部出现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635" y="34925"/>
            <a:ext cx="12192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周线金叉，反弹持续</a:t>
            </a:r>
            <a:endParaRPr lang="zh-CN" altLang="en-US" sz="280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8406" y="635958"/>
            <a:ext cx="9454551" cy="51212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63166" y="5836236"/>
            <a:ext cx="886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平均周线</a:t>
            </a:r>
            <a:r>
              <a:rPr lang="en-US" altLang="zh-CN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KDJ</a:t>
            </a: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，</a:t>
            </a:r>
            <a:r>
              <a:rPr lang="en-US" altLang="zh-CN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J</a:t>
            </a: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值</a:t>
            </a:r>
            <a:r>
              <a:rPr lang="en-US" altLang="zh-CN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-20</a:t>
            </a: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，（</a:t>
            </a:r>
            <a:r>
              <a:rPr lang="en-US" altLang="zh-CN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2022</a:t>
            </a: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年两次）周线超跌，反弹一两周，</a:t>
            </a:r>
            <a:endParaRPr lang="en-US" altLang="zh-CN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周线金叉，日线死叉为短期调整，依然有持续结构性行情机会</a:t>
            </a:r>
            <a:endParaRPr lang="en-US" altLang="zh-CN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4303" y="639152"/>
            <a:ext cx="9442756" cy="511482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635" y="34925"/>
            <a:ext cx="12192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中线支撑，底部区域</a:t>
            </a:r>
            <a:endParaRPr lang="zh-CN" altLang="en-US" sz="280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63166" y="5836236"/>
            <a:ext cx="886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上证年线智能辅助线支撑，周线国运线支撑附近，市场有效止跌</a:t>
            </a:r>
            <a:endParaRPr lang="en-US" altLang="zh-CN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ctr"/>
            <a:r>
              <a:rPr lang="en-US" altLang="zh-CN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10</a:t>
            </a: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月反弹，注意月尾数据，关注热点方向的</a:t>
            </a:r>
            <a:r>
              <a:rPr lang="en-US" altLang="zh-CN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B</a:t>
            </a: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点回档机会</a:t>
            </a:r>
            <a:endParaRPr lang="en-US" altLang="zh-CN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16" y="1409330"/>
            <a:ext cx="4053779" cy="23776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椭圆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2210" y="2275205"/>
            <a:ext cx="2103120" cy="21602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22095" y="2923540"/>
            <a:ext cx="208724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800">
                <a:solidFill>
                  <a:srgbClr val="09139E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3800">
              <a:solidFill>
                <a:srgbClr val="09139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3" name="图片 12" descr="矩形 6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140" y="3935730"/>
            <a:ext cx="6467475" cy="19050"/>
          </a:xfrm>
          <a:prstGeom prst="rect">
            <a:avLst/>
          </a:prstGeom>
        </p:spPr>
      </p:pic>
      <p:pic>
        <p:nvPicPr>
          <p:cNvPr id="14" name="图片 13" descr="矩形 6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240" y="4138930"/>
            <a:ext cx="6467475" cy="190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23920" y="2707640"/>
            <a:ext cx="8348345" cy="110680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中小活跃</a:t>
            </a:r>
            <a:r>
              <a:rPr lang="en-US" altLang="zh-CN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题材机会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635" y="34925"/>
            <a:ext cx="12192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趋势扭转，机会出现</a:t>
            </a:r>
            <a:endParaRPr lang="zh-CN" altLang="en-US" sz="280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63166" y="5836236"/>
            <a:ext cx="886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平均股价</a:t>
            </a:r>
            <a:r>
              <a:rPr lang="en-US" altLang="zh-CN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2022</a:t>
            </a: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年</a:t>
            </a:r>
            <a:r>
              <a:rPr lang="en-US" altLang="zh-CN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8</a:t>
            </a: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月以来的下跌趋势已经被突破，指数站上智能辅助线，资金流入</a:t>
            </a:r>
            <a:endParaRPr lang="en-US" altLang="zh-CN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短线上攻向上，题材机会启动，小盘跑赢大盘</a:t>
            </a:r>
            <a:endParaRPr lang="en-US" altLang="zh-CN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8181" y="630420"/>
            <a:ext cx="9474999" cy="51322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826" y="3429000"/>
            <a:ext cx="6683174" cy="1328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635" y="34925"/>
            <a:ext cx="12192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短线活跃，机会明显</a:t>
            </a:r>
            <a:endParaRPr lang="zh-CN" altLang="en-US" sz="280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63166" y="5899101"/>
            <a:ext cx="886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涨停家数恢复到</a:t>
            </a:r>
            <a:r>
              <a:rPr lang="en-US" altLang="zh-CN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8</a:t>
            </a: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月初水平，市场出现连板个股</a:t>
            </a:r>
            <a:endParaRPr lang="en-US" altLang="zh-CN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短线情绪扭转，关注涨停</a:t>
            </a:r>
            <a:r>
              <a:rPr lang="en-US" altLang="zh-CN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50</a:t>
            </a: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家分水岭</a:t>
            </a:r>
            <a:endParaRPr lang="en-US" altLang="zh-CN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5273" y="668295"/>
            <a:ext cx="9540815" cy="5167941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10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11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p="http://schemas.openxmlformats.org/presentationml/2006/main">
  <p:tag name="KSO_WPP_MARK_KEY" val="78063897-b671-48fb-84bb-65fd37104175"/>
  <p:tag name="COMMONDATA" val="eyJoZGlkIjoiM2I3NDIyNjZhODdjNDBiNzFhNTYyOTJiY2UyMWE3NmY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PLACING_PICTURE_USER_VIEWPORT" val="{&quot;height&quot;:9505,&quot;width&quot;:5929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960</Words>
  <Application>WPS 演示</Application>
  <PresentationFormat>宽屏</PresentationFormat>
  <Paragraphs>93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思源黑体 CN Normal</vt:lpstr>
      <vt:lpstr>思源黑体 CN Bold</vt:lpstr>
      <vt:lpstr>思源黑体 CN Light</vt:lpstr>
      <vt:lpstr>思源黑体 CN Heavy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俏俏</cp:lastModifiedBy>
  <cp:revision>252</cp:revision>
  <dcterms:created xsi:type="dcterms:W3CDTF">2019-06-19T02:08:00Z</dcterms:created>
  <dcterms:modified xsi:type="dcterms:W3CDTF">2022-10-15T08:16:51Z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A7B82F11B3B04932B411D9FE2A781EB3</vt:lpwstr>
  </property>
</Properties>
</file>