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3" r:id="rId3"/>
    <p:sldId id="287" r:id="rId4"/>
    <p:sldId id="286" r:id="rId5"/>
    <p:sldId id="354" r:id="rId6"/>
    <p:sldId id="387" r:id="rId7"/>
    <p:sldId id="388" r:id="rId8"/>
    <p:sldId id="389" r:id="rId9"/>
    <p:sldId id="330" r:id="rId10"/>
    <p:sldId id="390" r:id="rId11"/>
    <p:sldId id="391" r:id="rId12"/>
    <p:sldId id="352" r:id="rId13"/>
    <p:sldId id="320" r:id="rId14"/>
    <p:sldId id="376" r:id="rId15"/>
    <p:sldId id="328" r:id="rId16"/>
    <p:sldId id="392" r:id="rId17"/>
    <p:sldId id="393" r:id="rId18"/>
    <p:sldId id="322" r:id="rId19"/>
    <p:sldId id="337" r:id="rId20"/>
    <p:sldId id="338" r:id="rId21"/>
    <p:sldId id="340" r:id="rId22"/>
    <p:sldId id="343" r:id="rId23"/>
    <p:sldId id="356" r:id="rId24"/>
    <p:sldId id="336" r:id="rId25"/>
    <p:sldId id="289" r:id="rId26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115"/>
      </p:cViewPr>
      <p:guideLst>
        <p:guide orient="horz" pos="2092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68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ags" Target="../tags/tag6.xml"/><Relationship Id="rId3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tags" Target="../tags/tag8.xml"/><Relationship Id="rId3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时间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主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主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0.xml"/><Relationship Id="rId6" Type="http://schemas.openxmlformats.org/officeDocument/2006/relationships/image" Target="../media/image10.png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1" Type="http://schemas.openxmlformats.org/officeDocument/2006/relationships/tags" Target="../tags/tag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1" Type="http://schemas.openxmlformats.org/officeDocument/2006/relationships/tags" Target="../tags/tag5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1" Type="http://schemas.openxmlformats.org/officeDocument/2006/relationships/tags" Target="../tags/tag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1" Type="http://schemas.openxmlformats.org/officeDocument/2006/relationships/tags" Target="../tags/tag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1" Type="http://schemas.openxmlformats.org/officeDocument/2006/relationships/tags" Target="../tags/tag5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1" Type="http://schemas.openxmlformats.org/officeDocument/2006/relationships/tags" Target="../tags/tag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1" Type="http://schemas.openxmlformats.org/officeDocument/2006/relationships/tags" Target="../tags/tag6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image" Target="../media/image12.png"/><Relationship Id="rId3" Type="http://schemas.openxmlformats.org/officeDocument/2006/relationships/tags" Target="../tags/tag22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9" Type="http://schemas.openxmlformats.org/officeDocument/2006/relationships/tags" Target="../tags/tag37.xml"/><Relationship Id="rId18" Type="http://schemas.openxmlformats.org/officeDocument/2006/relationships/tags" Target="../tags/tag36.xml"/><Relationship Id="rId17" Type="http://schemas.openxmlformats.org/officeDocument/2006/relationships/tags" Target="../tags/tag35.xml"/><Relationship Id="rId16" Type="http://schemas.openxmlformats.org/officeDocument/2006/relationships/tags" Target="../tags/tag34.xml"/><Relationship Id="rId15" Type="http://schemas.openxmlformats.org/officeDocument/2006/relationships/tags" Target="../tags/tag33.xml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1" Type="http://schemas.openxmlformats.org/officeDocument/2006/relationships/tags" Target="../tags/tag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1" Type="http://schemas.openxmlformats.org/officeDocument/2006/relationships/tags" Target="../tags/tag65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tags" Target="../tags/tag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7.xml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4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4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4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1" Type="http://schemas.openxmlformats.org/officeDocument/2006/relationships/tags" Target="../tags/tag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en-US" altLang="zh-CN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sz="75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风宜长物</a:t>
            </a:r>
            <a:endParaRPr lang="zh-CN" sz="75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75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放眼量</a:t>
            </a:r>
            <a:endParaRPr lang="zh-CN" sz="75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周线洗盘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905368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周线死叉，日线金叉，关注反弹创新高的方向，不创新高，短期洗盘调整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月线，季线金叉区域，周线洗盘，稳健投资，关注下个周线金叉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821055"/>
            <a:ext cx="9618345" cy="50698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关注控盘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5392" y="5842739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平均股价中短线上攻一起启动，机会区域，强者恒强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无控盘不长久，强者恒强控盘增长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535" y="793115"/>
            <a:ext cx="9473565" cy="49936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跟政策，抓本质</a:t>
            </a:r>
            <a:endParaRPr lang="zh-CN" sz="6600" b="1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再次回顾，行情主线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01105" y="3227070"/>
            <a:ext cx="5241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定性：机构贷款牛</a:t>
            </a:r>
            <a:endParaRPr 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，优质资产机构非必要卖出，换取贷款，合理增加买入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，利好沪深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，高股息，高净资产，破净股，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A50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，国企改革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证券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钢铁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科技亏损并购重组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，首提止跌回稳，利好地产，促进消费信心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核心主题，并购重组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核心稳健：沪深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300,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高股息，高净资产，破净股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央企国企为主，核心民营为辅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788670"/>
            <a:ext cx="8048625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" y="3519170"/>
            <a:ext cx="2480310" cy="294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770" y="3349625"/>
            <a:ext cx="2688590" cy="3109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" y="787400"/>
            <a:ext cx="2480310" cy="2814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沪深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，控盘增加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控盘增加，资金流入，反复控盘，机构洗盘明显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周线金叉区域，关注新高，反包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805" y="824230"/>
            <a:ext cx="9471660" cy="49923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沪深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，控盘增加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控盘增加，资金流入，反复控盘，机构洗盘明显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周线金叉区域，关注新高，反包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535" y="830580"/>
            <a:ext cx="9625965" cy="50736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沪深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，控盘增加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控盘增加，资金流入，反复控盘，机构洗盘明显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周线金叉区域，关注新高，反包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115" y="848995"/>
            <a:ext cx="9590405" cy="50552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科技强，则国强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龙头是怎么来的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904141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板块：有政策，持续发酵，产业扶持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个股：有业绩，有机构，有控盘，有游资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88" y="753745"/>
            <a:ext cx="9584624" cy="519167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龙头是怎么来的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920651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板块：有政策，持续发酵，产业扶持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个股：有业绩，有机构，有控盘，有游资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745490"/>
            <a:ext cx="9662042" cy="52336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抓本质，树信心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抬望眼，路依旧</a:t>
              </a:r>
              <a:endParaRPr lang="zh-CN" sz="28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跟政策，抓本质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科技强，则国强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主题挖掘，核心主题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884917"/>
            <a:ext cx="83762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金融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金融科技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飞行汽车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国企改革，稀缺材料，稀缺资源，主题轮动，跟对风口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35" y="838200"/>
            <a:ext cx="9575165" cy="50469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020" y="1869440"/>
            <a:ext cx="3868420" cy="2984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业绩打底，机构抱团，周线金叉区域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525" y="781050"/>
            <a:ext cx="9811385" cy="51714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，主力控盘，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295" y="800735"/>
            <a:ext cx="9681845" cy="510349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重风控，重配置，跟策略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1789" y="5431467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业绩不稳定，适合短线博弈（少部分仓位），业绩稳定，适合投资（大部分仓位）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88" y="1092512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889" y="1092512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抓本质，树信心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机构无限开火权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01105" y="3227070"/>
            <a:ext cx="5241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定性：机构贷款牛</a:t>
            </a:r>
            <a:endParaRPr 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，优质资产机构非必要卖出，换取贷款，合理增加买入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，利好沪深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，高股息，高净资产，破净股，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A50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，国企改革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证券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钢铁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科技亏损并购重组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，首提止跌回稳，利好地产，促进消费信心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核心主题，并购重组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核心稳健：沪深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300,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高股息，高净资产，破净股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央企国企为主，核心民营为辅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788670"/>
            <a:ext cx="8048625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" y="3519170"/>
            <a:ext cx="2480310" cy="294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770" y="3349625"/>
            <a:ext cx="2688590" cy="3109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" y="787400"/>
            <a:ext cx="2480310" cy="2814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信心大于黄金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950" y="811530"/>
            <a:ext cx="3658235" cy="32810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0" y="4234180"/>
            <a:ext cx="5006975" cy="2201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50" y="811530"/>
            <a:ext cx="4000500" cy="34226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670" y="811530"/>
            <a:ext cx="3129280" cy="345757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843905" y="4524375"/>
            <a:ext cx="5669280" cy="2172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信心大于黄金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地方政府轻装上阵，民营经济促进信心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健康运行，稳经济，促就业，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财政部，住建部，人行，证监会，发改委，金监局。。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预期向好才是发展的核心动力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信心重拾的周五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7095" y="4768215"/>
            <a:ext cx="104171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人生能有几回博</a:t>
            </a:r>
            <a:endParaRPr 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并购六条，互换入市，遏制违规减持，促进长期资金入市</a:t>
            </a:r>
            <a:endParaRPr 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利好预期到初步落实阶段</a:t>
            </a:r>
            <a:endParaRPr 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国企改革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并购重组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金融科技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科技强国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135" y="965835"/>
            <a:ext cx="4890135" cy="37172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75" y="965835"/>
            <a:ext cx="2943860" cy="37039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90" y="965835"/>
            <a:ext cx="3499485" cy="37039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抬望眼，路依旧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趋势依旧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905368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29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个指数，季线金叉区域初期，月线金叉区域初期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趋势不是不在，是短线波动之后，依然关注核心主线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205" y="797560"/>
            <a:ext cx="9408160" cy="5108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535" y="1689735"/>
            <a:ext cx="6481445" cy="34645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资金为王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905368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每一轮行情，资金突破下降趋势开始，资金突破前期平台加速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两次资金打破下降趋势，两次大机会，历史会重复，创业板率先突破前期平台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780" y="802640"/>
            <a:ext cx="9556115" cy="5037455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>
            <a:off x="3079115" y="4648835"/>
            <a:ext cx="1990725" cy="1460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V="1">
            <a:off x="5551170" y="4483100"/>
            <a:ext cx="1362075" cy="1270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7787640" y="3900170"/>
            <a:ext cx="998855" cy="762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2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3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4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PP_MARK_KEY" val="5d6e9262-ca8a-4070-8ad5-698f89e303ea"/>
  <p:tag name="COMMONDATA" val="eyJoZGlkIjoiMmNlYjMwODMwMzFmZDE1MDYzYWUwNWVlNGI5MTMwYjgifQ=="/>
  <p:tag name="commondata" val="eyJoZGlkIjoiZjkxNDE4ODljZWExNTBkMGRlYzgyODQzYTkyNzNjMzYi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2702</Words>
  <Application>WPS 演示</Application>
  <PresentationFormat>宽屏</PresentationFormat>
  <Paragraphs>182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杨春虎</cp:lastModifiedBy>
  <cp:revision>293</cp:revision>
  <dcterms:created xsi:type="dcterms:W3CDTF">2022-12-31T05:43:00Z</dcterms:created>
  <dcterms:modified xsi:type="dcterms:W3CDTF">2024-10-18T09:57:42Z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78ECEF935A0B415A89173511E81979AC_13</vt:lpwstr>
  </property>
</Properties>
</file>