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8.svg" ContentType="image/svg+xml"/>
  <Override PartName="/ppt/media/image20.svg" ContentType="image/svg+xml"/>
  <Override PartName="/ppt/media/image22.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83" r:id="rId3"/>
    <p:sldId id="306" r:id="rId4"/>
    <p:sldId id="287" r:id="rId5"/>
    <p:sldId id="317" r:id="rId6"/>
    <p:sldId id="320" r:id="rId7"/>
    <p:sldId id="319" r:id="rId8"/>
    <p:sldId id="321" r:id="rId9"/>
    <p:sldId id="336" r:id="rId10"/>
    <p:sldId id="337" r:id="rId11"/>
    <p:sldId id="338" r:id="rId12"/>
    <p:sldId id="325" r:id="rId13"/>
    <p:sldId id="326" r:id="rId14"/>
    <p:sldId id="327" r:id="rId15"/>
    <p:sldId id="329" r:id="rId16"/>
    <p:sldId id="328" r:id="rId17"/>
    <p:sldId id="330" r:id="rId18"/>
    <p:sldId id="331" r:id="rId19"/>
    <p:sldId id="349" r:id="rId20"/>
    <p:sldId id="332" r:id="rId21"/>
    <p:sldId id="333" r:id="rId22"/>
    <p:sldId id="289" r:id="rId23"/>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1" userDrawn="1">
          <p15:clr>
            <a:srgbClr val="A4A3A4"/>
          </p15:clr>
        </p15:guide>
        <p15:guide id="2" pos="36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1"/>
        <p:guide pos="36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20.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9.xml"/><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image" Target="../media/image4.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3.xml"/><Relationship Id="rId3" Type="http://schemas.openxmlformats.org/officeDocument/2006/relationships/image" Target="../media/image26.png"/><Relationship Id="rId2" Type="http://schemas.openxmlformats.org/officeDocument/2006/relationships/tags" Target="../tags/tag92.xml"/><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6.xml"/><Relationship Id="rId3" Type="http://schemas.openxmlformats.org/officeDocument/2006/relationships/image" Target="../media/image27.png"/><Relationship Id="rId2" Type="http://schemas.openxmlformats.org/officeDocument/2006/relationships/tags" Target="../tags/tag95.xml"/><Relationship Id="rId1" Type="http://schemas.openxmlformats.org/officeDocument/2006/relationships/tags" Target="../tags/tag94.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6.xml"/><Relationship Id="rId3" Type="http://schemas.openxmlformats.org/officeDocument/2006/relationships/image" Target="../media/image28.png"/><Relationship Id="rId2" Type="http://schemas.openxmlformats.org/officeDocument/2006/relationships/tags" Target="../tags/tag105.xml"/><Relationship Id="rId1" Type="http://schemas.openxmlformats.org/officeDocument/2006/relationships/tags" Target="../tags/tag104.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9.xml"/><Relationship Id="rId3" Type="http://schemas.openxmlformats.org/officeDocument/2006/relationships/image" Target="../media/image29.png"/><Relationship Id="rId2" Type="http://schemas.openxmlformats.org/officeDocument/2006/relationships/tags" Target="../tags/tag108.xml"/><Relationship Id="rId1" Type="http://schemas.openxmlformats.org/officeDocument/2006/relationships/tags" Target="../tags/tag10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2.xml"/><Relationship Id="rId3" Type="http://schemas.openxmlformats.org/officeDocument/2006/relationships/image" Target="../media/image30.png"/><Relationship Id="rId2" Type="http://schemas.openxmlformats.org/officeDocument/2006/relationships/tags" Target="../tags/tag111.xml"/><Relationship Id="rId1" Type="http://schemas.openxmlformats.org/officeDocument/2006/relationships/tags" Target="../tags/tag110.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image" Target="../media/image31.png"/><Relationship Id="rId2" Type="http://schemas.openxmlformats.org/officeDocument/2006/relationships/tags" Target="../tags/tag114.xml"/><Relationship Id="rId1" Type="http://schemas.openxmlformats.org/officeDocument/2006/relationships/tags" Target="../tags/tag113.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6.xml"/><Relationship Id="rId7" Type="http://schemas.openxmlformats.org/officeDocument/2006/relationships/image" Target="../media/image10.pn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8.xml"/><Relationship Id="rId3" Type="http://schemas.openxmlformats.org/officeDocument/2006/relationships/image" Target="../media/image32.png"/><Relationship Id="rId2" Type="http://schemas.openxmlformats.org/officeDocument/2006/relationships/tags" Target="../tags/tag117.xml"/><Relationship Id="rId1" Type="http://schemas.openxmlformats.org/officeDocument/2006/relationships/tags" Target="../tags/tag1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9.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image" Target="../media/image12.png"/><Relationship Id="rId3" Type="http://schemas.openxmlformats.org/officeDocument/2006/relationships/tags" Target="../tags/tag28.xml"/><Relationship Id="rId20" Type="http://schemas.openxmlformats.org/officeDocument/2006/relationships/slideLayout" Target="../slideLayouts/slideLayout4.xml"/><Relationship Id="rId2" Type="http://schemas.openxmlformats.org/officeDocument/2006/relationships/tags" Target="../tags/tag27.xml"/><Relationship Id="rId19" Type="http://schemas.openxmlformats.org/officeDocument/2006/relationships/tags" Target="../tags/tag43.xml"/><Relationship Id="rId18" Type="http://schemas.openxmlformats.org/officeDocument/2006/relationships/tags" Target="../tags/tag42.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s>
</file>

<file path=ppt/slides/_rels/slide5.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6" Type="http://schemas.openxmlformats.org/officeDocument/2006/relationships/slideLayout" Target="../slideLayouts/slideLayout2.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slideLayout" Target="../slideLayouts/slideLayout2.xml"/><Relationship Id="rId1" Type="http://schemas.openxmlformats.org/officeDocument/2006/relationships/tags" Target="../tags/tag6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9.xml"/><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2" Type="http://schemas.openxmlformats.org/officeDocument/2006/relationships/slideLayout" Target="../slideLayouts/slideLayout2.xml"/><Relationship Id="rId11" Type="http://schemas.openxmlformats.org/officeDocument/2006/relationships/tags" Target="../tags/tag84.xml"/><Relationship Id="rId10" Type="http://schemas.openxmlformats.org/officeDocument/2006/relationships/image" Target="../media/image22.svg"/><Relationship Id="rId1" Type="http://schemas.openxmlformats.org/officeDocument/2006/relationships/tags" Target="../tags/tag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加地址"/>
          <p:cNvPicPr>
            <a:picLocks noChangeAspect="1"/>
          </p:cNvPicPr>
          <p:nvPr/>
        </p:nvPicPr>
        <p:blipFill>
          <a:blip r:embed="rId1"/>
          <a:stretch>
            <a:fillRect/>
          </a:stretch>
        </p:blipFill>
        <p:spPr>
          <a:xfrm>
            <a:off x="0" y="0"/>
            <a:ext cx="12192000" cy="6858000"/>
          </a:xfrm>
          <a:prstGeom prst="rect">
            <a:avLst/>
          </a:prstGeom>
        </p:spPr>
      </p:pic>
      <p:pic>
        <p:nvPicPr>
          <p:cNvPr id="3" name="图片 2" descr="加地址"/>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7406056" y="963893"/>
            <a:ext cx="7067493" cy="5116214"/>
            <a:chOff x="7377481" y="1737323"/>
            <a:chExt cx="7067493" cy="5116214"/>
          </a:xfrm>
          <a:effectLst>
            <a:outerShdw blurRad="50800" dist="38100" dir="13500000" algn="br" rotWithShape="0">
              <a:schemeClr val="bg1">
                <a:lumMod val="50000"/>
                <a:alpha val="20000"/>
              </a:schemeClr>
            </a:outerShdw>
          </a:effectLst>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rcRect l="32729" t="1447" r="3566" b="2996"/>
            <a:stretch>
              <a:fillRect/>
            </a:stretch>
          </p:blipFill>
          <p:spPr>
            <a:xfrm>
              <a:off x="8628485" y="1737323"/>
              <a:ext cx="3073907" cy="3073908"/>
            </a:xfrm>
            <a:custGeom>
              <a:avLst/>
              <a:gdLst>
                <a:gd name="connsiteX0" fmla="*/ 1536954 w 3073907"/>
                <a:gd name="connsiteY0" fmla="*/ 0 h 3073908"/>
                <a:gd name="connsiteX1" fmla="*/ 3073907 w 3073907"/>
                <a:gd name="connsiteY1" fmla="*/ 1536954 h 3073908"/>
                <a:gd name="connsiteX2" fmla="*/ 1536954 w 3073907"/>
                <a:gd name="connsiteY2" fmla="*/ 3073908 h 3073908"/>
                <a:gd name="connsiteX3" fmla="*/ 0 w 3073907"/>
                <a:gd name="connsiteY3" fmla="*/ 1536954 h 3073908"/>
              </a:gdLst>
              <a:ahLst/>
              <a:cxnLst>
                <a:cxn ang="0">
                  <a:pos x="connsiteX0" y="connsiteY0"/>
                </a:cxn>
                <a:cxn ang="0">
                  <a:pos x="connsiteX1" y="connsiteY1"/>
                </a:cxn>
                <a:cxn ang="0">
                  <a:pos x="connsiteX2" y="connsiteY2"/>
                </a:cxn>
                <a:cxn ang="0">
                  <a:pos x="connsiteX3" y="connsiteY3"/>
                </a:cxn>
              </a:cxnLst>
              <a:rect l="l" t="t" r="r" b="b"/>
              <a:pathLst>
                <a:path w="3073907" h="3073908">
                  <a:moveTo>
                    <a:pt x="1536954" y="0"/>
                  </a:moveTo>
                  <a:lnTo>
                    <a:pt x="3073907" y="1536954"/>
                  </a:lnTo>
                  <a:lnTo>
                    <a:pt x="1536954" y="3073908"/>
                  </a:lnTo>
                  <a:lnTo>
                    <a:pt x="0" y="1536954"/>
                  </a:lnTo>
                  <a:close/>
                </a:path>
              </a:pathLst>
            </a:custGeom>
          </p:spPr>
        </p:pic>
        <p:pic>
          <p:nvPicPr>
            <p:cNvPr id="10" name="图片 9" descr="图片包含 人, 室内, 桌子, 男人&#10;&#10;描述已自动生成"/>
            <p:cNvPicPr>
              <a:picLocks noChangeAspect="1"/>
            </p:cNvPicPr>
            <p:nvPr/>
          </p:nvPicPr>
          <p:blipFill>
            <a:blip r:embed="rId2" cstate="print">
              <a:extLst>
                <a:ext uri="{28A0092B-C50C-407E-A947-70E740481C1C}">
                  <a14:useLocalDpi xmlns:a14="http://schemas.microsoft.com/office/drawing/2010/main" val="0"/>
                </a:ext>
              </a:extLst>
            </a:blip>
            <a:srcRect l="11359" r="15721" b="2773"/>
            <a:stretch>
              <a:fillRect/>
            </a:stretch>
          </p:blipFill>
          <p:spPr>
            <a:xfrm>
              <a:off x="7377481" y="3767472"/>
              <a:ext cx="3073907" cy="3073908"/>
            </a:xfrm>
            <a:custGeom>
              <a:avLst/>
              <a:gdLst>
                <a:gd name="connsiteX0" fmla="*/ 1536954 w 3073907"/>
                <a:gd name="connsiteY0" fmla="*/ 0 h 3073908"/>
                <a:gd name="connsiteX1" fmla="*/ 3073907 w 3073907"/>
                <a:gd name="connsiteY1" fmla="*/ 1536954 h 3073908"/>
                <a:gd name="connsiteX2" fmla="*/ 1536954 w 3073907"/>
                <a:gd name="connsiteY2" fmla="*/ 3073908 h 3073908"/>
                <a:gd name="connsiteX3" fmla="*/ 0 w 3073907"/>
                <a:gd name="connsiteY3" fmla="*/ 1536954 h 3073908"/>
              </a:gdLst>
              <a:ahLst/>
              <a:cxnLst>
                <a:cxn ang="0">
                  <a:pos x="connsiteX0" y="connsiteY0"/>
                </a:cxn>
                <a:cxn ang="0">
                  <a:pos x="connsiteX1" y="connsiteY1"/>
                </a:cxn>
                <a:cxn ang="0">
                  <a:pos x="connsiteX2" y="connsiteY2"/>
                </a:cxn>
                <a:cxn ang="0">
                  <a:pos x="connsiteX3" y="connsiteY3"/>
                </a:cxn>
              </a:cxnLst>
              <a:rect l="l" t="t" r="r" b="b"/>
              <a:pathLst>
                <a:path w="3073907" h="3073908">
                  <a:moveTo>
                    <a:pt x="1536954" y="0"/>
                  </a:moveTo>
                  <a:lnTo>
                    <a:pt x="3073907" y="1536954"/>
                  </a:lnTo>
                  <a:lnTo>
                    <a:pt x="1536954" y="3073908"/>
                  </a:lnTo>
                  <a:lnTo>
                    <a:pt x="0" y="1536954"/>
                  </a:lnTo>
                  <a:close/>
                </a:path>
              </a:pathLst>
            </a:custGeom>
          </p:spPr>
        </p:pic>
        <p:pic>
          <p:nvPicPr>
            <p:cNvPr id="11" name="图片 10" descr="桌子上放着笔记本电脑&#10;&#10;描述已自动生成"/>
            <p:cNvPicPr>
              <a:picLocks noChangeAspect="1"/>
            </p:cNvPicPr>
            <p:nvPr/>
          </p:nvPicPr>
          <p:blipFill>
            <a:blip r:embed="rId3" cstate="print">
              <a:extLst>
                <a:ext uri="{28A0092B-C50C-407E-A947-70E740481C1C}">
                  <a14:useLocalDpi xmlns:a14="http://schemas.microsoft.com/office/drawing/2010/main" val="0"/>
                </a:ext>
              </a:extLst>
            </a:blip>
            <a:srcRect l="25781" t="3309" r="10194" b="7272"/>
            <a:stretch>
              <a:fillRect/>
            </a:stretch>
          </p:blipFill>
          <p:spPr>
            <a:xfrm>
              <a:off x="10229539" y="2928614"/>
              <a:ext cx="4215435" cy="3924923"/>
            </a:xfrm>
            <a:custGeom>
              <a:avLst/>
              <a:gdLst>
                <a:gd name="connsiteX0" fmla="*/ 4134161 w 4215435"/>
                <a:gd name="connsiteY0" fmla="*/ 1881188 h 3924923"/>
                <a:gd name="connsiteX1" fmla="*/ 4215435 w 4215435"/>
                <a:gd name="connsiteY1" fmla="*/ 1962462 h 3924923"/>
                <a:gd name="connsiteX2" fmla="*/ 4134161 w 4215435"/>
                <a:gd name="connsiteY2" fmla="*/ 2043736 h 3924923"/>
                <a:gd name="connsiteX3" fmla="*/ 1962461 w 4215435"/>
                <a:gd name="connsiteY3" fmla="*/ 0 h 3924923"/>
                <a:gd name="connsiteX4" fmla="*/ 1962461 w 4215435"/>
                <a:gd name="connsiteY4" fmla="*/ 3924923 h 3924923"/>
                <a:gd name="connsiteX5" fmla="*/ 0 w 4215435"/>
                <a:gd name="connsiteY5" fmla="*/ 1962462 h 392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435" h="3924923">
                  <a:moveTo>
                    <a:pt x="4134161" y="1881188"/>
                  </a:moveTo>
                  <a:lnTo>
                    <a:pt x="4215435" y="1962462"/>
                  </a:lnTo>
                  <a:lnTo>
                    <a:pt x="4134161" y="2043736"/>
                  </a:lnTo>
                  <a:close/>
                  <a:moveTo>
                    <a:pt x="1962461" y="0"/>
                  </a:moveTo>
                  <a:lnTo>
                    <a:pt x="1962461" y="3924923"/>
                  </a:lnTo>
                  <a:lnTo>
                    <a:pt x="0" y="1962462"/>
                  </a:lnTo>
                  <a:close/>
                </a:path>
              </a:pathLst>
            </a:custGeom>
          </p:spPr>
        </p:pic>
      </p:grpSp>
      <p:grpSp>
        <p:nvGrpSpPr>
          <p:cNvPr id="12" name="组合 11"/>
          <p:cNvGrpSpPr/>
          <p:nvPr/>
        </p:nvGrpSpPr>
        <p:grpSpPr>
          <a:xfrm>
            <a:off x="791829" y="853861"/>
            <a:ext cx="10803333" cy="6279356"/>
            <a:chOff x="763254" y="1615226"/>
            <a:chExt cx="10803333" cy="6279356"/>
          </a:xfrm>
        </p:grpSpPr>
        <p:sp>
          <p:nvSpPr>
            <p:cNvPr id="15" name="任意多边形: 形状 14"/>
            <p:cNvSpPr/>
            <p:nvPr/>
          </p:nvSpPr>
          <p:spPr>
            <a:xfrm rot="2700000">
              <a:off x="9493424" y="5821419"/>
              <a:ext cx="2073163" cy="2073162"/>
            </a:xfrm>
            <a:custGeom>
              <a:avLst/>
              <a:gdLst>
                <a:gd name="connsiteX0" fmla="*/ 0 w 2073163"/>
                <a:gd name="connsiteY0" fmla="*/ 0 h 2073162"/>
                <a:gd name="connsiteX1" fmla="*/ 2073163 w 2073163"/>
                <a:gd name="connsiteY1" fmla="*/ 0 h 2073162"/>
                <a:gd name="connsiteX2" fmla="*/ 1 w 2073163"/>
                <a:gd name="connsiteY2" fmla="*/ 2073162 h 2073162"/>
              </a:gdLst>
              <a:ahLst/>
              <a:cxnLst>
                <a:cxn ang="0">
                  <a:pos x="connsiteX0" y="connsiteY0"/>
                </a:cxn>
                <a:cxn ang="0">
                  <a:pos x="connsiteX1" y="connsiteY1"/>
                </a:cxn>
                <a:cxn ang="0">
                  <a:pos x="connsiteX2" y="connsiteY2"/>
                </a:cxn>
              </a:cxnLst>
              <a:rect l="l" t="t" r="r" b="b"/>
              <a:pathLst>
                <a:path w="2073163" h="2073162">
                  <a:moveTo>
                    <a:pt x="0" y="0"/>
                  </a:moveTo>
                  <a:lnTo>
                    <a:pt x="2073163" y="0"/>
                  </a:lnTo>
                  <a:lnTo>
                    <a:pt x="1" y="20731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7" name="组合 16"/>
            <p:cNvGrpSpPr/>
            <p:nvPr/>
          </p:nvGrpSpPr>
          <p:grpSpPr>
            <a:xfrm rot="0">
              <a:off x="763254" y="1615226"/>
              <a:ext cx="6614160" cy="4779010"/>
              <a:chOff x="402315" y="2527968"/>
              <a:chExt cx="6614160" cy="4779010"/>
            </a:xfrm>
          </p:grpSpPr>
          <p:grpSp>
            <p:nvGrpSpPr>
              <p:cNvPr id="19" name="组合 18"/>
              <p:cNvGrpSpPr/>
              <p:nvPr/>
            </p:nvGrpSpPr>
            <p:grpSpPr>
              <a:xfrm>
                <a:off x="402315" y="2527968"/>
                <a:ext cx="772315" cy="922137"/>
                <a:chOff x="402315" y="2527968"/>
                <a:chExt cx="772315" cy="922137"/>
              </a:xfrm>
            </p:grpSpPr>
            <p:sp>
              <p:nvSpPr>
                <p:cNvPr id="22" name="矩形 21"/>
                <p:cNvSpPr/>
                <p:nvPr/>
              </p:nvSpPr>
              <p:spPr>
                <a:xfrm>
                  <a:off x="402315" y="3174515"/>
                  <a:ext cx="309880" cy="275590"/>
                </a:xfrm>
                <a:prstGeom prst="rect">
                  <a:avLst/>
                </a:prstGeom>
                <a:noFill/>
              </p:spPr>
              <p:txBody>
                <a:bodyPr wrap="none" rtlCol="0">
                  <a:spAutoFit/>
                </a:bodyPr>
                <a:lstStyle/>
                <a:p>
                  <a:endParaRPr lang="zh-CN" altLang="en-US" sz="1200" dirty="0">
                    <a:solidFill>
                      <a:schemeClr val="tx1">
                        <a:lumMod val="75000"/>
                        <a:lumOff val="25000"/>
                        <a:alpha val="50000"/>
                      </a:schemeClr>
                    </a:solidFill>
                    <a:latin typeface="思源黑体 CN Medium" panose="020B0600000000000000" pitchFamily="34" charset="-122"/>
                    <a:ea typeface="思源黑体 CN Medium" panose="020B0600000000000000" pitchFamily="34" charset="-122"/>
                  </a:endParaRPr>
                </a:p>
              </p:txBody>
            </p:sp>
            <p:sp>
              <p:nvSpPr>
                <p:cNvPr id="23" name="矩形: 圆角 22"/>
                <p:cNvSpPr/>
                <p:nvPr/>
              </p:nvSpPr>
              <p:spPr>
                <a:xfrm flipV="1">
                  <a:off x="495978" y="2527968"/>
                  <a:ext cx="678652" cy="10983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latin typeface="思源黑体 CN Medium" panose="020B0600000000000000" pitchFamily="34" charset="-122"/>
                    <a:ea typeface="思源黑体 CN Medium" panose="020B0600000000000000" pitchFamily="34" charset="-122"/>
                  </a:endParaRPr>
                </a:p>
              </p:txBody>
            </p:sp>
          </p:grpSp>
          <p:sp>
            <p:nvSpPr>
              <p:cNvPr id="20" name="文本框 19"/>
              <p:cNvSpPr txBox="1"/>
              <p:nvPr/>
            </p:nvSpPr>
            <p:spPr>
              <a:xfrm>
                <a:off x="495660" y="2527968"/>
                <a:ext cx="6520815" cy="4779010"/>
              </a:xfrm>
              <a:prstGeom prst="rect">
                <a:avLst/>
              </a:prstGeom>
              <a:noFill/>
            </p:spPr>
            <p:txBody>
              <a:bodyPr wrap="square" rtlCol="0">
                <a:noAutofit/>
              </a:bodyPr>
              <a:lstStyle>
                <a:defPPr>
                  <a:defRPr lang="en-US"/>
                </a:defPPr>
                <a:lvl1pPr>
                  <a:lnSpc>
                    <a:spcPct val="158000"/>
                  </a:lnSpc>
                  <a:defRPr sz="1600">
                    <a:solidFill>
                      <a:schemeClr val="tx1">
                        <a:lumMod val="75000"/>
                        <a:lumOff val="25000"/>
                      </a:schemeClr>
                    </a:solidFill>
                  </a:defRPr>
                </a:lvl1pPr>
              </a:lstStyle>
              <a:p>
                <a:r>
                  <a:rPr lang="zh-CN" altLang="en-US" sz="1800" b="1">
                    <a:solidFill>
                      <a:schemeClr val="bg1"/>
                    </a:solidFill>
                    <a:sym typeface="+mn-ea"/>
                  </a:rPr>
                  <a:t>由于已经明确了明年的专项债倾向于经济大省与发达地区，也就是说，中央财政给一部分高质量地区出钱，让其可以坐庄操盘拉升股权和稳房价。所以呢，本次财政部的“高质量”发布会，是在增加长期投资者信心，打击短期投机者的信心，表明明年“最大规模”的财政投入将侧重于“高质量”，会加速驱动这一轮复苏行情的分化。</a:t>
                </a:r>
                <a:br>
                  <a:rPr lang="zh-CN" altLang="en-US" sz="1800" b="1">
                    <a:solidFill>
                      <a:schemeClr val="bg1"/>
                    </a:solidFill>
                    <a:sym typeface="+mn-ea"/>
                  </a:rPr>
                </a:br>
                <a:br>
                  <a:rPr lang="zh-CN" altLang="en-US" sz="1800" b="1">
                    <a:solidFill>
                      <a:schemeClr val="bg1"/>
                    </a:solidFill>
                    <a:sym typeface="+mn-ea"/>
                  </a:rPr>
                </a:br>
                <a:r>
                  <a:rPr lang="zh-CN" altLang="en-US" sz="1800" b="1">
                    <a:solidFill>
                      <a:schemeClr val="bg1"/>
                    </a:solidFill>
                    <a:sym typeface="+mn-ea"/>
                  </a:rPr>
                  <a:t>所以，头脑发热冲进来的新股民和做短线投资者，想一个月赚</a:t>
                </a:r>
                <a:r>
                  <a:rPr lang="en-US" altLang="zh-CN" sz="1800" b="1">
                    <a:solidFill>
                      <a:schemeClr val="bg1"/>
                    </a:solidFill>
                    <a:sym typeface="+mn-ea"/>
                  </a:rPr>
                  <a:t>10</a:t>
                </a:r>
                <a:r>
                  <a:rPr lang="zh-CN" altLang="en-US" sz="1800" b="1">
                    <a:solidFill>
                      <a:schemeClr val="bg1"/>
                    </a:solidFill>
                    <a:sym typeface="+mn-ea"/>
                  </a:rPr>
                  <a:t>年的钱的，经历了一波</a:t>
                </a:r>
                <a:r>
                  <a:rPr lang="en-US" altLang="zh-CN" sz="1800" b="1">
                    <a:solidFill>
                      <a:schemeClr val="bg1"/>
                    </a:solidFill>
                    <a:sym typeface="+mn-ea"/>
                  </a:rPr>
                  <a:t>“</a:t>
                </a:r>
                <a:r>
                  <a:rPr lang="zh-CN" altLang="en-US" sz="1800" b="1">
                    <a:solidFill>
                      <a:schemeClr val="bg1"/>
                    </a:solidFill>
                    <a:sym typeface="+mn-ea"/>
                  </a:rPr>
                  <a:t>牛灾</a:t>
                </a:r>
                <a:r>
                  <a:rPr lang="en-US" altLang="zh-CN" sz="1800" b="1">
                    <a:solidFill>
                      <a:schemeClr val="bg1"/>
                    </a:solidFill>
                    <a:sym typeface="+mn-ea"/>
                  </a:rPr>
                  <a:t>”</a:t>
                </a:r>
                <a:r>
                  <a:rPr lang="zh-CN" altLang="en-US" sz="1800" b="1">
                    <a:solidFill>
                      <a:schemeClr val="bg1"/>
                    </a:solidFill>
                    <a:sym typeface="+mn-ea"/>
                  </a:rPr>
                  <a:t>。而中长线的大机构和中小投资者，正在慢慢拿筹码。</a:t>
                </a:r>
                <a:endParaRPr lang="zh-CN" altLang="en-US" sz="1800" b="1">
                  <a:solidFill>
                    <a:schemeClr val="bg1"/>
                  </a:solidFill>
                </a:endParaRPr>
              </a:p>
              <a:p>
                <a:br>
                  <a:rPr lang="zh-CN" altLang="en-US" sz="1800" b="1" dirty="0">
                    <a:solidFill>
                      <a:schemeClr val="bg1"/>
                    </a:solidFill>
                    <a:latin typeface="思源黑体 CN Medium" panose="020B0600000000000000" pitchFamily="34" charset="-122"/>
                    <a:ea typeface="思源黑体 CN Medium" panose="020B0600000000000000" pitchFamily="34" charset="-122"/>
                    <a:sym typeface="+mn-ea"/>
                  </a:rPr>
                </a:br>
                <a:r>
                  <a:rPr lang="zh-CN" altLang="en-US" sz="1800" b="1">
                    <a:solidFill>
                      <a:schemeClr val="bg1"/>
                    </a:solidFill>
                    <a:sym typeface="+mn-ea"/>
                  </a:rPr>
                  <a:t>我们的央妈和财爸都下场了，你们还等什么？！</a:t>
                </a:r>
                <a:endParaRPr lang="zh-CN" altLang="en-US" sz="1800" b="1">
                  <a:solidFill>
                    <a:schemeClr val="bg1"/>
                  </a:solidFill>
                </a:endParaRPr>
              </a:p>
              <a:p>
                <a:endParaRPr lang="zh-CN" altLang="en-US" sz="1800" b="1" dirty="0">
                  <a:solidFill>
                    <a:schemeClr val="bg1"/>
                  </a:solidFill>
                  <a:latin typeface="思源黑体 CN Medium" panose="020B0600000000000000" pitchFamily="34" charset="-122"/>
                  <a:ea typeface="思源黑体 CN Medium" panose="020B0600000000000000" pitchFamily="34" charset="-122"/>
                  <a:sym typeface="+mn-ea"/>
                </a:endParaRPr>
              </a:p>
            </p:txBody>
          </p:sp>
        </p:grpSp>
      </p:grpSp>
      <p:sp>
        <p:nvSpPr>
          <p:cNvPr id="2" name="文本框 1"/>
          <p:cNvSpPr txBox="1"/>
          <p:nvPr>
            <p:custDataLst>
              <p:tags r:id="rId4"/>
            </p:custDataLst>
          </p:nvPr>
        </p:nvSpPr>
        <p:spPr>
          <a:xfrm>
            <a:off x="3273425" y="15240"/>
            <a:ext cx="63017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高质量</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发展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5"/>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userDrawn="1">
            <p:custDataLst>
              <p:tags r:id="rId1"/>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PART 0</a:t>
            </a:r>
            <a:r>
              <a:rPr kumimoji="0" lang="en-US" altLang="zh-CN"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3</a:t>
            </a:r>
            <a:endParaRPr kumimoji="0" lang="en-US" altLang="zh-CN"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p:txBody>
      </p:sp>
      <p:sp>
        <p:nvSpPr>
          <p:cNvPr id="6" name="文本框 5"/>
          <p:cNvSpPr txBox="1"/>
          <p:nvPr>
            <p:custDataLst>
              <p:tags r:id="rId3"/>
            </p:custDataLst>
          </p:nvPr>
        </p:nvSpPr>
        <p:spPr>
          <a:xfrm>
            <a:off x="2118043" y="3064510"/>
            <a:ext cx="7955915" cy="1938020"/>
          </a:xfrm>
          <a:prstGeom prst="rect">
            <a:avLst/>
          </a:prstGeom>
          <a:noFill/>
        </p:spPr>
        <p:txBody>
          <a:bodyPr wrap="square" rtlCol="0">
            <a:spAutoFit/>
          </a:bodyPr>
          <a:p>
            <a:pPr algn="ctr" fontAlgn="auto"/>
            <a:r>
              <a:rPr lang="zh-CN" altLang="en-US" sz="6000">
                <a:solidFill>
                  <a:schemeClr val="bg1"/>
                </a:solidFill>
                <a:latin typeface="思源黑体 CN Bold" panose="020B0800000000000000" charset="-122"/>
                <a:ea typeface="思源黑体 CN Bold" panose="020B0800000000000000" charset="-122"/>
                <a:sym typeface="+mn-ea"/>
              </a:rPr>
              <a:t>主题猎手</a:t>
            </a:r>
            <a:r>
              <a:rPr lang="en-US" altLang="zh-CN" sz="6000">
                <a:solidFill>
                  <a:schemeClr val="bg1"/>
                </a:solidFill>
                <a:latin typeface="思源黑体 CN Bold" panose="020B0800000000000000" charset="-122"/>
                <a:ea typeface="思源黑体 CN Bold" panose="020B0800000000000000" charset="-122"/>
                <a:sym typeface="+mn-ea"/>
              </a:rPr>
              <a:t>——</a:t>
            </a:r>
            <a:r>
              <a:rPr lang="zh-CN" altLang="en-US" sz="6000">
                <a:solidFill>
                  <a:schemeClr val="bg1"/>
                </a:solidFill>
                <a:latin typeface="思源黑体 CN Bold" panose="020B0800000000000000" charset="-122"/>
                <a:ea typeface="思源黑体 CN Bold" panose="020B0800000000000000" charset="-122"/>
                <a:sym typeface="+mn-ea"/>
              </a:rPr>
              <a:t>国企、高科技、内需</a:t>
            </a:r>
            <a:endParaRPr lang="zh-CN" altLang="en-US" sz="6000">
              <a:solidFill>
                <a:schemeClr val="bg2"/>
              </a:solidFill>
              <a:latin typeface="清雅黑体" panose="00000500000000000000" charset="-122"/>
              <a:ea typeface="清雅黑体" panose="000005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15240"/>
            <a:ext cx="63017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上证指数</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资金</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理论</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endParaRPr lang="zh-CN" altLang="en-US">
              <a:solidFill>
                <a:schemeClr val="bg1"/>
              </a:solidFill>
            </a:endParaRPr>
          </a:p>
        </p:txBody>
      </p:sp>
      <p:pic>
        <p:nvPicPr>
          <p:cNvPr id="2" name="图片 1"/>
          <p:cNvPicPr>
            <a:picLocks noChangeAspect="1"/>
          </p:cNvPicPr>
          <p:nvPr/>
        </p:nvPicPr>
        <p:blipFill>
          <a:blip r:embed="rId3"/>
          <a:stretch>
            <a:fillRect/>
          </a:stretch>
        </p:blipFill>
        <p:spPr>
          <a:xfrm>
            <a:off x="626110" y="866775"/>
            <a:ext cx="10664190" cy="545401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08580" y="25400"/>
            <a:ext cx="725043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国企、高科技、内需</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消费</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r>
              <a:rPr lang="en-US" altLang="zh-CN">
                <a:solidFill>
                  <a:schemeClr val="bg1"/>
                </a:solidFill>
              </a:rPr>
              <a:t>       </a:t>
            </a:r>
            <a:r>
              <a:rPr lang="zh-CN" altLang="en-US">
                <a:solidFill>
                  <a:schemeClr val="bg1"/>
                </a:solidFill>
              </a:rPr>
              <a:t>本轮大规模的救市，是用央妈和财爸各自的资产负债表押进去，</a:t>
            </a:r>
            <a:r>
              <a:rPr lang="zh-CN" altLang="en-US">
                <a:solidFill>
                  <a:srgbClr val="FF0000"/>
                </a:solidFill>
              </a:rPr>
              <a:t>全面救助上游大型制造业国企央企和其它相关的高科技企业。</a:t>
            </a:r>
            <a:r>
              <a:rPr lang="zh-CN" altLang="en-US">
                <a:solidFill>
                  <a:schemeClr val="bg1"/>
                </a:solidFill>
              </a:rPr>
              <a:t>所谓的化债逻辑，也不过是为这一终极目标的实现，提供阶段性的空间罢了。</a:t>
            </a:r>
            <a:endParaRPr lang="zh-CN" altLang="en-US">
              <a:solidFill>
                <a:schemeClr val="bg1"/>
              </a:solidFill>
            </a:endParaRPr>
          </a:p>
          <a:p>
            <a:r>
              <a:rPr lang="zh-CN" altLang="en-US">
                <a:solidFill>
                  <a:schemeClr val="bg1"/>
                </a:solidFill>
              </a:rPr>
              <a:t>所以，化债只是形式，形式背后东大加速全球实体经济的网络化、体系化、全产业链自主可控，才是真正要的东西。</a:t>
            </a:r>
            <a:endParaRPr lang="zh-CN" altLang="en-US">
              <a:solidFill>
                <a:schemeClr val="bg1"/>
              </a:solidFill>
            </a:endParaRPr>
          </a:p>
          <a:p>
            <a:r>
              <a:rPr lang="en-US" altLang="zh-CN">
                <a:solidFill>
                  <a:schemeClr val="bg1"/>
                </a:solidFill>
              </a:rPr>
              <a:t>       </a:t>
            </a:r>
            <a:r>
              <a:rPr lang="zh-CN" altLang="en-US">
                <a:solidFill>
                  <a:schemeClr val="bg1"/>
                </a:solidFill>
              </a:rPr>
              <a:t>即，东大不仅供给侧强大、能够给大家带来产业转移的外溢红利，东大还可以内部的顶级资产负债表扩张和对外出口抢夺能力来实现总需求的持续扩容。这里面东大后者是软肋（西方卡我们新能源</a:t>
            </a:r>
            <a:r>
              <a:rPr lang="zh-CN" altLang="en-US">
                <a:solidFill>
                  <a:schemeClr val="bg1"/>
                </a:solidFill>
              </a:rPr>
              <a:t>出口），假设这个软肋可以极大的克服，那么，整个反对鹰酱的力量全部可以获益巨大。</a:t>
            </a:r>
            <a:endParaRPr lang="zh-CN" altLang="en-US">
              <a:solidFill>
                <a:schemeClr val="bg1"/>
              </a:solidFill>
            </a:endParaRPr>
          </a:p>
          <a:p>
            <a:r>
              <a:rPr lang="zh-CN" altLang="en-US">
                <a:solidFill>
                  <a:schemeClr val="bg1"/>
                </a:solidFill>
              </a:rPr>
              <a:t>因此，</a:t>
            </a:r>
            <a:r>
              <a:rPr lang="zh-CN" altLang="en-US">
                <a:solidFill>
                  <a:srgbClr val="FF0000"/>
                </a:solidFill>
              </a:rPr>
              <a:t>拉内需</a:t>
            </a:r>
            <a:r>
              <a:rPr lang="zh-CN" altLang="en-US">
                <a:solidFill>
                  <a:schemeClr val="bg1"/>
                </a:solidFill>
              </a:rPr>
              <a:t>，不仅是自救，也是控盘，更是对全球资源的深度整合，是对鹰酱的一个真正的抽梯子。</a:t>
            </a:r>
            <a:endParaRPr lang="zh-CN" altLang="en-US">
              <a:solidFill>
                <a:schemeClr val="bg1"/>
              </a:solidFill>
            </a:endParaRPr>
          </a:p>
          <a:p>
            <a:endParaRPr lang="zh-CN" altLang="en-US">
              <a:solidFill>
                <a:schemeClr val="bg1"/>
              </a:solidFill>
            </a:endParaRPr>
          </a:p>
          <a:p>
            <a:endParaRPr lang="zh-CN" altLang="en-US">
              <a:solidFill>
                <a:schemeClr val="bg1"/>
              </a:solidFill>
            </a:endParaRPr>
          </a:p>
        </p:txBody>
      </p:sp>
      <p:pic>
        <p:nvPicPr>
          <p:cNvPr id="6" name="图片 5"/>
          <p:cNvPicPr>
            <a:picLocks noChangeAspect="1"/>
          </p:cNvPicPr>
          <p:nvPr/>
        </p:nvPicPr>
        <p:blipFill>
          <a:blip r:embed="rId3"/>
          <a:stretch>
            <a:fillRect/>
          </a:stretch>
        </p:blipFill>
        <p:spPr>
          <a:xfrm>
            <a:off x="853440" y="3367405"/>
            <a:ext cx="8848725" cy="313118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userDrawn="1">
            <p:custDataLst>
              <p:tags r:id="rId1"/>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PART 0</a:t>
            </a:r>
            <a:r>
              <a:rPr kumimoji="0" lang="en-US" altLang="zh-CN"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4</a:t>
            </a:r>
            <a:endParaRPr kumimoji="0" lang="en-US" altLang="zh-CN"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p:txBody>
      </p:sp>
      <p:sp>
        <p:nvSpPr>
          <p:cNvPr id="6" name="文本框 5"/>
          <p:cNvSpPr txBox="1"/>
          <p:nvPr>
            <p:custDataLst>
              <p:tags r:id="rId3"/>
            </p:custDataLst>
          </p:nvPr>
        </p:nvSpPr>
        <p:spPr>
          <a:xfrm>
            <a:off x="2118043" y="3064510"/>
            <a:ext cx="7955915" cy="1938020"/>
          </a:xfrm>
          <a:prstGeom prst="rect">
            <a:avLst/>
          </a:prstGeom>
          <a:noFill/>
        </p:spPr>
        <p:txBody>
          <a:bodyPr wrap="square" rtlCol="0">
            <a:spAutoFit/>
          </a:bodyPr>
          <a:p>
            <a:pPr algn="ctr" fontAlgn="auto"/>
            <a:r>
              <a:rPr lang="zh-CN" altLang="en-US" sz="6000">
                <a:solidFill>
                  <a:schemeClr val="bg2"/>
                </a:solidFill>
                <a:latin typeface="清雅黑体" panose="00000500000000000000" charset="-122"/>
                <a:ea typeface="清雅黑体" panose="00000500000000000000" charset="-122"/>
                <a:sym typeface="+mn-ea"/>
              </a:rPr>
              <a:t>经传软件战法</a:t>
            </a:r>
            <a:r>
              <a:rPr lang="en-US" altLang="zh-CN" sz="6000">
                <a:solidFill>
                  <a:schemeClr val="bg2"/>
                </a:solidFill>
                <a:latin typeface="清雅黑体" panose="00000500000000000000" charset="-122"/>
                <a:ea typeface="清雅黑体" panose="00000500000000000000" charset="-122"/>
                <a:sym typeface="+mn-ea"/>
              </a:rPr>
              <a:t>——</a:t>
            </a:r>
            <a:r>
              <a:rPr lang="zh-CN" altLang="en-US" sz="6000">
                <a:solidFill>
                  <a:schemeClr val="bg2"/>
                </a:solidFill>
                <a:latin typeface="清雅黑体" panose="00000500000000000000" charset="-122"/>
                <a:ea typeface="清雅黑体" panose="00000500000000000000" charset="-122"/>
                <a:sym typeface="+mn-ea"/>
              </a:rPr>
              <a:t>流动资金、主力</a:t>
            </a:r>
            <a:r>
              <a:rPr lang="zh-CN" altLang="en-US" sz="6000">
                <a:solidFill>
                  <a:schemeClr val="bg2"/>
                </a:solidFill>
                <a:latin typeface="清雅黑体" panose="00000500000000000000" charset="-122"/>
                <a:ea typeface="清雅黑体" panose="00000500000000000000" charset="-122"/>
                <a:sym typeface="+mn-ea"/>
              </a:rPr>
              <a:t>控盘</a:t>
            </a:r>
            <a:endParaRPr lang="zh-CN" altLang="en-US" sz="6000">
              <a:solidFill>
                <a:schemeClr val="bg2"/>
              </a:solidFill>
              <a:latin typeface="清雅黑体" panose="00000500000000000000" charset="-122"/>
              <a:ea typeface="清雅黑体" panose="000005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3135" y="15240"/>
            <a:ext cx="830072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经传软件战法</a:t>
            </a:r>
            <a:r>
              <a:rPr kumimoji="0" lang="en-US" altLang="zh-CN"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《三线突破买入法》</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一、底部主力建仓信号</a:t>
            </a:r>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r>
              <a:rPr lang="en-US" altLang="zh-CN"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1</a:t>
            </a:r>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、股价从最高点至少腰斩，底部横盘震荡超半年，放量突破重要防线</a:t>
            </a:r>
            <a:r>
              <a:rPr lang="en-US" altLang="zh-CN"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a:t>
            </a:r>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平台、年线</a:t>
            </a:r>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r>
              <a:rPr lang="en-US" altLang="zh-CN"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2</a:t>
            </a:r>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、成交量放量突破前方平台高点，筹码要集中（成交量跌破</a:t>
            </a:r>
            <a:r>
              <a:rPr lang="en-US" altLang="zh-CN"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135</a:t>
            </a:r>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日均线是最优的）</a:t>
            </a:r>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a:p>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endParaRPr>
          </a:p>
          <a:p>
            <a:r>
              <a:rPr lang="en-US" altLang="zh-CN"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3</a:t>
            </a:r>
            <a:r>
              <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、流动资金持续翻红并且突破前方平台高点</a:t>
            </a:r>
            <a:endParaRPr lang="zh-CN" altLang="en-US" b="1">
              <a:solidFill>
                <a:srgbClr val="FF0000"/>
              </a:solidFill>
              <a:latin typeface="黑体" panose="02010609060101010101" charset="-122"/>
              <a:ea typeface="黑体" panose="02010609060101010101" charset="-122"/>
              <a:cs typeface="黑体" panose="02010609060101010101" charset="-122"/>
              <a:sym typeface="+mn-ea"/>
            </a:endParaRPr>
          </a:p>
          <a:p>
            <a:endParaRPr lang="zh-CN" altLang="en-US" b="1">
              <a:solidFill>
                <a:schemeClr val="bg1"/>
              </a:solidFill>
              <a:latin typeface="黑体" panose="02010609060101010101" charset="-122"/>
              <a:ea typeface="黑体" panose="02010609060101010101" charset="-122"/>
              <a:cs typeface="黑体" panose="02010609060101010101" charset="-122"/>
              <a:sym typeface="+mn-ea"/>
            </a:endParaRPr>
          </a:p>
          <a:p>
            <a:r>
              <a:rPr lang="zh-CN" altLang="en-US" b="1">
                <a:solidFill>
                  <a:schemeClr val="bg1"/>
                </a:solidFill>
                <a:latin typeface="黑体" panose="02010609060101010101" charset="-122"/>
                <a:ea typeface="黑体" panose="02010609060101010101" charset="-122"/>
                <a:cs typeface="黑体" panose="02010609060101010101" charset="-122"/>
                <a:sym typeface="+mn-ea"/>
              </a:rPr>
              <a:t>二、介入条件：布局</a:t>
            </a:r>
            <a:endParaRPr lang="zh-CN" altLang="en-US" b="1">
              <a:solidFill>
                <a:schemeClr val="bg1"/>
              </a:solidFill>
              <a:latin typeface="黑体" panose="02010609060101010101" charset="-122"/>
              <a:ea typeface="黑体" panose="02010609060101010101" charset="-122"/>
              <a:cs typeface="黑体" panose="02010609060101010101" charset="-122"/>
            </a:endParaRPr>
          </a:p>
          <a:p>
            <a:r>
              <a:rPr lang="en-US" altLang="zh-CN" b="1">
                <a:solidFill>
                  <a:schemeClr val="bg1"/>
                </a:solidFill>
                <a:latin typeface="黑体" panose="02010609060101010101" charset="-122"/>
                <a:ea typeface="黑体" panose="02010609060101010101" charset="-122"/>
                <a:cs typeface="黑体" panose="02010609060101010101" charset="-122"/>
                <a:sym typeface="+mn-ea"/>
              </a:rPr>
              <a:t>1</a:t>
            </a:r>
            <a:r>
              <a:rPr lang="zh-CN" altLang="en-US" b="1">
                <a:solidFill>
                  <a:schemeClr val="bg1"/>
                </a:solidFill>
                <a:latin typeface="黑体" panose="02010609060101010101" charset="-122"/>
                <a:ea typeface="黑体" panose="02010609060101010101" charset="-122"/>
                <a:cs typeface="黑体" panose="02010609060101010101" charset="-122"/>
                <a:sym typeface="+mn-ea"/>
              </a:rPr>
              <a:t>、试盘年线或者突破年线后第一次回</a:t>
            </a:r>
            <a:r>
              <a:rPr lang="en-US" altLang="zh-CN" b="1">
                <a:solidFill>
                  <a:schemeClr val="bg1"/>
                </a:solidFill>
                <a:latin typeface="黑体" panose="02010609060101010101" charset="-122"/>
                <a:ea typeface="黑体" panose="02010609060101010101" charset="-122"/>
                <a:cs typeface="黑体" panose="02010609060101010101" charset="-122"/>
                <a:sym typeface="+mn-ea"/>
              </a:rPr>
              <a:t>30</a:t>
            </a:r>
            <a:r>
              <a:rPr lang="zh-CN" altLang="en-US" b="1">
                <a:solidFill>
                  <a:schemeClr val="bg1"/>
                </a:solidFill>
                <a:latin typeface="黑体" panose="02010609060101010101" charset="-122"/>
                <a:ea typeface="黑体" panose="02010609060101010101" charset="-122"/>
                <a:cs typeface="黑体" panose="02010609060101010101" charset="-122"/>
                <a:sym typeface="+mn-ea"/>
              </a:rPr>
              <a:t>日线</a:t>
            </a:r>
            <a:endParaRPr lang="zh-CN" altLang="en-US" b="1">
              <a:solidFill>
                <a:schemeClr val="bg1"/>
              </a:solidFill>
              <a:latin typeface="黑体" panose="02010609060101010101" charset="-122"/>
              <a:ea typeface="黑体" panose="02010609060101010101" charset="-122"/>
              <a:cs typeface="黑体" panose="02010609060101010101" charset="-122"/>
              <a:sym typeface="+mn-ea"/>
            </a:endParaRPr>
          </a:p>
          <a:p>
            <a:endParaRPr lang="zh-CN" altLang="en-US" b="1">
              <a:solidFill>
                <a:schemeClr val="bg1"/>
              </a:solidFill>
              <a:latin typeface="黑体" panose="02010609060101010101" charset="-122"/>
              <a:ea typeface="黑体" panose="02010609060101010101" charset="-122"/>
              <a:cs typeface="黑体" panose="02010609060101010101" charset="-122"/>
            </a:endParaRPr>
          </a:p>
          <a:p>
            <a:r>
              <a:rPr lang="en-US" altLang="zh-CN" b="1">
                <a:solidFill>
                  <a:schemeClr val="bg1"/>
                </a:solidFill>
                <a:latin typeface="黑体" panose="02010609060101010101" charset="-122"/>
                <a:ea typeface="黑体" panose="02010609060101010101" charset="-122"/>
                <a:cs typeface="黑体" panose="02010609060101010101" charset="-122"/>
                <a:sym typeface="+mn-ea"/>
              </a:rPr>
              <a:t>2</a:t>
            </a:r>
            <a:r>
              <a:rPr lang="zh-CN" altLang="en-US" b="1">
                <a:solidFill>
                  <a:schemeClr val="bg1"/>
                </a:solidFill>
                <a:latin typeface="黑体" panose="02010609060101010101" charset="-122"/>
                <a:ea typeface="黑体" panose="02010609060101010101" charset="-122"/>
                <a:cs typeface="黑体" panose="02010609060101010101" charset="-122"/>
                <a:sym typeface="+mn-ea"/>
              </a:rPr>
              <a:t>、如果突破年线涨了一波，首先回档年线支撑</a:t>
            </a:r>
            <a:endParaRPr lang="zh-CN" altLang="en-US" b="1">
              <a:solidFill>
                <a:schemeClr val="bg1"/>
              </a:solidFill>
              <a:latin typeface="黑体" panose="02010609060101010101" charset="-122"/>
              <a:ea typeface="黑体" panose="02010609060101010101" charset="-122"/>
              <a:cs typeface="黑体" panose="02010609060101010101" charset="-122"/>
              <a:sym typeface="+mn-ea"/>
            </a:endParaRPr>
          </a:p>
          <a:p>
            <a:endParaRPr lang="zh-CN" altLang="en-US" b="1">
              <a:solidFill>
                <a:schemeClr val="bg1"/>
              </a:solidFill>
              <a:latin typeface="黑体" panose="02010609060101010101" charset="-122"/>
              <a:ea typeface="黑体" panose="02010609060101010101" charset="-122"/>
              <a:cs typeface="黑体" panose="02010609060101010101" charset="-122"/>
            </a:endParaRPr>
          </a:p>
          <a:p>
            <a:r>
              <a:rPr lang="en-US" altLang="zh-CN" b="1">
                <a:solidFill>
                  <a:schemeClr val="bg1"/>
                </a:solidFill>
                <a:latin typeface="黑体" panose="02010609060101010101" charset="-122"/>
                <a:ea typeface="黑体" panose="02010609060101010101" charset="-122"/>
                <a:cs typeface="黑体" panose="02010609060101010101" charset="-122"/>
                <a:sym typeface="+mn-ea"/>
              </a:rPr>
              <a:t>3</a:t>
            </a:r>
            <a:r>
              <a:rPr lang="zh-CN" altLang="en-US" b="1">
                <a:solidFill>
                  <a:schemeClr val="bg1"/>
                </a:solidFill>
                <a:latin typeface="黑体" panose="02010609060101010101" charset="-122"/>
                <a:ea typeface="黑体" panose="02010609060101010101" charset="-122"/>
                <a:cs typeface="黑体" panose="02010609060101010101" charset="-122"/>
                <a:sym typeface="+mn-ea"/>
              </a:rPr>
              <a:t>、以上都需要缩量回档，筹码集中</a:t>
            </a:r>
            <a:endParaRPr lang="zh-CN" altLang="en-US" b="1">
              <a:solidFill>
                <a:schemeClr val="bg1"/>
              </a:solidFill>
              <a:latin typeface="黑体" panose="02010609060101010101" charset="-122"/>
              <a:ea typeface="黑体" panose="02010609060101010101" charset="-122"/>
              <a:cs typeface="黑体" panose="02010609060101010101" charset="-122"/>
              <a:sym typeface="+mn-ea"/>
            </a:endParaRPr>
          </a:p>
          <a:p>
            <a:endParaRPr lang="zh-CN" altLang="en-US" b="1">
              <a:solidFill>
                <a:schemeClr val="bg1"/>
              </a:solidFill>
              <a:latin typeface="黑体" panose="02010609060101010101" charset="-122"/>
              <a:ea typeface="黑体" panose="02010609060101010101" charset="-122"/>
              <a:cs typeface="黑体" panose="02010609060101010101" charset="-122"/>
            </a:endParaRPr>
          </a:p>
          <a:p>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三、市场环境对应的仓位</a:t>
            </a:r>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a:p>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大盘底部阶段，选三个行业进行布局，底仓</a:t>
            </a:r>
            <a:r>
              <a:rPr lang="en-US" altLang="zh-CN"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3</a:t>
            </a:r>
            <a:r>
              <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成，浮仓两成。</a:t>
            </a:r>
            <a:endParaRPr lang="zh-CN" altLang="en-US" b="1" dirty="0" smtClean="0">
              <a:solidFill>
                <a:schemeClr val="bg1"/>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a:p>
            <a:r>
              <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大盘摆脱底部，三线突破后，出现主力新控盘，可以把仓位加到</a:t>
            </a:r>
            <a:r>
              <a:rPr lang="en-US" altLang="zh-CN"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7</a:t>
            </a:r>
            <a:r>
              <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成。</a:t>
            </a:r>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a:p>
            <a:r>
              <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大盘走上升趋势，主力控盘超过</a:t>
            </a:r>
            <a:r>
              <a:rPr lang="en-US" altLang="zh-CN"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30%</a:t>
            </a:r>
            <a:r>
              <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，可以满仓持股享受主升浪。</a:t>
            </a:r>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3135" y="15240"/>
            <a:ext cx="830072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三线突破买入法之国企</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科技重组</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728345" y="880110"/>
            <a:ext cx="10837545" cy="5441950"/>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3135" y="15240"/>
            <a:ext cx="830072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三线突破买入法之</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高科技</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3"/>
          <a:stretch>
            <a:fillRect/>
          </a:stretch>
        </p:blipFill>
        <p:spPr>
          <a:xfrm>
            <a:off x="892810" y="897255"/>
            <a:ext cx="10673080" cy="544893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3135" y="15240"/>
            <a:ext cx="830072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三线突破买入法之国企</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重组</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736600" y="1029335"/>
            <a:ext cx="10993755" cy="543242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3135" y="15240"/>
            <a:ext cx="830072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三线突破买入法之军工</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安全</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737235" y="934720"/>
            <a:ext cx="10904855" cy="545147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框"/>
          <p:cNvPicPr>
            <a:picLocks noChangeAspect="1"/>
          </p:cNvPicPr>
          <p:nvPr/>
        </p:nvPicPr>
        <p:blipFill>
          <a:blip r:embed="rId1"/>
          <a:stretch>
            <a:fillRect/>
          </a:stretch>
        </p:blipFill>
        <p:spPr>
          <a:xfrm>
            <a:off x="1046480" y="3359785"/>
            <a:ext cx="10088880" cy="2813050"/>
          </a:xfrm>
          <a:prstGeom prst="rect">
            <a:avLst/>
          </a:prstGeom>
        </p:spPr>
      </p:pic>
      <p:sp>
        <p:nvSpPr>
          <p:cNvPr id="17" name="文本框 16"/>
          <p:cNvSpPr txBox="1"/>
          <p:nvPr>
            <p:custDataLst>
              <p:tags r:id="rId2"/>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资深投顾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3"/>
            </p:custDataLst>
          </p:nvPr>
        </p:nvSpPr>
        <p:spPr>
          <a:xfrm>
            <a:off x="5361305" y="4479925"/>
            <a:ext cx="5282565" cy="92202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经传多赢资深投顾，对宏观经济与宏观政策有独到的理解，擅长行业研究和底部中长线配置，独创三线突破买入法、次新股战法，分享独家投资干货、经验，备受投资者青睐</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4"/>
            </p:custDataLst>
          </p:nvPr>
        </p:nvSpPr>
        <p:spPr>
          <a:xfrm>
            <a:off x="4584700" y="788035"/>
            <a:ext cx="6900545" cy="2441575"/>
          </a:xfrm>
          <a:prstGeom prst="rect">
            <a:avLst/>
          </a:prstGeom>
          <a:noFill/>
        </p:spPr>
        <p:txBody>
          <a:bodyPr wrap="square" rtlCol="0">
            <a:noAutofit/>
          </a:bodyPr>
          <a:p>
            <a:pPr fontAlgn="auto">
              <a:lnSpc>
                <a:spcPct val="100000"/>
              </a:lnSpc>
            </a:pPr>
            <a:r>
              <a:rPr lang="zh-CN" altLang="en-US" sz="7500">
                <a:solidFill>
                  <a:schemeClr val="bg2"/>
                </a:solidFill>
                <a:latin typeface="思源黑体 CN Bold" panose="020B0800000000000000" charset="-122"/>
                <a:ea typeface="思源黑体 CN Bold" panose="020B0800000000000000" charset="-122"/>
              </a:rPr>
              <a:t>踏遍</a:t>
            </a:r>
            <a:r>
              <a:rPr lang="zh-CN" altLang="en-US" sz="7500">
                <a:solidFill>
                  <a:schemeClr val="bg2"/>
                </a:solidFill>
                <a:latin typeface="思源黑体 CN Bold" panose="020B0800000000000000" charset="-122"/>
                <a:ea typeface="思源黑体 CN Bold" panose="020B0800000000000000" charset="-122"/>
              </a:rPr>
              <a:t>青山</a:t>
            </a:r>
            <a:r>
              <a:rPr lang="zh-CN" altLang="en-US" sz="7500">
                <a:solidFill>
                  <a:schemeClr val="bg2"/>
                </a:solidFill>
                <a:latin typeface="思源黑体 CN Bold" panose="020B0800000000000000" charset="-122"/>
                <a:ea typeface="思源黑体 CN Bold" panose="020B0800000000000000" charset="-122"/>
              </a:rPr>
              <a:t>人未老</a:t>
            </a:r>
            <a:endParaRPr lang="zh-CN" altLang="en-US" sz="7500">
              <a:solidFill>
                <a:schemeClr val="bg2"/>
              </a:solidFill>
              <a:latin typeface="思源黑体 CN Bold" panose="020B0800000000000000" charset="-122"/>
              <a:ea typeface="思源黑体 CN Bold" panose="020B0800000000000000" charset="-122"/>
            </a:endParaRPr>
          </a:p>
          <a:p>
            <a:pPr fontAlgn="auto">
              <a:lnSpc>
                <a:spcPct val="100000"/>
              </a:lnSpc>
            </a:pPr>
            <a:r>
              <a:rPr lang="zh-CN" altLang="en-US" sz="7500">
                <a:solidFill>
                  <a:schemeClr val="bg2"/>
                </a:solidFill>
                <a:latin typeface="思源黑体 CN Bold" panose="020B0800000000000000" charset="-122"/>
                <a:ea typeface="思源黑体 CN Bold" panose="020B0800000000000000" charset="-122"/>
              </a:rPr>
              <a:t>风景这边</a:t>
            </a:r>
            <a:r>
              <a:rPr lang="zh-CN" altLang="en-US" sz="7500">
                <a:solidFill>
                  <a:schemeClr val="bg2"/>
                </a:solidFill>
                <a:latin typeface="思源黑体 CN Bold" panose="020B0800000000000000" charset="-122"/>
                <a:ea typeface="思源黑体 CN Bold" panose="020B0800000000000000" charset="-122"/>
              </a:rPr>
              <a:t>独好</a:t>
            </a:r>
            <a:endParaRPr lang="zh-CN" altLang="en-US" sz="7500">
              <a:solidFill>
                <a:schemeClr val="bg2"/>
              </a:solidFill>
              <a:latin typeface="思源黑体 CN Bold" panose="020B0800000000000000" charset="-122"/>
              <a:ea typeface="思源黑体 CN Bold" panose="020B0800000000000000" charset="-122"/>
            </a:endParaRPr>
          </a:p>
          <a:p>
            <a:pPr fontAlgn="auto">
              <a:lnSpc>
                <a:spcPct val="100000"/>
              </a:lnSpc>
            </a:pPr>
            <a:endParaRPr lang="zh-CN" altLang="en-US" sz="7500">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5"/>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639185"/>
            <a:ext cx="4768850"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谭凌云</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sp>
        <p:nvSpPr>
          <p:cNvPr id="4" name="文本框 3"/>
          <p:cNvSpPr txBox="1"/>
          <p:nvPr>
            <p:custDataLst>
              <p:tags r:id="rId6"/>
            </p:custDataLst>
          </p:nvPr>
        </p:nvSpPr>
        <p:spPr>
          <a:xfrm>
            <a:off x="9670415" y="6322060"/>
            <a:ext cx="2315845" cy="312420"/>
          </a:xfrm>
          <a:prstGeom prst="rect">
            <a:avLst/>
          </a:prstGeom>
          <a:noFill/>
        </p:spPr>
        <p:txBody>
          <a:bodyPr wrap="square" rtlCol="0">
            <a:spAutoFit/>
          </a:bodyPr>
          <a:p>
            <a:pPr lvl="0" algn="r">
              <a:lnSpc>
                <a:spcPct val="120000"/>
              </a:lnSpc>
              <a:buClrTx/>
              <a:buSzTx/>
              <a:buFontTx/>
            </a:pP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股市有风险</a:t>
            </a:r>
            <a:r>
              <a:rPr lang="en-US" altLang="zh-CN"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投资需谨慎</a:t>
            </a:r>
            <a:endParaRPr lang="zh-CN" altLang="en-US" sz="120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2" name="图片 1" descr="画板 1"/>
          <p:cNvPicPr>
            <a:picLocks noChangeAspect="1"/>
          </p:cNvPicPr>
          <p:nvPr/>
        </p:nvPicPr>
        <p:blipFill>
          <a:blip r:embed="rId7"/>
          <a:stretch>
            <a:fillRect/>
          </a:stretch>
        </p:blipFill>
        <p:spPr>
          <a:xfrm>
            <a:off x="965835" y="747395"/>
            <a:ext cx="4408805" cy="5220970"/>
          </a:xfrm>
          <a:prstGeom prst="rect">
            <a:avLst/>
          </a:prstGeom>
        </p:spPr>
      </p:pic>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3135" y="15240"/>
            <a:ext cx="8300720"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三线突破买入法之内需</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消费</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文本框 2"/>
          <p:cNvSpPr txBox="1"/>
          <p:nvPr/>
        </p:nvSpPr>
        <p:spPr>
          <a:xfrm>
            <a:off x="737235" y="1029335"/>
            <a:ext cx="10993120" cy="5292090"/>
          </a:xfrm>
          <a:prstGeom prst="rect">
            <a:avLst/>
          </a:prstGeom>
          <a:noFill/>
        </p:spPr>
        <p:txBody>
          <a:bodyPr wrap="square" rtlCol="0">
            <a:noAutofit/>
          </a:bodyPr>
          <a:p>
            <a:endParaRPr lang="zh-CN" altLang="en-US" b="1" dirty="0" smtClean="0">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endParaRPr>
          </a:p>
        </p:txBody>
      </p:sp>
      <p:pic>
        <p:nvPicPr>
          <p:cNvPr id="6" name="图片 5"/>
          <p:cNvPicPr>
            <a:picLocks noChangeAspect="1"/>
          </p:cNvPicPr>
          <p:nvPr/>
        </p:nvPicPr>
        <p:blipFill>
          <a:blip r:embed="rId3"/>
          <a:stretch>
            <a:fillRect/>
          </a:stretch>
        </p:blipFill>
        <p:spPr>
          <a:xfrm>
            <a:off x="736600" y="911860"/>
            <a:ext cx="10829290" cy="5527675"/>
          </a:xfrm>
          <a:prstGeom prst="rect">
            <a:avLst/>
          </a:prstGeom>
        </p:spPr>
      </p:pic>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目录"/>
          <p:cNvPicPr>
            <a:picLocks noChangeAspect="1"/>
          </p:cNvPicPr>
          <p:nvPr/>
        </p:nvPicPr>
        <p:blipFill>
          <a:blip r:embed="rId1"/>
          <a:stretch>
            <a:fillRect/>
          </a:stretch>
        </p:blipFill>
        <p:spPr>
          <a:xfrm>
            <a:off x="1392555" y="1383030"/>
            <a:ext cx="1457325" cy="3444240"/>
          </a:xfrm>
          <a:prstGeom prst="rect">
            <a:avLst/>
          </a:prstGeom>
        </p:spPr>
      </p:pic>
      <p:grpSp>
        <p:nvGrpSpPr>
          <p:cNvPr id="16" name="组合 15"/>
          <p:cNvGrpSpPr/>
          <p:nvPr>
            <p:custDataLst>
              <p:tags r:id="rId2"/>
            </p:custDataLst>
          </p:nvPr>
        </p:nvGrpSpPr>
        <p:grpSpPr>
          <a:xfrm>
            <a:off x="3844290" y="1383030"/>
            <a:ext cx="7586980" cy="808355"/>
            <a:chOff x="6595" y="2178"/>
            <a:chExt cx="10387" cy="1273"/>
          </a:xfrm>
        </p:grpSpPr>
        <p:pic>
          <p:nvPicPr>
            <p:cNvPr id="11" name="图片 10" descr="第一章"/>
            <p:cNvPicPr>
              <a:picLocks noChangeAspect="1"/>
            </p:cNvPicPr>
            <p:nvPr>
              <p:custDataLst>
                <p:tags r:id="rId3"/>
              </p:custDataLst>
            </p:nvPr>
          </p:nvPicPr>
          <p:blipFill>
            <a:blip r:embed="rId4"/>
            <a:stretch>
              <a:fillRect/>
            </a:stretch>
          </p:blipFill>
          <p:spPr>
            <a:xfrm>
              <a:off x="6595" y="2178"/>
              <a:ext cx="10387" cy="1273"/>
            </a:xfrm>
            <a:prstGeom prst="rect">
              <a:avLst/>
            </a:prstGeom>
          </p:spPr>
        </p:pic>
        <p:sp>
          <p:nvSpPr>
            <p:cNvPr id="12" name="文本框 11"/>
            <p:cNvSpPr txBox="1"/>
            <p:nvPr>
              <p:custDataLst>
                <p:tags r:id="rId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5" name="文本框 14"/>
            <p:cNvSpPr txBox="1"/>
            <p:nvPr>
              <p:custDataLst>
                <p:tags r:id="rId6"/>
              </p:custDataLst>
            </p:nvPr>
          </p:nvSpPr>
          <p:spPr>
            <a:xfrm>
              <a:off x="9768" y="2474"/>
              <a:ext cx="7081"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央妈将资产负债表押进股市</a:t>
              </a:r>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17" name="组合 16"/>
          <p:cNvGrpSpPr/>
          <p:nvPr>
            <p:custDataLst>
              <p:tags r:id="rId7"/>
            </p:custDataLst>
          </p:nvPr>
        </p:nvGrpSpPr>
        <p:grpSpPr>
          <a:xfrm>
            <a:off x="3844290" y="2487930"/>
            <a:ext cx="7681595" cy="808355"/>
            <a:chOff x="6595" y="2178"/>
            <a:chExt cx="10651" cy="1273"/>
          </a:xfrm>
        </p:grpSpPr>
        <p:pic>
          <p:nvPicPr>
            <p:cNvPr id="22" name="图片 21" descr="第一章"/>
            <p:cNvPicPr>
              <a:picLocks noChangeAspect="1"/>
            </p:cNvPicPr>
            <p:nvPr>
              <p:custDataLst>
                <p:tags r:id="rId8"/>
              </p:custDataLst>
            </p:nvPr>
          </p:nvPicPr>
          <p:blipFill>
            <a:blip r:embed="rId4"/>
            <a:stretch>
              <a:fillRect/>
            </a:stretch>
          </p:blipFill>
          <p:spPr>
            <a:xfrm>
              <a:off x="6595" y="2178"/>
              <a:ext cx="10387" cy="1273"/>
            </a:xfrm>
            <a:prstGeom prst="rect">
              <a:avLst/>
            </a:prstGeom>
          </p:spPr>
        </p:pic>
        <p:sp>
          <p:nvSpPr>
            <p:cNvPr id="24" name="文本框 23"/>
            <p:cNvSpPr txBox="1"/>
            <p:nvPr>
              <p:custDataLst>
                <p:tags r:id="rId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5" name="文本框 24"/>
            <p:cNvSpPr txBox="1"/>
            <p:nvPr>
              <p:custDataLst>
                <p:tags r:id="rId10"/>
              </p:custDataLst>
            </p:nvPr>
          </p:nvSpPr>
          <p:spPr>
            <a:xfrm>
              <a:off x="9560" y="2474"/>
              <a:ext cx="7686"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财爸</a:t>
              </a:r>
              <a:r>
                <a:rPr lang="zh-CN" altLang="en-US" sz="2400">
                  <a:solidFill>
                    <a:schemeClr val="bg1"/>
                  </a:solidFill>
                  <a:latin typeface="思源黑体 CN Bold" panose="020B0800000000000000" charset="-122"/>
                  <a:ea typeface="思源黑体 CN Bold" panose="020B0800000000000000" charset="-122"/>
                </a:rPr>
                <a:t>将资产负债表押给高质量科技</a:t>
              </a:r>
              <a:endParaRPr lang="zh-CN" altLang="en-US" sz="2400">
                <a:solidFill>
                  <a:schemeClr val="bg1"/>
                </a:solidFill>
                <a:latin typeface="思源黑体 CN Bold" panose="020B0800000000000000" charset="-122"/>
                <a:ea typeface="思源黑体 CN Bold" panose="020B0800000000000000" charset="-122"/>
              </a:endParaRPr>
            </a:p>
          </p:txBody>
        </p:sp>
      </p:grpSp>
      <p:grpSp>
        <p:nvGrpSpPr>
          <p:cNvPr id="26" name="组合 25"/>
          <p:cNvGrpSpPr/>
          <p:nvPr>
            <p:custDataLst>
              <p:tags r:id="rId11"/>
            </p:custDataLst>
          </p:nvPr>
        </p:nvGrpSpPr>
        <p:grpSpPr>
          <a:xfrm>
            <a:off x="3844290" y="3592830"/>
            <a:ext cx="7490460" cy="808355"/>
            <a:chOff x="6595" y="2178"/>
            <a:chExt cx="10619" cy="1273"/>
          </a:xfrm>
        </p:grpSpPr>
        <p:pic>
          <p:nvPicPr>
            <p:cNvPr id="27" name="图片 26" descr="第一章"/>
            <p:cNvPicPr>
              <a:picLocks noChangeAspect="1"/>
            </p:cNvPicPr>
            <p:nvPr>
              <p:custDataLst>
                <p:tags r:id="rId12"/>
              </p:custDataLst>
            </p:nvPr>
          </p:nvPicPr>
          <p:blipFill>
            <a:blip r:embed="rId4"/>
            <a:stretch>
              <a:fillRect/>
            </a:stretch>
          </p:blipFill>
          <p:spPr>
            <a:xfrm>
              <a:off x="6595" y="2178"/>
              <a:ext cx="10387" cy="1273"/>
            </a:xfrm>
            <a:prstGeom prst="rect">
              <a:avLst/>
            </a:prstGeom>
          </p:spPr>
        </p:pic>
        <p:sp>
          <p:nvSpPr>
            <p:cNvPr id="28" name="文本框 27"/>
            <p:cNvSpPr txBox="1"/>
            <p:nvPr>
              <p:custDataLst>
                <p:tags r:id="rId13"/>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9" name="文本框 28"/>
            <p:cNvSpPr txBox="1"/>
            <p:nvPr>
              <p:custDataLst>
                <p:tags r:id="rId14"/>
              </p:custDataLst>
            </p:nvPr>
          </p:nvSpPr>
          <p:spPr>
            <a:xfrm>
              <a:off x="9559" y="2474"/>
              <a:ext cx="7655" cy="725"/>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sym typeface="+mn-ea"/>
                </a:rPr>
                <a:t>主题猎手</a:t>
              </a:r>
              <a:r>
                <a:rPr lang="en-US" altLang="zh-CN" sz="2400">
                  <a:solidFill>
                    <a:schemeClr val="bg1"/>
                  </a:solidFill>
                  <a:latin typeface="思源黑体 CN Bold" panose="020B0800000000000000" charset="-122"/>
                  <a:ea typeface="思源黑体 CN Bold" panose="020B0800000000000000" charset="-122"/>
                  <a:sym typeface="+mn-ea"/>
                </a:rPr>
                <a:t>——</a:t>
              </a:r>
              <a:r>
                <a:rPr lang="zh-CN" altLang="en-US" sz="2400">
                  <a:solidFill>
                    <a:schemeClr val="bg1"/>
                  </a:solidFill>
                  <a:latin typeface="思源黑体 CN Bold" panose="020B0800000000000000" charset="-122"/>
                  <a:ea typeface="思源黑体 CN Bold" panose="020B0800000000000000" charset="-122"/>
                  <a:sym typeface="+mn-ea"/>
                </a:rPr>
                <a:t>国企、高科技、</a:t>
              </a:r>
              <a:r>
                <a:rPr lang="zh-CN" altLang="en-US" sz="2400">
                  <a:solidFill>
                    <a:schemeClr val="bg1"/>
                  </a:solidFill>
                  <a:latin typeface="思源黑体 CN Bold" panose="020B0800000000000000" charset="-122"/>
                  <a:ea typeface="思源黑体 CN Bold" panose="020B0800000000000000" charset="-122"/>
                  <a:sym typeface="+mn-ea"/>
                </a:rPr>
                <a:t>内需</a:t>
              </a:r>
              <a:endParaRPr lang="zh-CN" altLang="en-US" sz="2400">
                <a:solidFill>
                  <a:schemeClr val="bg1"/>
                </a:solidFill>
                <a:latin typeface="思源黑体 CN Bold" panose="020B0800000000000000" charset="-122"/>
                <a:ea typeface="思源黑体 CN Bold" panose="020B0800000000000000" charset="-122"/>
                <a:sym typeface="+mn-ea"/>
              </a:endParaRPr>
            </a:p>
          </p:txBody>
        </p:sp>
      </p:grpSp>
      <p:grpSp>
        <p:nvGrpSpPr>
          <p:cNvPr id="30" name="组合 29"/>
          <p:cNvGrpSpPr/>
          <p:nvPr>
            <p:custDataLst>
              <p:tags r:id="rId15"/>
            </p:custDataLst>
          </p:nvPr>
        </p:nvGrpSpPr>
        <p:grpSpPr>
          <a:xfrm>
            <a:off x="3653790" y="4697730"/>
            <a:ext cx="7681595" cy="1017905"/>
            <a:chOff x="6595" y="2178"/>
            <a:chExt cx="10387" cy="1603"/>
          </a:xfrm>
        </p:grpSpPr>
        <p:pic>
          <p:nvPicPr>
            <p:cNvPr id="31" name="图片 30" descr="第一章"/>
            <p:cNvPicPr>
              <a:picLocks noChangeAspect="1"/>
            </p:cNvPicPr>
            <p:nvPr>
              <p:custDataLst>
                <p:tags r:id="rId16"/>
              </p:custDataLst>
            </p:nvPr>
          </p:nvPicPr>
          <p:blipFill>
            <a:blip r:embed="rId4"/>
            <a:stretch>
              <a:fillRect/>
            </a:stretch>
          </p:blipFill>
          <p:spPr>
            <a:xfrm>
              <a:off x="6595" y="2178"/>
              <a:ext cx="10387" cy="1273"/>
            </a:xfrm>
            <a:prstGeom prst="rect">
              <a:avLst/>
            </a:prstGeom>
          </p:spPr>
        </p:pic>
        <p:sp>
          <p:nvSpPr>
            <p:cNvPr id="36" name="文本框 35"/>
            <p:cNvSpPr txBox="1"/>
            <p:nvPr>
              <p:custDataLst>
                <p:tags r:id="rId17"/>
              </p:custDataLst>
            </p:nvPr>
          </p:nvSpPr>
          <p:spPr>
            <a:xfrm>
              <a:off x="7465" y="2403"/>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7" name="文本框 36"/>
            <p:cNvSpPr txBox="1"/>
            <p:nvPr>
              <p:custDataLst>
                <p:tags r:id="rId18"/>
              </p:custDataLst>
            </p:nvPr>
          </p:nvSpPr>
          <p:spPr>
            <a:xfrm>
              <a:off x="9577" y="2474"/>
              <a:ext cx="7405" cy="1307"/>
            </a:xfrm>
            <a:prstGeom prst="rect">
              <a:avLst/>
            </a:prstGeom>
            <a:noFill/>
          </p:spPr>
          <p:txBody>
            <a:bodyPr wrap="square" rtlCol="0">
              <a:spAutoFit/>
            </a:bodyPr>
            <a:p>
              <a:r>
                <a:rPr lang="zh-CN" altLang="en-US" sz="2400">
                  <a:solidFill>
                    <a:schemeClr val="bg1"/>
                  </a:solidFill>
                  <a:latin typeface="思源黑体 CN Bold" panose="020B0800000000000000" charset="-122"/>
                  <a:ea typeface="思源黑体 CN Bold" panose="020B0800000000000000" charset="-122"/>
                </a:rPr>
                <a:t>经传软件战法</a:t>
              </a:r>
              <a:r>
                <a:rPr lang="en-US" altLang="zh-CN" sz="2400">
                  <a:solidFill>
                    <a:schemeClr val="bg1"/>
                  </a:solidFill>
                  <a:latin typeface="思源黑体 CN Bold" panose="020B0800000000000000" charset="-122"/>
                  <a:ea typeface="思源黑体 CN Bold" panose="020B0800000000000000" charset="-122"/>
                </a:rPr>
                <a:t>——</a:t>
              </a:r>
              <a:r>
                <a:rPr lang="zh-CN" altLang="en-US" sz="2400">
                  <a:solidFill>
                    <a:schemeClr val="bg1"/>
                  </a:solidFill>
                  <a:latin typeface="思源黑体 CN Bold" panose="020B0800000000000000" charset="-122"/>
                  <a:ea typeface="思源黑体 CN Bold" panose="020B0800000000000000" charset="-122"/>
                </a:rPr>
                <a:t>流动资金、主力</a:t>
              </a:r>
              <a:r>
                <a:rPr lang="zh-CN" altLang="en-US" sz="2400">
                  <a:solidFill>
                    <a:schemeClr val="bg1"/>
                  </a:solidFill>
                  <a:latin typeface="思源黑体 CN Bold" panose="020B0800000000000000" charset="-122"/>
                  <a:ea typeface="思源黑体 CN Bold" panose="020B0800000000000000" charset="-122"/>
                </a:rPr>
                <a:t>控盘</a:t>
              </a:r>
              <a:endParaRPr lang="zh-CN" altLang="en-US" sz="2400">
                <a:solidFill>
                  <a:schemeClr val="bg1"/>
                </a:solidFill>
                <a:latin typeface="思源黑体 CN Bold" panose="020B0800000000000000" charset="-122"/>
                <a:ea typeface="思源黑体 CN Bold" panose="020B0800000000000000" charset="-122"/>
              </a:endParaRPr>
            </a:p>
          </p:txBody>
        </p:sp>
      </p:grpSp>
    </p:spTree>
    <p:custDataLst>
      <p:tags r:id="rId1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userDrawn="1">
            <p:custDataLst>
              <p:tags r:id="rId1"/>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PART 01</a:t>
            </a:r>
            <a:endParaRPr kumimoji="0" lang="zh-CN" altLang="en-US"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p:txBody>
      </p:sp>
      <p:sp>
        <p:nvSpPr>
          <p:cNvPr id="6" name="文本框 5"/>
          <p:cNvSpPr txBox="1"/>
          <p:nvPr>
            <p:custDataLst>
              <p:tags r:id="rId3"/>
            </p:custDataLst>
          </p:nvPr>
        </p:nvSpPr>
        <p:spPr>
          <a:xfrm>
            <a:off x="2118043" y="3064510"/>
            <a:ext cx="7955915" cy="2861310"/>
          </a:xfrm>
          <a:prstGeom prst="rect">
            <a:avLst/>
          </a:prstGeom>
          <a:noFill/>
        </p:spPr>
        <p:txBody>
          <a:bodyPr wrap="square" rtlCol="0">
            <a:spAutoFit/>
          </a:bodyPr>
          <a:p>
            <a:pPr algn="ctr" fontAlgn="auto"/>
            <a:r>
              <a:rPr lang="zh-CN" altLang="en-US" sz="6000">
                <a:solidFill>
                  <a:schemeClr val="bg1"/>
                </a:solidFill>
                <a:latin typeface="清雅黑体" panose="00000500000000000000" charset="-122"/>
                <a:ea typeface="清雅黑体" panose="00000500000000000000" charset="-122"/>
              </a:rPr>
              <a:t>央妈将资产负债表押进了股市</a:t>
            </a:r>
            <a:endParaRPr lang="zh-CN" altLang="en-US" sz="6000">
              <a:solidFill>
                <a:schemeClr val="bg1"/>
              </a:solidFill>
              <a:latin typeface="清雅黑体" panose="00000500000000000000" charset="-122"/>
              <a:ea typeface="清雅黑体" panose="00000500000000000000" charset="-122"/>
            </a:endParaRPr>
          </a:p>
          <a:p>
            <a:pPr algn="ctr" fontAlgn="auto"/>
            <a:endParaRPr lang="zh-CN" altLang="en-US" sz="6000">
              <a:solidFill>
                <a:schemeClr val="bg2"/>
              </a:solidFill>
              <a:latin typeface="清雅黑体" panose="00000500000000000000" charset="-122"/>
              <a:ea typeface="清雅黑体" panose="000005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81325" y="15240"/>
            <a:ext cx="5937885" cy="14452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mn-ea"/>
              </a:rPr>
              <a:t>救市，救到</a:t>
            </a:r>
            <a:r>
              <a:rPr lang="zh-CN" altLang="en-US" sz="440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mn-ea"/>
              </a:rPr>
              <a:t>救起来为止</a:t>
            </a:r>
            <a:endPar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1" name="Rectangle 41732_#color_#shadow_$dk1-788&amp;2007"/>
          <p:cNvSpPr/>
          <p:nvPr>
            <p:custDataLst>
              <p:tags r:id="rId3"/>
            </p:custDataLst>
          </p:nvPr>
        </p:nvSpPr>
        <p:spPr>
          <a:xfrm>
            <a:off x="998855" y="918845"/>
            <a:ext cx="10195560" cy="1579245"/>
          </a:xfrm>
          <a:prstGeom prst="roundRect">
            <a:avLst/>
          </a:prstGeom>
          <a:solidFill>
            <a:srgbClr val="FFFFFF"/>
          </a:solidFill>
          <a:effectLst>
            <a:outerShdw blurRad="508000" dist="76200" dir="5400000" algn="bl" rotWithShape="0">
              <a:schemeClr val="accent1">
                <a:alpha val="20000"/>
              </a:schemeClr>
            </a:outerShdw>
          </a:effectLst>
        </p:spPr>
        <p:txBody>
          <a:bodyPr/>
          <a:p>
            <a:endParaRPr lang="zh-CN" altLang="en-US">
              <a:solidFill>
                <a:schemeClr val="tx1"/>
              </a:solidFill>
            </a:endParaRPr>
          </a:p>
        </p:txBody>
      </p:sp>
      <p:sp>
        <p:nvSpPr>
          <p:cNvPr id="5" name="矩形 4"/>
          <p:cNvSpPr/>
          <p:nvPr>
            <p:custDataLst>
              <p:tags r:id="rId4"/>
            </p:custDataLst>
          </p:nvPr>
        </p:nvSpPr>
        <p:spPr>
          <a:xfrm>
            <a:off x="1219200" y="1644968"/>
            <a:ext cx="876512" cy="571437"/>
          </a:xfrm>
          <a:prstGeom prst="rect">
            <a:avLst/>
          </a:prstGeom>
          <a:noFill/>
        </p:spPr>
        <p:txBody>
          <a:bodyPr wrap="none" rtlCol="0" anchor="ctr" anchorCtr="0">
            <a:noAutofit/>
          </a:bodyPr>
          <a:p>
            <a:pPr algn="ctr">
              <a:spcBef>
                <a:spcPct val="0"/>
              </a:spcBef>
              <a:spcAft>
                <a:spcPct val="0"/>
              </a:spcAft>
            </a:pPr>
            <a:r>
              <a:rPr lang="en-US" altLang="zh-CN" sz="3200" b="1">
                <a:solidFill>
                  <a:schemeClr val="accent1"/>
                </a:solidFill>
                <a:latin typeface="+mn-ea"/>
                <a:cs typeface="+mn-ea"/>
              </a:rPr>
              <a:t>01</a:t>
            </a:r>
            <a:endParaRPr lang="en-US" altLang="zh-CN" sz="3200" b="1">
              <a:solidFill>
                <a:schemeClr val="accent1"/>
              </a:solidFill>
              <a:latin typeface="+mn-ea"/>
              <a:cs typeface="+mn-ea"/>
            </a:endParaRPr>
          </a:p>
        </p:txBody>
      </p:sp>
      <p:sp>
        <p:nvSpPr>
          <p:cNvPr id="10" name="矩形 9"/>
          <p:cNvSpPr/>
          <p:nvPr>
            <p:custDataLst>
              <p:tags r:id="rId5"/>
            </p:custDataLst>
          </p:nvPr>
        </p:nvSpPr>
        <p:spPr>
          <a:xfrm>
            <a:off x="2239645" y="1437005"/>
            <a:ext cx="8834755" cy="993775"/>
          </a:xfrm>
          <a:prstGeom prst="rect">
            <a:avLst/>
          </a:prstGeom>
          <a:noFill/>
        </p:spPr>
        <p:txBody>
          <a:bodyPr wrap="square" lIns="0" tIns="0" rIns="0" bIns="0" rtlCol="0" anchor="t">
            <a:noAutofit/>
          </a:bodyPr>
          <a:p>
            <a:pPr algn="just">
              <a:lnSpc>
                <a:spcPct val="150000"/>
              </a:lnSpc>
              <a:spcBef>
                <a:spcPct val="0"/>
              </a:spcBef>
              <a:spcAft>
                <a:spcPct val="0"/>
              </a:spcAft>
            </a:pPr>
            <a:r>
              <a:rPr lang="zh-CN" altLang="en-US" sz="1400">
                <a:solidFill>
                  <a:srgbClr val="404040"/>
                </a:solidFill>
                <a:latin typeface="+mn-ea"/>
                <a:cs typeface="+mn-ea"/>
              </a:rPr>
              <a:t>近期市场持续回调，有人认为政策是适可而止的托底，改善通缩，不会创造财富效应。也有人认为政策的目标是出现合理的通胀，带来一轮财富效应，推动居民信心回升。对于这件事情，是没有中间选项，必须要救起来。可能当下依然是逐步刺激，但想要出效果，就必须得过度</a:t>
            </a:r>
            <a:r>
              <a:rPr lang="en-US" altLang="zh-CN" sz="1400">
                <a:solidFill>
                  <a:srgbClr val="404040"/>
                </a:solidFill>
                <a:latin typeface="+mn-ea"/>
                <a:cs typeface="+mn-ea"/>
              </a:rPr>
              <a:t>……</a:t>
            </a:r>
            <a:r>
              <a:rPr lang="zh-CN" altLang="en-US" sz="1400">
                <a:solidFill>
                  <a:srgbClr val="404040"/>
                </a:solidFill>
                <a:latin typeface="+mn-ea"/>
                <a:cs typeface="+mn-ea"/>
              </a:rPr>
              <a:t>政策会一轮一轮</a:t>
            </a:r>
            <a:r>
              <a:rPr lang="zh-CN" altLang="en-US" sz="1400">
                <a:solidFill>
                  <a:srgbClr val="404040"/>
                </a:solidFill>
                <a:latin typeface="+mn-ea"/>
                <a:cs typeface="+mn-ea"/>
              </a:rPr>
              <a:t>的加码，越到年底力度</a:t>
            </a:r>
            <a:r>
              <a:rPr lang="zh-CN" altLang="en-US" sz="1400">
                <a:solidFill>
                  <a:srgbClr val="404040"/>
                </a:solidFill>
                <a:latin typeface="+mn-ea"/>
                <a:cs typeface="+mn-ea"/>
              </a:rPr>
              <a:t>越大。</a:t>
            </a:r>
            <a:endParaRPr lang="zh-CN" altLang="en-US" sz="1400">
              <a:solidFill>
                <a:srgbClr val="404040"/>
              </a:solidFill>
              <a:latin typeface="+mn-ea"/>
              <a:cs typeface="+mn-ea"/>
            </a:endParaRPr>
          </a:p>
        </p:txBody>
      </p:sp>
      <p:sp>
        <p:nvSpPr>
          <p:cNvPr id="12" name="矩形 11"/>
          <p:cNvSpPr/>
          <p:nvPr>
            <p:custDataLst>
              <p:tags r:id="rId6"/>
            </p:custDataLst>
          </p:nvPr>
        </p:nvSpPr>
        <p:spPr>
          <a:xfrm>
            <a:off x="2239645" y="1029653"/>
            <a:ext cx="8481141" cy="407291"/>
          </a:xfrm>
          <a:prstGeom prst="rect">
            <a:avLst/>
          </a:prstGeom>
          <a:noFill/>
        </p:spPr>
        <p:txBody>
          <a:bodyPr wrap="square" lIns="0" tIns="0" rIns="0" bIns="0" rtlCol="0" anchor="ctr">
            <a:noAutofit/>
          </a:bodyPr>
          <a:p>
            <a:pPr>
              <a:spcBef>
                <a:spcPct val="0"/>
              </a:spcBef>
              <a:spcAft>
                <a:spcPct val="0"/>
              </a:spcAft>
            </a:pPr>
            <a:r>
              <a:rPr lang="zh-CN" altLang="en-US" sz="2000" b="1" dirty="0">
                <a:solidFill>
                  <a:srgbClr val="151515"/>
                </a:solidFill>
                <a:latin typeface="+mn-ea"/>
                <a:cs typeface="+mn-ea"/>
              </a:rPr>
              <a:t>救市没有中间</a:t>
            </a:r>
            <a:r>
              <a:rPr lang="zh-CN" altLang="en-US" sz="2000" b="1" dirty="0">
                <a:solidFill>
                  <a:srgbClr val="151515"/>
                </a:solidFill>
                <a:latin typeface="+mn-ea"/>
                <a:cs typeface="+mn-ea"/>
              </a:rPr>
              <a:t>项</a:t>
            </a:r>
            <a:endParaRPr lang="zh-CN" altLang="en-US" sz="2000" b="1" dirty="0">
              <a:solidFill>
                <a:srgbClr val="151515"/>
              </a:solidFill>
              <a:latin typeface="+mn-ea"/>
              <a:cs typeface="+mn-ea"/>
            </a:endParaRPr>
          </a:p>
        </p:txBody>
      </p:sp>
      <p:sp>
        <p:nvSpPr>
          <p:cNvPr id="17" name="Rectangle 41732_#color_#shadow_$dk1-788&amp;2007"/>
          <p:cNvSpPr/>
          <p:nvPr>
            <p:custDataLst>
              <p:tags r:id="rId7"/>
            </p:custDataLst>
          </p:nvPr>
        </p:nvSpPr>
        <p:spPr>
          <a:xfrm>
            <a:off x="998855" y="2588260"/>
            <a:ext cx="10195560" cy="1673225"/>
          </a:xfrm>
          <a:prstGeom prst="roundRect">
            <a:avLst/>
          </a:prstGeom>
          <a:solidFill>
            <a:srgbClr val="FFFFFF"/>
          </a:solidFill>
          <a:effectLst>
            <a:outerShdw blurRad="508000" dist="76200" dir="5400000" algn="bl" rotWithShape="0">
              <a:schemeClr val="accent2">
                <a:alpha val="20000"/>
              </a:schemeClr>
            </a:outerShdw>
          </a:effectLst>
        </p:spPr>
        <p:txBody>
          <a:bodyPr/>
          <a:p>
            <a:endParaRPr lang="zh-CN" altLang="en-US">
              <a:solidFill>
                <a:schemeClr val="tx1"/>
              </a:solidFill>
            </a:endParaRPr>
          </a:p>
        </p:txBody>
      </p:sp>
      <p:sp>
        <p:nvSpPr>
          <p:cNvPr id="14" name="矩形 13"/>
          <p:cNvSpPr/>
          <p:nvPr>
            <p:custDataLst>
              <p:tags r:id="rId8"/>
            </p:custDataLst>
          </p:nvPr>
        </p:nvSpPr>
        <p:spPr>
          <a:xfrm>
            <a:off x="1219200" y="3143568"/>
            <a:ext cx="876512" cy="571437"/>
          </a:xfrm>
          <a:prstGeom prst="rect">
            <a:avLst/>
          </a:prstGeom>
          <a:noFill/>
        </p:spPr>
        <p:txBody>
          <a:bodyPr wrap="none" rtlCol="0" anchor="ctr" anchorCtr="0">
            <a:noAutofit/>
          </a:bodyPr>
          <a:p>
            <a:pPr algn="ctr">
              <a:spcBef>
                <a:spcPct val="0"/>
              </a:spcBef>
              <a:spcAft>
                <a:spcPct val="0"/>
              </a:spcAft>
            </a:pPr>
            <a:r>
              <a:rPr lang="en-US" altLang="zh-CN" sz="3200" b="1">
                <a:solidFill>
                  <a:schemeClr val="accent2"/>
                </a:solidFill>
                <a:latin typeface="+mn-ea"/>
                <a:cs typeface="+mn-ea"/>
              </a:rPr>
              <a:t>02</a:t>
            </a:r>
            <a:endParaRPr lang="en-US" altLang="zh-CN" sz="3200" b="1">
              <a:solidFill>
                <a:schemeClr val="accent2"/>
              </a:solidFill>
              <a:latin typeface="+mn-ea"/>
              <a:cs typeface="+mn-ea"/>
            </a:endParaRPr>
          </a:p>
        </p:txBody>
      </p:sp>
      <p:sp>
        <p:nvSpPr>
          <p:cNvPr id="15" name="矩形 14"/>
          <p:cNvSpPr/>
          <p:nvPr>
            <p:custDataLst>
              <p:tags r:id="rId9"/>
            </p:custDataLst>
          </p:nvPr>
        </p:nvSpPr>
        <p:spPr>
          <a:xfrm>
            <a:off x="2239645" y="3105785"/>
            <a:ext cx="8481060" cy="1084580"/>
          </a:xfrm>
          <a:prstGeom prst="rect">
            <a:avLst/>
          </a:prstGeom>
          <a:noFill/>
        </p:spPr>
        <p:txBody>
          <a:bodyPr wrap="square" lIns="0" tIns="0" rIns="0" bIns="0" rtlCol="0" anchor="t">
            <a:noAutofit/>
          </a:bodyPr>
          <a:p>
            <a:pPr algn="just">
              <a:lnSpc>
                <a:spcPct val="150000"/>
              </a:lnSpc>
              <a:spcBef>
                <a:spcPct val="0"/>
              </a:spcBef>
              <a:spcAft>
                <a:spcPct val="0"/>
              </a:spcAft>
            </a:pPr>
            <a:r>
              <a:rPr lang="zh-CN" altLang="en-US" sz="1400">
                <a:solidFill>
                  <a:srgbClr val="404040"/>
                </a:solidFill>
                <a:latin typeface="+mn-ea"/>
                <a:cs typeface="+mn-ea"/>
              </a:rPr>
              <a:t>货币刺激+财政刺激+导弹刺激=股市嗨起来，楼市稳住！大家想一想，如果鹰酱大选这里变成了“冬天里的一把火”，以现在东大拉内需的策略和极佳的人民币汇率位置配合，是不是各种海外资金就要加速流入东大这边！</a:t>
            </a:r>
            <a:r>
              <a:rPr lang="zh-CN" altLang="en-US" sz="1400" b="1" u="sng">
                <a:solidFill>
                  <a:srgbClr val="FF0000"/>
                </a:solidFill>
                <a:latin typeface="+mn-ea"/>
                <a:cs typeface="+mn-ea"/>
              </a:rPr>
              <a:t>国庆节前的大涨，已经打样了，后面还会有节前的这种行情，但不会普涨，需要选对</a:t>
            </a:r>
            <a:r>
              <a:rPr lang="zh-CN" altLang="en-US" sz="1400" b="1" u="sng">
                <a:solidFill>
                  <a:srgbClr val="FF0000"/>
                </a:solidFill>
                <a:latin typeface="+mn-ea"/>
                <a:cs typeface="+mn-ea"/>
              </a:rPr>
              <a:t>主题。</a:t>
            </a:r>
            <a:endParaRPr lang="zh-CN" altLang="en-US" sz="1400" b="1" u="sng">
              <a:solidFill>
                <a:srgbClr val="FF0000"/>
              </a:solidFill>
              <a:latin typeface="+mn-ea"/>
              <a:cs typeface="+mn-ea"/>
            </a:endParaRPr>
          </a:p>
        </p:txBody>
      </p:sp>
      <p:sp>
        <p:nvSpPr>
          <p:cNvPr id="16" name="矩形 15"/>
          <p:cNvSpPr/>
          <p:nvPr>
            <p:custDataLst>
              <p:tags r:id="rId10"/>
            </p:custDataLst>
          </p:nvPr>
        </p:nvSpPr>
        <p:spPr>
          <a:xfrm>
            <a:off x="2239645" y="2693353"/>
            <a:ext cx="8481141" cy="407291"/>
          </a:xfrm>
          <a:prstGeom prst="rect">
            <a:avLst/>
          </a:prstGeom>
          <a:noFill/>
        </p:spPr>
        <p:txBody>
          <a:bodyPr wrap="square" lIns="0" tIns="0" rIns="0" bIns="0" rtlCol="0" anchor="ctr">
            <a:noAutofit/>
          </a:bodyPr>
          <a:p>
            <a:pPr>
              <a:spcBef>
                <a:spcPct val="0"/>
              </a:spcBef>
              <a:spcAft>
                <a:spcPct val="0"/>
              </a:spcAft>
            </a:pPr>
            <a:r>
              <a:rPr lang="zh-CN" altLang="en-US" sz="2000" b="1">
                <a:solidFill>
                  <a:srgbClr val="151515"/>
                </a:solidFill>
                <a:latin typeface="+mn-ea"/>
                <a:cs typeface="+mn-ea"/>
              </a:rPr>
              <a:t>风景这边</a:t>
            </a:r>
            <a:r>
              <a:rPr lang="zh-CN" altLang="en-US" sz="2000" b="1">
                <a:solidFill>
                  <a:srgbClr val="151515"/>
                </a:solidFill>
                <a:latin typeface="+mn-ea"/>
                <a:cs typeface="+mn-ea"/>
              </a:rPr>
              <a:t>独好</a:t>
            </a:r>
            <a:endParaRPr lang="zh-CN" altLang="en-US" sz="2000" b="1">
              <a:solidFill>
                <a:srgbClr val="151515"/>
              </a:solidFill>
              <a:latin typeface="+mn-ea"/>
              <a:cs typeface="+mn-ea"/>
            </a:endParaRPr>
          </a:p>
        </p:txBody>
      </p:sp>
      <p:sp>
        <p:nvSpPr>
          <p:cNvPr id="36" name="Rectangle 41732_#color_#shadow_$dk1-788&amp;2007"/>
          <p:cNvSpPr/>
          <p:nvPr>
            <p:custDataLst>
              <p:tags r:id="rId11"/>
            </p:custDataLst>
          </p:nvPr>
        </p:nvSpPr>
        <p:spPr>
          <a:xfrm>
            <a:off x="998855" y="4418330"/>
            <a:ext cx="10195560" cy="1810385"/>
          </a:xfrm>
          <a:prstGeom prst="roundRect">
            <a:avLst/>
          </a:prstGeom>
          <a:solidFill>
            <a:srgbClr val="FFFFFF"/>
          </a:solidFill>
          <a:effectLst>
            <a:outerShdw blurRad="508000" dist="76200" dir="5400000" algn="bl" rotWithShape="0">
              <a:schemeClr val="accent1">
                <a:alpha val="20000"/>
              </a:schemeClr>
            </a:outerShdw>
          </a:effectLst>
        </p:spPr>
        <p:txBody>
          <a:bodyPr/>
          <a:p>
            <a:r>
              <a:rPr lang="en-US" altLang="zh-CN">
                <a:solidFill>
                  <a:schemeClr val="tx1"/>
                </a:solidFill>
              </a:rPr>
              <a:t>                           </a:t>
            </a:r>
            <a:endParaRPr lang="en-US" altLang="zh-CN">
              <a:solidFill>
                <a:schemeClr val="tx1"/>
              </a:solidFill>
            </a:endParaRPr>
          </a:p>
        </p:txBody>
      </p:sp>
      <p:sp>
        <p:nvSpPr>
          <p:cNvPr id="18" name="矩形 17"/>
          <p:cNvSpPr/>
          <p:nvPr>
            <p:custDataLst>
              <p:tags r:id="rId12"/>
            </p:custDataLst>
          </p:nvPr>
        </p:nvSpPr>
        <p:spPr>
          <a:xfrm>
            <a:off x="1148715" y="5278438"/>
            <a:ext cx="876512" cy="571437"/>
          </a:xfrm>
          <a:prstGeom prst="rect">
            <a:avLst/>
          </a:prstGeom>
          <a:noFill/>
        </p:spPr>
        <p:txBody>
          <a:bodyPr wrap="none" rtlCol="0" anchor="ctr" anchorCtr="0">
            <a:noAutofit/>
          </a:bodyPr>
          <a:p>
            <a:pPr algn="ctr">
              <a:spcBef>
                <a:spcPct val="0"/>
              </a:spcBef>
              <a:spcAft>
                <a:spcPct val="0"/>
              </a:spcAft>
            </a:pPr>
            <a:r>
              <a:rPr lang="en-US" altLang="zh-CN" sz="3200" b="1">
                <a:solidFill>
                  <a:schemeClr val="accent1"/>
                </a:solidFill>
                <a:latin typeface="+mn-ea"/>
                <a:cs typeface="+mn-ea"/>
              </a:rPr>
              <a:t>03</a:t>
            </a:r>
            <a:endParaRPr lang="en-US" altLang="zh-CN" sz="3200" b="1">
              <a:solidFill>
                <a:schemeClr val="accent1"/>
              </a:solidFill>
              <a:latin typeface="+mn-ea"/>
              <a:cs typeface="+mn-ea"/>
            </a:endParaRPr>
          </a:p>
        </p:txBody>
      </p:sp>
      <p:sp>
        <p:nvSpPr>
          <p:cNvPr id="19" name="矩形 18"/>
          <p:cNvSpPr/>
          <p:nvPr>
            <p:custDataLst>
              <p:tags r:id="rId13"/>
            </p:custDataLst>
          </p:nvPr>
        </p:nvSpPr>
        <p:spPr>
          <a:xfrm>
            <a:off x="2176145" y="4822190"/>
            <a:ext cx="8544560" cy="1266825"/>
          </a:xfrm>
          <a:prstGeom prst="rect">
            <a:avLst/>
          </a:prstGeom>
          <a:noFill/>
        </p:spPr>
        <p:txBody>
          <a:bodyPr wrap="square" lIns="0" tIns="0" rIns="0" bIns="0" rtlCol="0" anchor="t">
            <a:noAutofit/>
          </a:bodyPr>
          <a:p>
            <a:pPr algn="just">
              <a:lnSpc>
                <a:spcPct val="150000"/>
              </a:lnSpc>
              <a:spcBef>
                <a:spcPct val="0"/>
              </a:spcBef>
              <a:spcAft>
                <a:spcPct val="0"/>
              </a:spcAft>
            </a:pPr>
            <a:r>
              <a:rPr lang="zh-CN" altLang="en-US" sz="1400">
                <a:solidFill>
                  <a:srgbClr val="404040"/>
                </a:solidFill>
                <a:latin typeface="+mn-ea"/>
                <a:cs typeface="+mn-ea"/>
              </a:rPr>
              <a:t>很多时候，未必是需要你自己多强。只要你比人家相对有安全感、靠谱、稳健，你就有可能胜出。现在，全球这么多国家，眼见鹰酱里面都成这样了，慕然回首，突然觉得东大温柔可人，简直是秋香般的存在。也因此，大选后，</a:t>
            </a:r>
            <a:r>
              <a:rPr lang="zh-CN" altLang="en-US" sz="1400" b="1" u="sng">
                <a:solidFill>
                  <a:srgbClr val="7030A0"/>
                </a:solidFill>
                <a:latin typeface="+mn-ea"/>
                <a:cs typeface="+mn-ea"/>
              </a:rPr>
              <a:t>东大这里继续追加关键性的刺激举措，用来虹吸全球流动性（美股长牛就是虹吸了全球</a:t>
            </a:r>
            <a:r>
              <a:rPr lang="zh-CN" altLang="en-US" sz="1400" b="1" u="sng">
                <a:solidFill>
                  <a:srgbClr val="7030A0"/>
                </a:solidFill>
                <a:latin typeface="+mn-ea"/>
                <a:cs typeface="+mn-ea"/>
              </a:rPr>
              <a:t>资本），进而反杀鹰酱，这种可能越来越大。这才是我们今年年底最大的变数，也是我们最值得关注的超级大事。</a:t>
            </a:r>
            <a:endParaRPr lang="zh-CN" altLang="en-US" sz="1400" b="1" u="sng">
              <a:solidFill>
                <a:srgbClr val="7030A0"/>
              </a:solidFill>
              <a:latin typeface="+mn-ea"/>
              <a:cs typeface="+mn-ea"/>
            </a:endParaRPr>
          </a:p>
        </p:txBody>
      </p:sp>
      <p:sp>
        <p:nvSpPr>
          <p:cNvPr id="20" name="矩形 19"/>
          <p:cNvSpPr/>
          <p:nvPr>
            <p:custDataLst>
              <p:tags r:id="rId14"/>
            </p:custDataLst>
          </p:nvPr>
        </p:nvSpPr>
        <p:spPr>
          <a:xfrm>
            <a:off x="2176145" y="4418965"/>
            <a:ext cx="8474075" cy="407035"/>
          </a:xfrm>
          <a:prstGeom prst="rect">
            <a:avLst/>
          </a:prstGeom>
          <a:noFill/>
        </p:spPr>
        <p:txBody>
          <a:bodyPr wrap="square" lIns="0" tIns="0" rIns="0" bIns="0" rtlCol="0" anchor="ctr">
            <a:noAutofit/>
          </a:bodyPr>
          <a:p>
            <a:pPr>
              <a:spcBef>
                <a:spcPct val="0"/>
              </a:spcBef>
              <a:spcAft>
                <a:spcPct val="0"/>
              </a:spcAft>
            </a:pPr>
            <a:r>
              <a:rPr lang="zh-CN" altLang="en-US" sz="2000" b="1">
                <a:solidFill>
                  <a:srgbClr val="151515"/>
                </a:solidFill>
                <a:latin typeface="+mn-ea"/>
                <a:cs typeface="+mn-ea"/>
              </a:rPr>
              <a:t>国运真的好到爆</a:t>
            </a:r>
            <a:endParaRPr lang="zh-CN" altLang="en-US" sz="2000" b="1">
              <a:solidFill>
                <a:srgbClr val="151515"/>
              </a:solidFill>
              <a:latin typeface="+mn-ea"/>
              <a:cs typeface="+mn-ea"/>
            </a:endParaRPr>
          </a:p>
        </p:txBody>
      </p:sp>
    </p:spTree>
    <p:custDataLst>
      <p:tags r:id="rId15"/>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央行</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互惠便利</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13" name="文本框 1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11" name="直角三角形 10"/>
          <p:cNvSpPr/>
          <p:nvPr>
            <p:custDataLst>
              <p:tags r:id="rId3"/>
            </p:custDataLst>
          </p:nvPr>
        </p:nvSpPr>
        <p:spPr>
          <a:xfrm flipH="1" flipV="1">
            <a:off x="694373" y="1895158"/>
            <a:ext cx="190840" cy="240121"/>
          </a:xfrm>
          <a:prstGeom prst="rtTriangl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8" name="矩形: 圆角 7"/>
          <p:cNvSpPr/>
          <p:nvPr>
            <p:custDataLst>
              <p:tags r:id="rId4"/>
            </p:custDataLst>
          </p:nvPr>
        </p:nvSpPr>
        <p:spPr>
          <a:xfrm>
            <a:off x="851853" y="1668463"/>
            <a:ext cx="4953000" cy="4075747"/>
          </a:xfrm>
          <a:prstGeom prst="roundRect">
            <a:avLst>
              <a:gd name="adj" fmla="val 5234"/>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86147" tIns="671752" rIns="347215" bIns="418526" numCol="1" spcCol="0" rtlCol="0" fromWordArt="0" anchor="ctr" anchorCtr="0" forceAA="0" compatLnSpc="1">
            <a:noAutofit/>
          </a:bodyPr>
          <a:p>
            <a:pPr marL="0" algn="l" rtl="0" eaLnBrk="1" latinLnBrk="0" hangingPunct="1">
              <a:lnSpc>
                <a:spcPct val="150000"/>
              </a:lnSpc>
              <a:spcBef>
                <a:spcPts val="0"/>
              </a:spcBef>
              <a:spcAft>
                <a:spcPts val="0"/>
              </a:spcAft>
            </a:pPr>
            <a:r>
              <a:rPr lang="zh-CN" altLang="en-US" kern="0" dirty="0">
                <a:ln>
                  <a:noFill/>
                  <a:prstDash val="sysDot"/>
                </a:ln>
                <a:solidFill>
                  <a:srgbClr val="292929"/>
                </a:solidFill>
                <a:latin typeface="+mn-ea"/>
                <a:sym typeface="+mn-ea"/>
              </a:rPr>
              <a:t>央妈公开说，3000亿后面还有5000亿，这个工具产生的资金只能用于买股票，后面还有平准</a:t>
            </a:r>
            <a:r>
              <a:rPr lang="zh-CN" altLang="en-US" kern="0" dirty="0">
                <a:ln>
                  <a:noFill/>
                  <a:prstDash val="sysDot"/>
                </a:ln>
                <a:solidFill>
                  <a:srgbClr val="292929"/>
                </a:solidFill>
                <a:latin typeface="+mn-ea"/>
                <a:sym typeface="+mn-ea"/>
              </a:rPr>
              <a:t>基金。央妈为了救大A，将自己的资产负债表押进去了！给股市输入流动性才刚刚</a:t>
            </a:r>
            <a:r>
              <a:rPr lang="zh-CN" altLang="en-US" kern="0" dirty="0">
                <a:ln>
                  <a:noFill/>
                  <a:prstDash val="sysDot"/>
                </a:ln>
                <a:solidFill>
                  <a:srgbClr val="292929"/>
                </a:solidFill>
                <a:latin typeface="+mn-ea"/>
                <a:sym typeface="+mn-ea"/>
              </a:rPr>
              <a:t>开始，继续享受时代的红利，继续看多人民币资产景气周期，正当其时。</a:t>
            </a:r>
            <a:endParaRPr lang="zh-CN" altLang="en-US" kern="0" dirty="0">
              <a:ln>
                <a:noFill/>
                <a:prstDash val="sysDot"/>
              </a:ln>
              <a:solidFill>
                <a:srgbClr val="292929"/>
              </a:solidFill>
              <a:latin typeface="+mn-ea"/>
              <a:sym typeface="+mn-ea"/>
            </a:endParaRPr>
          </a:p>
        </p:txBody>
      </p:sp>
      <p:sp>
        <p:nvSpPr>
          <p:cNvPr id="5" name="矩形: 单圆角 12"/>
          <p:cNvSpPr/>
          <p:nvPr>
            <p:custDataLst>
              <p:tags r:id="rId5"/>
            </p:custDataLst>
          </p:nvPr>
        </p:nvSpPr>
        <p:spPr>
          <a:xfrm>
            <a:off x="694373" y="1125538"/>
            <a:ext cx="4662073" cy="772067"/>
          </a:xfrm>
          <a:prstGeom prst="round1Rect">
            <a:avLst/>
          </a:prstGeom>
          <a:gradFill flip="none" rotWithShape="1">
            <a:gsLst>
              <a:gs pos="100000">
                <a:schemeClr val="accent1">
                  <a:alpha val="100000"/>
                </a:schemeClr>
              </a:gs>
              <a:gs pos="0">
                <a:schemeClr val="accent1">
                  <a:lumMod val="70000"/>
                  <a:lumOff val="30000"/>
                  <a:alpha val="100000"/>
                </a:schemeClr>
              </a:gs>
            </a:gsLst>
            <a:lin ang="0" scaled="1"/>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p>
            <a:pPr indent="452755" algn="ctr"/>
            <a:r>
              <a:rPr lang="zh-CN" altLang="en-US" sz="2400" b="1" spc="300" dirty="0">
                <a:solidFill>
                  <a:schemeClr val="lt1">
                    <a:lumMod val="100000"/>
                  </a:schemeClr>
                </a:solidFill>
                <a:latin typeface="+mj-ea"/>
              </a:rPr>
              <a:t>相信才看到</a:t>
            </a:r>
            <a:endParaRPr lang="zh-CN" altLang="en-US" sz="2400" b="1" spc="300" dirty="0">
              <a:solidFill>
                <a:schemeClr val="lt1">
                  <a:lumMod val="100000"/>
                </a:schemeClr>
              </a:solidFill>
              <a:latin typeface="+mj-ea"/>
            </a:endParaRPr>
          </a:p>
          <a:p>
            <a:pPr indent="452755" algn="ctr"/>
            <a:r>
              <a:rPr lang="zh-CN" altLang="en-US" sz="2400" b="1" spc="300" dirty="0">
                <a:solidFill>
                  <a:schemeClr val="lt1">
                    <a:lumMod val="100000"/>
                  </a:schemeClr>
                </a:solidFill>
                <a:latin typeface="+mj-ea"/>
              </a:rPr>
              <a:t>不要看到才相信</a:t>
            </a:r>
            <a:endParaRPr lang="zh-CN" altLang="en-US" sz="2400" b="1" spc="300" dirty="0">
              <a:solidFill>
                <a:schemeClr val="lt1">
                  <a:lumMod val="100000"/>
                </a:schemeClr>
              </a:solidFill>
              <a:latin typeface="+mj-ea"/>
            </a:endParaRPr>
          </a:p>
        </p:txBody>
      </p:sp>
      <p:sp>
        <p:nvSpPr>
          <p:cNvPr id="6" name="直角三角形 5"/>
          <p:cNvSpPr/>
          <p:nvPr>
            <p:custDataLst>
              <p:tags r:id="rId6"/>
            </p:custDataLst>
          </p:nvPr>
        </p:nvSpPr>
        <p:spPr>
          <a:xfrm flipH="1" flipV="1">
            <a:off x="6387783" y="1884363"/>
            <a:ext cx="190840" cy="240121"/>
          </a:xfrm>
          <a:prstGeom prst="rtTriangl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7" name="矩形: 圆角 6"/>
          <p:cNvSpPr/>
          <p:nvPr>
            <p:custDataLst>
              <p:tags r:id="rId7"/>
            </p:custDataLst>
          </p:nvPr>
        </p:nvSpPr>
        <p:spPr>
          <a:xfrm>
            <a:off x="6545263" y="1658303"/>
            <a:ext cx="4953000" cy="4075747"/>
          </a:xfrm>
          <a:prstGeom prst="roundRect">
            <a:avLst>
              <a:gd name="adj" fmla="val 5234"/>
            </a:avLst>
          </a:prstGeom>
          <a:solidFill>
            <a:srgbClr val="FFFFFF"/>
          </a:solidFill>
          <a:ln>
            <a:solidFill>
              <a:schemeClr val="accent2">
                <a:lumMod val="20000"/>
                <a:lumOff val="80000"/>
              </a:schemeClr>
            </a:solid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86147" tIns="671752" rIns="347215" bIns="418526" numCol="1" spcCol="0" rtlCol="0" fromWordArt="0" anchor="ctr" anchorCtr="0" forceAA="0" compatLnSpc="1">
            <a:noAutofit/>
          </a:bodyPr>
          <a:p>
            <a:pPr marL="0" algn="l" rtl="0" eaLnBrk="1" latinLnBrk="0" hangingPunct="1">
              <a:lnSpc>
                <a:spcPct val="150000"/>
              </a:lnSpc>
              <a:spcBef>
                <a:spcPts val="0"/>
              </a:spcBef>
              <a:spcAft>
                <a:spcPts val="0"/>
              </a:spcAft>
            </a:pPr>
            <a:r>
              <a:rPr lang="zh-CN" altLang="en-US" kern="0" dirty="0">
                <a:ln>
                  <a:noFill/>
                  <a:prstDash val="sysDot"/>
                </a:ln>
                <a:solidFill>
                  <a:srgbClr val="292929"/>
                </a:solidFill>
                <a:latin typeface="+mn-ea"/>
                <a:sym typeface="+mn-ea"/>
              </a:rPr>
              <a:t>近期听了几家基金的路演直播，除了公募基金常年重仓，很多私募机构、险资都还是严重低配，而且他们还在继续调整一手的高股息配置和短债，并且监管要求提升权益（股票、股票基金、混合基金、信托等）仓位。这些资金和央妈互惠便利的资金都会成为增量</a:t>
            </a:r>
            <a:r>
              <a:rPr lang="zh-CN" altLang="en-US" kern="0" dirty="0">
                <a:ln>
                  <a:noFill/>
                  <a:prstDash val="sysDot"/>
                </a:ln>
                <a:solidFill>
                  <a:srgbClr val="292929"/>
                </a:solidFill>
                <a:latin typeface="+mn-ea"/>
                <a:sym typeface="+mn-ea"/>
              </a:rPr>
              <a:t>资金。</a:t>
            </a:r>
            <a:endParaRPr lang="zh-CN" altLang="en-US" kern="0" dirty="0">
              <a:ln>
                <a:noFill/>
                <a:prstDash val="sysDot"/>
              </a:ln>
              <a:solidFill>
                <a:srgbClr val="292929"/>
              </a:solidFill>
              <a:latin typeface="+mn-ea"/>
              <a:sym typeface="+mn-ea"/>
            </a:endParaRPr>
          </a:p>
        </p:txBody>
      </p:sp>
      <p:sp>
        <p:nvSpPr>
          <p:cNvPr id="9" name="矩形: 单圆角 8"/>
          <p:cNvSpPr/>
          <p:nvPr>
            <p:custDataLst>
              <p:tags r:id="rId8"/>
            </p:custDataLst>
          </p:nvPr>
        </p:nvSpPr>
        <p:spPr>
          <a:xfrm>
            <a:off x="6387783" y="1114743"/>
            <a:ext cx="4662073" cy="772067"/>
          </a:xfrm>
          <a:prstGeom prst="round1Rect">
            <a:avLst/>
          </a:prstGeom>
          <a:gradFill flip="none" rotWithShape="1">
            <a:gsLst>
              <a:gs pos="100000">
                <a:schemeClr val="accent2">
                  <a:alpha val="100000"/>
                </a:schemeClr>
              </a:gs>
              <a:gs pos="0">
                <a:schemeClr val="accent2">
                  <a:lumMod val="70000"/>
                  <a:lumOff val="30000"/>
                  <a:alpha val="100000"/>
                </a:schemeClr>
              </a:gs>
            </a:gsLst>
            <a:lin ang="0" scaled="1"/>
            <a:tileRect/>
          </a:gra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p>
            <a:pPr indent="452755" algn="ctr"/>
            <a:r>
              <a:rPr lang="zh-CN" altLang="en-US" sz="2600" b="1" spc="300" dirty="0">
                <a:solidFill>
                  <a:schemeClr val="lt1">
                    <a:lumMod val="100000"/>
                  </a:schemeClr>
                </a:solidFill>
                <a:latin typeface="+mj-ea"/>
              </a:rPr>
              <a:t>现在很多机构仓位</a:t>
            </a:r>
            <a:r>
              <a:rPr lang="zh-CN" altLang="en-US" sz="2600" b="1" spc="300" dirty="0">
                <a:solidFill>
                  <a:schemeClr val="lt1">
                    <a:lumMod val="100000"/>
                  </a:schemeClr>
                </a:solidFill>
                <a:latin typeface="+mj-ea"/>
              </a:rPr>
              <a:t>轻</a:t>
            </a:r>
            <a:endParaRPr lang="zh-CN" altLang="en-US" sz="2600" b="1" spc="300" dirty="0">
              <a:solidFill>
                <a:schemeClr val="lt1">
                  <a:lumMod val="100000"/>
                </a:schemeClr>
              </a:solidFill>
              <a:latin typeface="+mj-ea"/>
            </a:endParaRPr>
          </a:p>
        </p:txBody>
      </p:sp>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userDrawn="1">
            <p:custDataLst>
              <p:tags r:id="rId1"/>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PART 0</a:t>
            </a:r>
            <a:r>
              <a:rPr kumimoji="0" lang="en-US" altLang="zh-CN"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2</a:t>
            </a:r>
            <a:endParaRPr kumimoji="0" lang="en-US" altLang="zh-CN" sz="60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p:txBody>
      </p:sp>
      <p:sp>
        <p:nvSpPr>
          <p:cNvPr id="6" name="文本框 5"/>
          <p:cNvSpPr txBox="1"/>
          <p:nvPr>
            <p:custDataLst>
              <p:tags r:id="rId3"/>
            </p:custDataLst>
          </p:nvPr>
        </p:nvSpPr>
        <p:spPr>
          <a:xfrm>
            <a:off x="2118043" y="3064510"/>
            <a:ext cx="7955915" cy="2861310"/>
          </a:xfrm>
          <a:prstGeom prst="rect">
            <a:avLst/>
          </a:prstGeom>
          <a:noFill/>
        </p:spPr>
        <p:txBody>
          <a:bodyPr wrap="square" rtlCol="0">
            <a:spAutoFit/>
          </a:bodyPr>
          <a:p>
            <a:pPr algn="ctr" fontAlgn="auto"/>
            <a:r>
              <a:rPr lang="zh-CN" altLang="en-US" sz="6000">
                <a:solidFill>
                  <a:schemeClr val="bg1"/>
                </a:solidFill>
                <a:latin typeface="清雅黑体" panose="00000500000000000000" charset="-122"/>
                <a:ea typeface="清雅黑体" panose="00000500000000000000" charset="-122"/>
              </a:rPr>
              <a:t>财爸将资产负债表押进了高质量</a:t>
            </a:r>
            <a:r>
              <a:rPr lang="zh-CN" altLang="en-US" sz="6000">
                <a:solidFill>
                  <a:schemeClr val="bg1"/>
                </a:solidFill>
                <a:latin typeface="清雅黑体" panose="00000500000000000000" charset="-122"/>
                <a:ea typeface="清雅黑体" panose="00000500000000000000" charset="-122"/>
              </a:rPr>
              <a:t>科技</a:t>
            </a:r>
            <a:endParaRPr lang="zh-CN" altLang="en-US" sz="6000">
              <a:solidFill>
                <a:schemeClr val="bg1"/>
              </a:solidFill>
              <a:latin typeface="清雅黑体" panose="00000500000000000000" charset="-122"/>
              <a:ea typeface="清雅黑体" panose="00000500000000000000" charset="-122"/>
            </a:endParaRPr>
          </a:p>
          <a:p>
            <a:pPr algn="ctr" fontAlgn="auto"/>
            <a:endParaRPr lang="zh-CN" altLang="en-US" sz="6000">
              <a:solidFill>
                <a:schemeClr val="bg2"/>
              </a:solidFill>
              <a:latin typeface="清雅黑体" panose="00000500000000000000" charset="-122"/>
              <a:ea typeface="清雅黑体" panose="00000500000000000000" charset="-122"/>
              <a:sym typeface="+mn-ea"/>
            </a:endParaRPr>
          </a:p>
        </p:txBody>
      </p:sp>
      <p:cxnSp>
        <p:nvCxnSpPr>
          <p:cNvPr id="7" name="直接连接符 6"/>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TextBox 76"/>
          <p:cNvSpPr txBox="1"/>
          <p:nvPr>
            <p:custDataLst>
              <p:tags r:id="rId1"/>
            </p:custDataLst>
          </p:nvPr>
        </p:nvSpPr>
        <p:spPr>
          <a:xfrm>
            <a:off x="6515735" y="1003300"/>
            <a:ext cx="4354195" cy="1014730"/>
          </a:xfrm>
          <a:prstGeom prst="rect">
            <a:avLst/>
          </a:prstGeom>
          <a:noFill/>
        </p:spPr>
        <p:txBody>
          <a:bodyPr wrap="square" rtlCol="0">
            <a:spAutoFit/>
          </a:bodyPr>
          <a:p>
            <a:r>
              <a:rPr lang="zh-CN" altLang="en-US" sz="2000" b="1" dirty="0" smtClean="0">
                <a:solidFill>
                  <a:schemeClr val="bg1"/>
                </a:solidFill>
                <a:latin typeface="微软雅黑" panose="020B0503020204020204" pitchFamily="34" charset="-122"/>
                <a:ea typeface="微软雅黑" panose="020B0503020204020204" pitchFamily="34" charset="-122"/>
                <a:sym typeface="+mn-ea"/>
              </a:rPr>
              <a:t>1、既给了多头信心，也给了空头信心，避免了市场的一致性与暴涨暴跌。</a:t>
            </a:r>
            <a:endParaRPr lang="zh-CN" altLang="en-US" sz="2000" b="1" dirty="0" smtClean="0">
              <a:solidFill>
                <a:schemeClr val="bg1"/>
              </a:solidFill>
              <a:latin typeface="微软雅黑" panose="020B0503020204020204" pitchFamily="34" charset="-122"/>
              <a:ea typeface="微软雅黑" panose="020B0503020204020204" pitchFamily="34" charset="-122"/>
            </a:endParaRPr>
          </a:p>
          <a:p>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
        <p:nvSpPr>
          <p:cNvPr id="19" name="TextBox 76"/>
          <p:cNvSpPr txBox="1"/>
          <p:nvPr>
            <p:custDataLst>
              <p:tags r:id="rId2"/>
            </p:custDataLst>
          </p:nvPr>
        </p:nvSpPr>
        <p:spPr>
          <a:xfrm>
            <a:off x="6515735" y="2018030"/>
            <a:ext cx="4020185" cy="2245360"/>
          </a:xfrm>
          <a:prstGeom prst="rect">
            <a:avLst/>
          </a:prstGeom>
          <a:noFill/>
        </p:spPr>
        <p:txBody>
          <a:bodyPr wrap="square" rtlCol="0">
            <a:spAutoFit/>
          </a:bodyPr>
          <a:p>
            <a:r>
              <a:rPr lang="zh-CN" altLang="en-US" sz="2000" b="1" dirty="0" smtClean="0">
                <a:solidFill>
                  <a:schemeClr val="bg1"/>
                </a:solidFill>
                <a:latin typeface="微软雅黑" panose="020B0503020204020204" pitchFamily="34" charset="-122"/>
                <a:ea typeface="微软雅黑" panose="020B0503020204020204" pitchFamily="34" charset="-122"/>
                <a:sym typeface="+mn-ea"/>
              </a:rPr>
              <a:t>2、满足了中央层面的“高质量发展”要求</a:t>
            </a:r>
            <a:r>
              <a:rPr lang="zh-CN" altLang="en-US" sz="2000">
                <a:solidFill>
                  <a:schemeClr val="bg1"/>
                </a:solidFill>
                <a:sym typeface="+mn-ea"/>
              </a:rPr>
              <a:t>。</a:t>
            </a:r>
            <a:br>
              <a:rPr lang="zh-CN" altLang="en-US" sz="2000">
                <a:solidFill>
                  <a:schemeClr val="bg1"/>
                </a:solidFill>
                <a:sym typeface="+mn-ea"/>
              </a:rPr>
            </a:b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然而，实际给钱的这些方向，</a:t>
            </a:r>
            <a:r>
              <a:rPr lang="zh-CN" altLang="en-US" sz="2000" b="1" dirty="0" smtClean="0">
                <a:solidFill>
                  <a:srgbClr val="FF0000"/>
                </a:solidFill>
                <a:latin typeface="微软雅黑" panose="020B0503020204020204" pitchFamily="34" charset="-122"/>
                <a:ea typeface="微软雅黑" panose="020B0503020204020204" pitchFamily="34" charset="-122"/>
                <a:sym typeface="+mn-ea"/>
              </a:rPr>
              <a:t>最后还是用来终极滋养庞大的上游制造业企业为主。</a:t>
            </a:r>
            <a:endParaRPr lang="zh-CN" altLang="en-US" sz="2000">
              <a:solidFill>
                <a:srgbClr val="FF0000"/>
              </a:solidFill>
            </a:endParaRPr>
          </a:p>
          <a:p>
            <a:endParaRPr lang="zh-CN" altLang="en-US" sz="2000">
              <a:solidFill>
                <a:schemeClr val="bg1"/>
              </a:solidFill>
            </a:endParaRPr>
          </a:p>
          <a:p>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3"/>
            </p:custDataLst>
          </p:nvPr>
        </p:nvSpPr>
        <p:spPr>
          <a:xfrm>
            <a:off x="3273425" y="15240"/>
            <a:ext cx="63017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4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财政政策传导需要时间</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6515735" y="3577590"/>
            <a:ext cx="4354195" cy="3523615"/>
          </a:xfrm>
          <a:prstGeom prst="rect">
            <a:avLst/>
          </a:prstGeom>
          <a:noFill/>
        </p:spPr>
        <p:txBody>
          <a:bodyPr wrap="square" rtlCol="0">
            <a:noAutofit/>
          </a:bodyPr>
          <a:p>
            <a:r>
              <a:rPr lang="zh-CN" altLang="en-US" b="1">
                <a:solidFill>
                  <a:schemeClr val="bg1"/>
                </a:solidFill>
                <a:sym typeface="+mn-ea"/>
              </a:rPr>
              <a:t>（</a:t>
            </a:r>
            <a:r>
              <a:rPr lang="en-US" altLang="zh-CN" b="1">
                <a:solidFill>
                  <a:schemeClr val="bg1"/>
                </a:solidFill>
                <a:sym typeface="+mn-ea"/>
              </a:rPr>
              <a:t>1</a:t>
            </a:r>
            <a:r>
              <a:rPr lang="zh-CN" altLang="en-US" b="1">
                <a:solidFill>
                  <a:schemeClr val="bg1"/>
                </a:solidFill>
                <a:sym typeface="+mn-ea"/>
              </a:rPr>
              <a:t>）地方债务置换2~3万亿</a:t>
            </a:r>
            <a:endParaRPr lang="zh-CN" altLang="en-US" b="1">
              <a:solidFill>
                <a:schemeClr val="bg1"/>
              </a:solidFill>
            </a:endParaRPr>
          </a:p>
          <a:p>
            <a:r>
              <a:rPr lang="zh-CN" altLang="en-US" b="1">
                <a:solidFill>
                  <a:schemeClr val="bg1"/>
                </a:solidFill>
                <a:sym typeface="+mn-ea"/>
              </a:rPr>
              <a:t>（</a:t>
            </a:r>
            <a:r>
              <a:rPr lang="en-US" altLang="zh-CN" b="1">
                <a:solidFill>
                  <a:schemeClr val="bg1"/>
                </a:solidFill>
                <a:sym typeface="+mn-ea"/>
              </a:rPr>
              <a:t>2</a:t>
            </a:r>
            <a:r>
              <a:rPr lang="zh-CN" altLang="en-US" b="1">
                <a:solidFill>
                  <a:schemeClr val="bg1"/>
                </a:solidFill>
                <a:sym typeface="+mn-ea"/>
              </a:rPr>
              <a:t>）新增专项债2.3万亿</a:t>
            </a:r>
            <a:endParaRPr lang="zh-CN" altLang="en-US" b="1">
              <a:solidFill>
                <a:schemeClr val="bg1"/>
              </a:solidFill>
            </a:endParaRPr>
          </a:p>
          <a:p>
            <a:r>
              <a:rPr lang="zh-CN" altLang="en-US" b="1">
                <a:solidFill>
                  <a:schemeClr val="bg1"/>
                </a:solidFill>
                <a:sym typeface="+mn-ea"/>
              </a:rPr>
              <a:t>（</a:t>
            </a:r>
            <a:r>
              <a:rPr lang="en-US" altLang="zh-CN" b="1">
                <a:solidFill>
                  <a:schemeClr val="bg1"/>
                </a:solidFill>
                <a:sym typeface="+mn-ea"/>
              </a:rPr>
              <a:t>3</a:t>
            </a:r>
            <a:r>
              <a:rPr lang="zh-CN" altLang="en-US" b="1">
                <a:solidFill>
                  <a:schemeClr val="bg1"/>
                </a:solidFill>
                <a:sym typeface="+mn-ea"/>
              </a:rPr>
              <a:t>）特别国债1万亿（补充银行资本）</a:t>
            </a:r>
            <a:endParaRPr lang="zh-CN" altLang="en-US" b="1">
              <a:solidFill>
                <a:schemeClr val="bg1"/>
              </a:solidFill>
            </a:endParaRPr>
          </a:p>
          <a:p>
            <a:r>
              <a:rPr lang="zh-CN" altLang="en-US" b="1">
                <a:solidFill>
                  <a:schemeClr val="bg1"/>
                </a:solidFill>
                <a:sym typeface="+mn-ea"/>
              </a:rPr>
              <a:t>（</a:t>
            </a:r>
            <a:r>
              <a:rPr lang="en-US" altLang="zh-CN" b="1">
                <a:solidFill>
                  <a:schemeClr val="bg1"/>
                </a:solidFill>
                <a:sym typeface="+mn-ea"/>
              </a:rPr>
              <a:t>4</a:t>
            </a:r>
            <a:r>
              <a:rPr lang="zh-CN" altLang="en-US" b="1">
                <a:solidFill>
                  <a:schemeClr val="bg1"/>
                </a:solidFill>
                <a:sym typeface="+mn-ea"/>
              </a:rPr>
              <a:t>）财政赤字扩大0.5~1万亿</a:t>
            </a:r>
            <a:endParaRPr lang="zh-CN" altLang="en-US" b="1">
              <a:solidFill>
                <a:schemeClr val="bg1"/>
              </a:solidFill>
            </a:endParaRPr>
          </a:p>
          <a:p>
            <a:r>
              <a:rPr lang="zh-CN" altLang="en-US" b="1">
                <a:solidFill>
                  <a:schemeClr val="bg1"/>
                </a:solidFill>
                <a:sym typeface="+mn-ea"/>
              </a:rPr>
              <a:t>（</a:t>
            </a:r>
            <a:r>
              <a:rPr lang="en-US" altLang="zh-CN" b="1">
                <a:solidFill>
                  <a:schemeClr val="bg1"/>
                </a:solidFill>
                <a:sym typeface="+mn-ea"/>
              </a:rPr>
              <a:t>5</a:t>
            </a:r>
            <a:r>
              <a:rPr lang="zh-CN" altLang="en-US" b="1">
                <a:solidFill>
                  <a:schemeClr val="bg1"/>
                </a:solidFill>
                <a:sym typeface="+mn-ea"/>
              </a:rPr>
              <a:t>）税收减免和补贴0.5~1万亿</a:t>
            </a:r>
            <a:endParaRPr lang="zh-CN" altLang="en-US" b="1">
              <a:solidFill>
                <a:schemeClr val="bg1"/>
              </a:solidFill>
            </a:endParaRPr>
          </a:p>
          <a:p>
            <a:r>
              <a:rPr lang="zh-CN" altLang="en-US" b="1">
                <a:solidFill>
                  <a:schemeClr val="bg1"/>
                </a:solidFill>
                <a:sym typeface="+mn-ea"/>
              </a:rPr>
              <a:t>这就是近期财爸公开“喊麦”，大家给出的数据预估。不管到底算不算未超预期，反正这就是后面要干的大事了。很明显，这次财爸也是将自己的资产负债表押进去了，就像央妈救大A一般。</a:t>
            </a:r>
            <a:endParaRPr lang="zh-CN" altLang="en-US" b="1">
              <a:solidFill>
                <a:schemeClr val="bg1"/>
              </a:solidFill>
            </a:endParaRPr>
          </a:p>
          <a:p>
            <a:endParaRPr lang="zh-CN" altLang="en-US" b="1">
              <a:solidFill>
                <a:srgbClr val="FF0000"/>
              </a:solidFill>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0108" y="1469021"/>
            <a:ext cx="2298192" cy="2298192"/>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58" y="1469021"/>
            <a:ext cx="2298192" cy="2298192"/>
          </a:xfrm>
          <a:prstGeom prst="rect">
            <a:avLst/>
          </a:prstGeom>
        </p:spPr>
      </p:pic>
      <p:pic>
        <p:nvPicPr>
          <p:cNvPr id="13" name="图片 12" descr="电子计算机&#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8498" y="3935341"/>
            <a:ext cx="2298192" cy="2298192"/>
          </a:xfrm>
          <a:prstGeom prst="rect">
            <a:avLst/>
          </a:prstGeom>
        </p:spPr>
      </p:pic>
      <p:pic>
        <p:nvPicPr>
          <p:cNvPr id="14" name="图片 13" descr="人在切桌子上的电脑和手机&#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058" y="3935341"/>
            <a:ext cx="2298192" cy="2298192"/>
          </a:xfrm>
          <a:prstGeom prst="rect">
            <a:avLst/>
          </a:prstGeom>
        </p:spPr>
      </p:pic>
      <p:sp>
        <p:nvSpPr>
          <p:cNvPr id="3" name="文本框 2"/>
          <p:cNvSpPr txBox="1"/>
          <p:nvPr userDrawn="1">
            <p:custDataLst>
              <p:tags r:id="rId8"/>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custDataLst>
              <p:tags r:id="rId1"/>
            </p:custDataLst>
          </p:nvPr>
        </p:nvGrpSpPr>
        <p:grpSpPr>
          <a:xfrm>
            <a:off x="1985251" y="1358745"/>
            <a:ext cx="8109585" cy="5084436"/>
            <a:chOff x="673341" y="1358745"/>
            <a:chExt cx="8109585" cy="5084436"/>
          </a:xfrm>
        </p:grpSpPr>
        <p:sp>
          <p:nvSpPr>
            <p:cNvPr id="6" name="矩形 5"/>
            <p:cNvSpPr/>
            <p:nvPr/>
          </p:nvSpPr>
          <p:spPr>
            <a:xfrm>
              <a:off x="673341" y="1358745"/>
              <a:ext cx="8109585" cy="21361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endParaRPr>
            </a:p>
          </p:txBody>
        </p:sp>
        <p:grpSp>
          <p:nvGrpSpPr>
            <p:cNvPr id="10" name="组合 9"/>
            <p:cNvGrpSpPr/>
            <p:nvPr/>
          </p:nvGrpSpPr>
          <p:grpSpPr>
            <a:xfrm>
              <a:off x="1023050" y="1622105"/>
              <a:ext cx="7635240" cy="4821076"/>
              <a:chOff x="1023050" y="1622105"/>
              <a:chExt cx="7635240" cy="4821076"/>
            </a:xfrm>
          </p:grpSpPr>
          <p:grpSp>
            <p:nvGrpSpPr>
              <p:cNvPr id="12" name="组合 11"/>
              <p:cNvGrpSpPr/>
              <p:nvPr/>
            </p:nvGrpSpPr>
            <p:grpSpPr>
              <a:xfrm>
                <a:off x="1023050" y="1622105"/>
                <a:ext cx="7635240" cy="1572260"/>
                <a:chOff x="479398" y="2007958"/>
                <a:chExt cx="7635240" cy="1572260"/>
              </a:xfrm>
            </p:grpSpPr>
            <p:sp>
              <p:nvSpPr>
                <p:cNvPr id="42" name="文本框 41"/>
                <p:cNvSpPr txBox="1"/>
                <p:nvPr/>
              </p:nvSpPr>
              <p:spPr>
                <a:xfrm>
                  <a:off x="479398" y="2007958"/>
                  <a:ext cx="7635240" cy="1572260"/>
                </a:xfrm>
                <a:prstGeom prst="rect">
                  <a:avLst/>
                </a:prstGeom>
                <a:noFill/>
              </p:spPr>
              <p:txBody>
                <a:bodyPr wrap="none" rtlCol="0">
                  <a:noAutofit/>
                </a:bodyPr>
                <a:lstStyle/>
                <a:p>
                  <a:pPr algn="l"/>
                  <a:r>
                    <a:rPr lang="zh-CN" altLang="en-US" sz="2400">
                      <a:solidFill>
                        <a:schemeClr val="bg1"/>
                      </a:solidFill>
                      <a:sym typeface="+mn-ea"/>
                    </a:rPr>
                    <a:t>中央希望的一直都是高质量模式，这样资金就可以投入</a:t>
                  </a:r>
                  <a:endParaRPr lang="zh-CN" altLang="en-US" sz="2400">
                    <a:solidFill>
                      <a:schemeClr val="bg1"/>
                    </a:solidFill>
                    <a:sym typeface="+mn-ea"/>
                  </a:endParaRPr>
                </a:p>
                <a:p>
                  <a:pPr algn="l"/>
                  <a:r>
                    <a:rPr lang="zh-CN" altLang="en-US" sz="2400">
                      <a:solidFill>
                        <a:schemeClr val="bg1"/>
                      </a:solidFill>
                      <a:sym typeface="+mn-ea"/>
                    </a:rPr>
                    <a:t>到相对更有价值的地方，为国家缔造税收与就业。而这</a:t>
                  </a:r>
                  <a:br>
                    <a:rPr lang="zh-CN" altLang="en-US" sz="2400">
                      <a:solidFill>
                        <a:schemeClr val="bg1"/>
                      </a:solidFill>
                      <a:sym typeface="+mn-ea"/>
                    </a:rPr>
                  </a:br>
                  <a:r>
                    <a:rPr lang="zh-CN" altLang="en-US" sz="2400">
                      <a:solidFill>
                        <a:schemeClr val="bg1"/>
                      </a:solidFill>
                      <a:sym typeface="+mn-ea"/>
                    </a:rPr>
                    <a:t>一次财政部会议，三个副部长临时拿出来的新增刺激政</a:t>
                  </a:r>
                  <a:br>
                    <a:rPr lang="zh-CN" altLang="en-US" sz="2400">
                      <a:solidFill>
                        <a:schemeClr val="bg1"/>
                      </a:solidFill>
                      <a:sym typeface="+mn-ea"/>
                    </a:rPr>
                  </a:br>
                  <a:r>
                    <a:rPr lang="zh-CN" altLang="en-US" sz="2400">
                      <a:solidFill>
                        <a:schemeClr val="bg1"/>
                      </a:solidFill>
                      <a:sym typeface="+mn-ea"/>
                    </a:rPr>
                    <a:t>策，虽然总量并不多，但一水都是高质量模式。</a:t>
                  </a:r>
                  <a:endParaRPr lang="zh-CN" altLang="en-US" sz="2400" dirty="0">
                    <a:solidFill>
                      <a:schemeClr val="bg1"/>
                    </a:solidFill>
                    <a:latin typeface="思源黑体 CN Medium" panose="020B0600000000000000" pitchFamily="34" charset="-122"/>
                    <a:ea typeface="思源黑体 CN Medium" panose="020B0600000000000000" pitchFamily="34" charset="-122"/>
                  </a:endParaRPr>
                </a:p>
              </p:txBody>
            </p:sp>
            <p:grpSp>
              <p:nvGrpSpPr>
                <p:cNvPr id="37" name="组合 36"/>
                <p:cNvGrpSpPr/>
                <p:nvPr/>
              </p:nvGrpSpPr>
              <p:grpSpPr>
                <a:xfrm>
                  <a:off x="604554" y="2679281"/>
                  <a:ext cx="0" cy="0"/>
                  <a:chOff x="-1962455" y="1198300"/>
                  <a:chExt cx="133350" cy="0"/>
                </a:xfrm>
              </p:grpSpPr>
              <p:cxnSp>
                <p:nvCxnSpPr>
                  <p:cNvPr id="39" name="直接连接符 38"/>
                  <p:cNvCxnSpPr/>
                  <p:nvPr/>
                </p:nvCxnSpPr>
                <p:spPr>
                  <a:xfrm>
                    <a:off x="-1962455" y="1198300"/>
                    <a:ext cx="0"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829105" y="1198300"/>
                    <a:ext cx="0"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 name="直接连接符 19"/>
              <p:cNvCxnSpPr/>
              <p:nvPr>
                <p:custDataLst>
                  <p:tags r:id="rId2"/>
                </p:custDataLst>
              </p:nvPr>
            </p:nvCxnSpPr>
            <p:spPr>
              <a:xfrm>
                <a:off x="3238500" y="3743161"/>
                <a:ext cx="0" cy="270002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3"/>
                </p:custDataLst>
              </p:nvPr>
            </p:nvCxnSpPr>
            <p:spPr>
              <a:xfrm>
                <a:off x="6039548" y="3695536"/>
                <a:ext cx="0" cy="2696845"/>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2" name="文本框 1"/>
          <p:cNvSpPr txBox="1"/>
          <p:nvPr>
            <p:custDataLst>
              <p:tags r:id="rId4"/>
            </p:custDataLst>
          </p:nvPr>
        </p:nvSpPr>
        <p:spPr>
          <a:xfrm>
            <a:off x="3273425" y="15240"/>
            <a:ext cx="630174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高质量</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发展</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0" name="文本框 49"/>
          <p:cNvSpPr txBox="1"/>
          <p:nvPr/>
        </p:nvSpPr>
        <p:spPr>
          <a:xfrm>
            <a:off x="2138680" y="4377055"/>
            <a:ext cx="2150745" cy="1752600"/>
          </a:xfrm>
          <a:prstGeom prst="rect">
            <a:avLst/>
          </a:prstGeom>
          <a:noFill/>
        </p:spPr>
        <p:txBody>
          <a:bodyPr wrap="square" rtlCol="0">
            <a:noAutofit/>
          </a:bodyPr>
          <a:p>
            <a:r>
              <a:rPr lang="en-US" altLang="zh-CN">
                <a:solidFill>
                  <a:srgbClr val="FF0000"/>
                </a:solidFill>
                <a:sym typeface="+mn-ea"/>
              </a:rPr>
              <a:t>1</a:t>
            </a:r>
            <a:r>
              <a:rPr lang="zh-CN" altLang="en-US">
                <a:solidFill>
                  <a:srgbClr val="FF0000"/>
                </a:solidFill>
                <a:sym typeface="+mn-ea"/>
              </a:rPr>
              <a:t>、同样是对人发钱，并不是全民发，而是发给优秀的大学生</a:t>
            </a:r>
            <a:r>
              <a:rPr lang="zh-CN" altLang="en-US">
                <a:solidFill>
                  <a:schemeClr val="bg1"/>
                </a:solidFill>
                <a:sym typeface="+mn-ea"/>
              </a:rPr>
              <a:t>（教育、教培）</a:t>
            </a:r>
            <a:endParaRPr lang="zh-CN" altLang="en-US">
              <a:solidFill>
                <a:srgbClr val="FF0000"/>
              </a:solidFill>
            </a:endParaRPr>
          </a:p>
          <a:p>
            <a:endParaRPr lang="zh-CN" altLang="en-US"/>
          </a:p>
        </p:txBody>
      </p:sp>
      <p:sp>
        <p:nvSpPr>
          <p:cNvPr id="52" name="文本框 51"/>
          <p:cNvSpPr txBox="1"/>
          <p:nvPr/>
        </p:nvSpPr>
        <p:spPr>
          <a:xfrm>
            <a:off x="4811395" y="4377690"/>
            <a:ext cx="2326640" cy="2014220"/>
          </a:xfrm>
          <a:prstGeom prst="rect">
            <a:avLst/>
          </a:prstGeom>
          <a:noFill/>
        </p:spPr>
        <p:txBody>
          <a:bodyPr wrap="square" rtlCol="0">
            <a:noAutofit/>
          </a:bodyPr>
          <a:p>
            <a:r>
              <a:rPr lang="zh-CN" altLang="en-US">
                <a:solidFill>
                  <a:srgbClr val="FF0000"/>
                </a:solidFill>
                <a:sym typeface="+mn-ea"/>
              </a:rPr>
              <a:t>2、同样是对地方政府发钱，并不是一视同仁，而是给经济大省和发达地区</a:t>
            </a:r>
            <a:r>
              <a:rPr lang="zh-CN" altLang="en-US">
                <a:solidFill>
                  <a:schemeClr val="bg1"/>
                </a:solidFill>
                <a:sym typeface="+mn-ea"/>
              </a:rPr>
              <a:t>（一线城市高科技企业，产业链链长）</a:t>
            </a:r>
            <a:endParaRPr lang="zh-CN" altLang="en-US">
              <a:solidFill>
                <a:schemeClr val="bg1"/>
              </a:solidFill>
            </a:endParaRPr>
          </a:p>
          <a:p>
            <a:endParaRPr lang="zh-CN" altLang="en-US">
              <a:solidFill>
                <a:schemeClr val="bg1"/>
              </a:solidFill>
            </a:endParaRPr>
          </a:p>
        </p:txBody>
      </p:sp>
      <p:sp>
        <p:nvSpPr>
          <p:cNvPr id="53" name="文本框 52"/>
          <p:cNvSpPr txBox="1"/>
          <p:nvPr/>
        </p:nvSpPr>
        <p:spPr>
          <a:xfrm>
            <a:off x="7533640" y="4377055"/>
            <a:ext cx="2435860" cy="1752600"/>
          </a:xfrm>
          <a:prstGeom prst="rect">
            <a:avLst/>
          </a:prstGeom>
          <a:noFill/>
        </p:spPr>
        <p:txBody>
          <a:bodyPr wrap="square" rtlCol="0">
            <a:noAutofit/>
          </a:bodyPr>
          <a:p>
            <a:r>
              <a:rPr lang="zh-CN" altLang="en-US">
                <a:solidFill>
                  <a:srgbClr val="FF0000"/>
                </a:solidFill>
                <a:sym typeface="+mn-ea"/>
              </a:rPr>
              <a:t>3、同样是给银行发钱，并不是雨露均沾，而是针对国有大行</a:t>
            </a:r>
            <a:r>
              <a:rPr lang="zh-CN" altLang="en-US">
                <a:solidFill>
                  <a:schemeClr val="bg1"/>
                </a:solidFill>
                <a:sym typeface="+mn-ea"/>
              </a:rPr>
              <a:t>（一线城市房子）</a:t>
            </a:r>
            <a:endParaRPr lang="zh-CN" altLang="en-US">
              <a:solidFill>
                <a:schemeClr val="bg1"/>
              </a:solidFill>
            </a:endParaRPr>
          </a:p>
          <a:p>
            <a:endParaRPr lang="zh-CN" altLang="en-US">
              <a:solidFill>
                <a:schemeClr val="bg1"/>
              </a:solidFill>
            </a:endParaRPr>
          </a:p>
        </p:txBody>
      </p:sp>
      <p:pic>
        <p:nvPicPr>
          <p:cNvPr id="54" name="图片 53" descr="读书"/>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67990" y="3690620"/>
            <a:ext cx="491490" cy="491490"/>
          </a:xfrm>
          <a:prstGeom prst="rect">
            <a:avLst/>
          </a:prstGeom>
        </p:spPr>
      </p:pic>
      <p:pic>
        <p:nvPicPr>
          <p:cNvPr id="55" name="图片 54" descr="人"/>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600" y="3675380"/>
            <a:ext cx="521970" cy="521970"/>
          </a:xfrm>
          <a:prstGeom prst="rect">
            <a:avLst/>
          </a:prstGeom>
        </p:spPr>
      </p:pic>
      <p:pic>
        <p:nvPicPr>
          <p:cNvPr id="57" name="图片 56" descr="钱"/>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1220" y="3659505"/>
            <a:ext cx="552450" cy="552450"/>
          </a:xfrm>
          <a:prstGeom prst="rect">
            <a:avLst/>
          </a:prstGeom>
        </p:spPr>
      </p:pic>
      <p:sp>
        <p:nvSpPr>
          <p:cNvPr id="13" name="文本框 12"/>
          <p:cNvSpPr txBox="1"/>
          <p:nvPr userDrawn="1">
            <p:custDataLst>
              <p:tags r:id="rId11"/>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:谭凌云丨执业编号:</a:t>
            </a:r>
            <a:r>
              <a:rPr lang="zh-CN" altLang="en-US"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A1120624080001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p="http://schemas.openxmlformats.org/presentationml/2006/main">
  <p:tag name="KSO_WM_SPECIAL_SOURCE" val="bdnu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SPECIAL_SOURCE" val="bdnul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SPECIAL_SOURCE" val="bdnul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SPECIAL_SOURCE" val="bdnul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PECIAL_SOURCE" val="bdnul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0.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 name="resource_record_key" val="{&quot;10&quot;:[20090652,50032310,5002356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7.xml><?xml version="1.0" encoding="utf-8"?>
<p:tagLst xmlns:p="http://schemas.openxmlformats.org/presentationml/2006/main">
  <p:tag name="KSO_WM_DIAGRAM_VIRTUALLY_FRAME" val="{&quot;height&quot;:341.15,&quot;left&quot;:287.7,&quot;top&quot;:108.9,&quot;width&quot;:619.85}"/>
</p:tagLst>
</file>

<file path=ppt/tags/tag28.xml><?xml version="1.0" encoding="utf-8"?>
<p:tagLst xmlns:p="http://schemas.openxmlformats.org/presentationml/2006/main">
  <p:tag name="KSO_WM_DIAGRAM_VIRTUALLY_FRAME" val="{&quot;height&quot;:341.15,&quot;left&quot;:287.7,&quot;top&quot;:108.9,&quot;width&quot;:619.85}"/>
</p:tagLst>
</file>

<file path=ppt/tags/tag29.xml><?xml version="1.0" encoding="utf-8"?>
<p:tagLst xmlns:p="http://schemas.openxmlformats.org/presentationml/2006/main">
  <p:tag name="KSO_WM_DIAGRAM_VIRTUALLY_FRAME" val="{&quot;height&quot;:341.15,&quot;left&quot;:287.7,&quot;top&quot;:108.9,&quot;width&quot;:619.8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41.15,&quot;left&quot;:287.7,&quot;top&quot;:108.9,&quot;width&quot;:619.85}"/>
</p:tagLst>
</file>

<file path=ppt/tags/tag31.xml><?xml version="1.0" encoding="utf-8"?>
<p:tagLst xmlns:p="http://schemas.openxmlformats.org/presentationml/2006/main">
  <p:tag name="KSO_WM_DIAGRAM_VIRTUALLY_FRAME" val="{&quot;height&quot;:341.15,&quot;left&quot;:287.7,&quot;top&quot;:108.9,&quot;width&quot;:619.85}"/>
</p:tagLst>
</file>

<file path=ppt/tags/tag32.xml><?xml version="1.0" encoding="utf-8"?>
<p:tagLst xmlns:p="http://schemas.openxmlformats.org/presentationml/2006/main">
  <p:tag name="KSO_WM_BEAUTIFY_FLAG" val=""/>
  <p:tag name="KSO_WM_DIAGRAM_VIRTUALLY_FRAME" val="{&quot;height&quot;:341.15,&quot;left&quot;:287.7,&quot;top&quot;:108.9,&quot;width&quot;:619.85}"/>
</p:tagLst>
</file>

<file path=ppt/tags/tag33.xml><?xml version="1.0" encoding="utf-8"?>
<p:tagLst xmlns:p="http://schemas.openxmlformats.org/presentationml/2006/main">
  <p:tag name="KSO_WM_BEAUTIFY_FLAG" val=""/>
  <p:tag name="KSO_WM_DIAGRAM_VIRTUALLY_FRAME" val="{&quot;height&quot;:341.15,&quot;left&quot;:287.7,&quot;top&quot;:108.9,&quot;width&quot;:619.85}"/>
</p:tagLst>
</file>

<file path=ppt/tags/tag34.xml><?xml version="1.0" encoding="utf-8"?>
<p:tagLst xmlns:p="http://schemas.openxmlformats.org/presentationml/2006/main">
  <p:tag name="KSO_WM_BEAUTIFY_FLAG" val=""/>
  <p:tag name="KSO_WM_DIAGRAM_VIRTUALLY_FRAME" val="{&quot;height&quot;:341.15,&quot;left&quot;:287.7,&quot;top&quot;:108.9,&quot;width&quot;:619.85}"/>
</p:tagLst>
</file>

<file path=ppt/tags/tag35.xml><?xml version="1.0" encoding="utf-8"?>
<p:tagLst xmlns:p="http://schemas.openxmlformats.org/presentationml/2006/main">
  <p:tag name="KSO_WM_DIAGRAM_VIRTUALLY_FRAME" val="{&quot;height&quot;:341.15,&quot;left&quot;:287.7,&quot;top&quot;:108.9,&quot;width&quot;:619.85}"/>
</p:tagLst>
</file>

<file path=ppt/tags/tag36.xml><?xml version="1.0" encoding="utf-8"?>
<p:tagLst xmlns:p="http://schemas.openxmlformats.org/presentationml/2006/main">
  <p:tag name="KSO_WM_DIAGRAM_VIRTUALLY_FRAME" val="{&quot;height&quot;:341.15,&quot;left&quot;:287.7,&quot;top&quot;:108.9,&quot;width&quot;:619.85}"/>
</p:tagLst>
</file>

<file path=ppt/tags/tag37.xml><?xml version="1.0" encoding="utf-8"?>
<p:tagLst xmlns:p="http://schemas.openxmlformats.org/presentationml/2006/main">
  <p:tag name="KSO_WM_DIAGRAM_VIRTUALLY_FRAME" val="{&quot;height&quot;:341.15,&quot;left&quot;:287.7,&quot;top&quot;:108.9,&quot;width&quot;:619.85}"/>
</p:tagLst>
</file>

<file path=ppt/tags/tag38.xml><?xml version="1.0" encoding="utf-8"?>
<p:tagLst xmlns:p="http://schemas.openxmlformats.org/presentationml/2006/main">
  <p:tag name="KSO_WM_DIAGRAM_VIRTUALLY_FRAME" val="{&quot;height&quot;:341.15,&quot;left&quot;:287.7,&quot;top&quot;:108.9,&quot;width&quot;:619.85}"/>
</p:tagLst>
</file>

<file path=ppt/tags/tag39.xml><?xml version="1.0" encoding="utf-8"?>
<p:tagLst xmlns:p="http://schemas.openxmlformats.org/presentationml/2006/main">
  <p:tag name="KSO_WM_DIAGRAM_VIRTUALLY_FRAME" val="{&quot;height&quot;:341.15,&quot;left&quot;:287.7,&quot;top&quot;:108.9,&quot;width&quot;:619.8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41.15,&quot;left&quot;:287.7,&quot;top&quot;:108.9,&quot;width&quot;:619.85}"/>
</p:tagLst>
</file>

<file path=ppt/tags/tag41.xml><?xml version="1.0" encoding="utf-8"?>
<p:tagLst xmlns:p="http://schemas.openxmlformats.org/presentationml/2006/main">
  <p:tag name="KSO_WM_DIAGRAM_VIRTUALLY_FRAME" val="{&quot;height&quot;:341.15,&quot;left&quot;:287.7,&quot;top&quot;:108.9,&quot;width&quot;:619.85}"/>
</p:tagLst>
</file>

<file path=ppt/tags/tag42.xml><?xml version="1.0" encoding="utf-8"?>
<p:tagLst xmlns:p="http://schemas.openxmlformats.org/presentationml/2006/main">
  <p:tag name="KSO_WM_DIAGRAM_VIRTUALLY_FRAME" val="{&quot;height&quot;:341.15,&quot;left&quot;:287.7,&quot;top&quot;:108.9,&quot;width&quot;:619.85}"/>
</p:tagLst>
</file>

<file path=ppt/tags/tag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1_2"/>
  <p:tag name="KSO_WM_TEMPLATE_CATEGORY" val="diagram"/>
  <p:tag name="KSO_WM_TEMPLATE_INDEX" val="2023245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418.1,&quot;left&quot;:78.65,&quot;top&quot;:72.35,&quot;width&quot;:802.8}"/>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59_2*l_h_i*1_1_1"/>
  <p:tag name="KSO_WM_TEMPLATE_CATEGORY" val="diagram"/>
  <p:tag name="KSO_WM_TEMPLATE_INDEX" val="20232459"/>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8.1,&quot;left&quot;:78.65,&quot;top&quot;:72.3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5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59_2*l_h_f*1_1_1"/>
  <p:tag name="KSO_WM_TEMPLATE_CATEGORY" val="diagram"/>
  <p:tag name="KSO_WM_TEMPLATE_INDEX" val="20232459"/>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8.1,&quot;left&quot;:78.65,&quot;top&quot;:72.3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59_2*l_h_a*1_1_1"/>
  <p:tag name="KSO_WM_TEMPLATE_CATEGORY" val="diagram"/>
  <p:tag name="KSO_WM_TEMPLATE_INDEX" val="20232459"/>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8.1,&quot;left&quot;:78.65,&quot;top&quot;:72.3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2_2"/>
  <p:tag name="KSO_WM_TEMPLATE_CATEGORY" val="diagram"/>
  <p:tag name="KSO_WM_TEMPLATE_INDEX" val="2023245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418.1,&quot;left&quot;:78.65,&quot;top&quot;:72.35,&quot;width&quot;:802.8}"/>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59_2*l_h_i*1_2_1"/>
  <p:tag name="KSO_WM_TEMPLATE_CATEGORY" val="diagram"/>
  <p:tag name="KSO_WM_TEMPLATE_INDEX" val="20232459"/>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8.1,&quot;left&quot;:78.65,&quot;top&quot;:72.3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5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59_2*l_h_f*1_2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9.90851440429685,&quot;left&quot;:78.65,&quot;top&quot;:75.1040498844657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5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59_2*l_h_a*1_2_1"/>
  <p:tag name="KSO_WM_TEMPLATE_CATEGORY" val="diagram"/>
  <p:tag name="KSO_WM_TEMPLATE_INDEX" val="20232459"/>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8.1,&quot;left&quot;:78.65,&quot;top&quot;:72.3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59_2*l_h_i*1_3_2"/>
  <p:tag name="KSO_WM_TEMPLATE_CATEGORY" val="diagram"/>
  <p:tag name="KSO_WM_TEMPLATE_INDEX" val="2023245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418.1,&quot;left&quot;:78.65,&quot;top&quot;:72.35,&quot;width&quot;:802.8}"/>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59_2*l_h_i*1_3_1"/>
  <p:tag name="KSO_WM_TEMPLATE_CATEGORY" val="diagram"/>
  <p:tag name="KSO_WM_TEMPLATE_INDEX" val="20232459"/>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8.1,&quot;left&quot;:78.65,&quot;top&quot;:72.3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59_2*l_h_f*1_3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5.34595011553427,&quot;left&quot;:78.65,&quot;top&quot;:75.1040498844657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404040&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尽量言简意赅的阐述观点。单击此处输入您的项正文，文字是您思想的提炼，请尽量言简意赅的阐述观点。"/>
  <p:tag name="KSO_WM_UNIT_TEXT_TYPE" val="1"/>
  <p:tag name="KSO_WM_DIAGRAM_USE_COLOR_VALUE" val="{&quot;color_scheme&quot;:1,&quot;color_type&quot;:1,&quot;theme_color_indexes&quot;:[5,6,5,6,5,6]}"/>
</p:tagLst>
</file>

<file path=ppt/tags/tag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59_2*l_h_a*1_3_1"/>
  <p:tag name="KSO_WM_TEMPLATE_CATEGORY" val="diagram"/>
  <p:tag name="KSO_WM_TEMPLATE_INDEX" val="20232459"/>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415.34595011553427,&quot;left&quot;:78.65,&quot;top&quot;:75.10404988446575,&quot;width&quot;:802.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151515&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TYPE" val="1"/>
  <p:tag name="KSO_WM_DIAGRAM_USE_COLOR_VALUE" val="{&quot;color_scheme&quot;:1,&quot;color_type&quot;:1,&quot;theme_color_indexes&quot;:[5,6,5,6,5,6]}"/>
</p:tagLst>
</file>

<file path=ppt/tags/tag62.xml><?xml version="1.0" encoding="utf-8"?>
<p:tagLst xmlns:p="http://schemas.openxmlformats.org/presentationml/2006/main">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1_1*l_h_i*1_1_2"/>
  <p:tag name="KSO_WM_TEMPLATE_CATEGORY" val="diagram"/>
  <p:tag name="KSO_WM_TEMPLATE_INDEX" val="20231861"/>
  <p:tag name="KSO_WM_UNIT_LAYERLEVEL" val="1_1_1"/>
  <p:tag name="KSO_WM_TAG_VERSION" val="3.0"/>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66.xml><?xml version="1.0" encoding="utf-8"?>
<p:tagLst xmlns:p="http://schemas.openxmlformats.org/presentationml/2006/main">
  <p:tag name="KSO_WM_UNIT_COMPATIBLE" val="0"/>
  <p:tag name="KSO_WM_UNIT_DIAGRAM_ISREFERUNIT" val="0"/>
  <p:tag name="KSO_WM_TEMPLATE_INDEX" val="20231861"/>
  <p:tag name="KSO_WM_TAG_VERSION" val="3.0"/>
  <p:tag name="KSO_WM_DIAGRAM_MIN_ITEMCNT" val="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861_1*l_h_f*1_1_1"/>
  <p:tag name="KSO_WM_TEMPLATE_CATEGORY" val="diagram"/>
  <p:tag name="KSO_WM_UNIT_LAYERLEVEL" val="1_1_1"/>
  <p:tag name="KSO_WM_DIAGRAM_GROUP_CODE" val="l1-1"/>
  <p:tag name="KSO_WM_DIAGRAM_COLOR_TRICK" val="1"/>
  <p:tag name="KSO_WM_DIAGRAM_MAX_ITEMCNT" val="3"/>
  <p:tag name="KSO_WM_DIAGRAM_VIRTUALLY_FRAME" val="{&quot;height&quot;:364.5527648925781,&quot;left&quot;:54.53059356929752,&quot;top&quot;:87.76113723875032,&quot;width&quot;:850.98889160156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以便观者理解您传达的思想。单击此处添加文本内容。"/>
  <p:tag name="KSO_WM_UNIT_LINE_FORE_SCHEMECOLOR_INDEX" val="5"/>
  <p:tag name="KSO_WM_UNIT_TEXT_TYPE" val="1"/>
  <p:tag name="KSO_WM_DIAGRAM_USE_COLOR_VALUE" val="{&quot;color_scheme&quot;:1,&quot;color_type&quot;:1,&quot;theme_color_indexes&quot;:[5,6,5,6,5,6]}"/>
</p:tagLst>
</file>

<file path=ppt/tags/tag6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861_1*l_h_a*1_1_1"/>
  <p:tag name="KSO_WM_TEMPLATE_CATEGORY" val="diagram"/>
  <p:tag name="KSO_WM_TEMPLATE_INDEX" val="20231861"/>
  <p:tag name="KSO_WM_UNIT_LAYERLEVEL" val="1_1_1"/>
  <p:tag name="KSO_WM_TAG_VERSION" val="3.0"/>
  <p:tag name="KSO_WM_DIAGRAM_GROUP_CODE" val="l1-1"/>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1_1*l_h_i*1_2_2"/>
  <p:tag name="KSO_WM_TEMPLATE_CATEGORY" val="diagram"/>
  <p:tag name="KSO_WM_TEMPLATE_INDEX" val="20231861"/>
  <p:tag name="KSO_WM_UNIT_LAYERLEVEL" val="1_1_1"/>
  <p:tag name="KSO_WM_TAG_VERSION" val="3.0"/>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69.xml><?xml version="1.0" encoding="utf-8"?>
<p:tagLst xmlns:p="http://schemas.openxmlformats.org/presentationml/2006/main">
  <p:tag name="KSO_WM_UNIT_COMPATIBLE" val="0"/>
  <p:tag name="KSO_WM_UNIT_DIAGRAM_ISREFERUNIT" val="0"/>
  <p:tag name="KSO_WM_TEMPLATE_INDEX" val="20231861"/>
  <p:tag name="KSO_WM_TAG_VERSION" val="3.0"/>
  <p:tag name="KSO_WM_DIAGRAM_MIN_ITEMCNT" val="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861_1*l_h_f*1_2_1"/>
  <p:tag name="KSO_WM_TEMPLATE_CATEGORY" val="diagram"/>
  <p:tag name="KSO_WM_UNIT_LAYERLEVEL" val="1_1_1"/>
  <p:tag name="KSO_WM_BEAUTIFY_FLAG" val="#wm#"/>
  <p:tag name="KSO_WM_DIAGRAM_GROUP_CODE" val="l1-1"/>
  <p:tag name="KSO_WM_DIAGRAM_COLOR_TRICK" val="1"/>
  <p:tag name="KSO_WM_DIAGRAM_MAX_ITEMCNT" val="3"/>
  <p:tag name="KSO_WM_DIAGRAM_VIRTUALLY_FRAME" val="{&quot;height&quot;:364.5527648925781,&quot;left&quot;:54.53059356929752,&quot;top&quot;:87.76113723875032,&quot;width&quot;:850.98889160156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以便观者理解您传达的思想。单击此处添加文本内容。"/>
  <p:tag name="KSO_WM_UNIT_LINE_FORE_SCHEMECOLOR_INDEX" val="5"/>
  <p:tag name="KSO_WM_UNIT_TEXT_TYPE" val="1"/>
  <p:tag name="KSO_WM_DIAGRAM_USE_COLOR_VALUE" val="{&quot;color_scheme&quot;:1,&quot;color_type&quot;:1,&quot;theme_color_indexes&quot;:[5,6,5,6,5,6]}"/>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861_1*l_h_a*1_2_1"/>
  <p:tag name="KSO_WM_TEMPLATE_CATEGORY" val="diagram"/>
  <p:tag name="KSO_WM_TEMPLATE_INDEX" val="20231861"/>
  <p:tag name="KSO_WM_UNIT_LAYERLEVEL" val="1_1_1"/>
  <p:tag name="KSO_WM_TAG_VERSION" val="3.0"/>
  <p:tag name="KSO_WM_DIAGRAM_GROUP_CODE" val="l1-1"/>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DIAGRAM_VIRTUALLY_FRAME" val="{&quot;height&quot;:384.0054330708661,&quot;left&quot;:512.9880314960631,&quot;top&quot;:79,&quot;width&quot;:346.011968503937}"/>
</p:tagLst>
</file>

<file path=ppt/tags/tag77.xml><?xml version="1.0" encoding="utf-8"?>
<p:tagLst xmlns:p="http://schemas.openxmlformats.org/presentationml/2006/main">
  <p:tag name="KSO_WM_DIAGRAM_VIRTUALLY_FRAME" val="{&quot;height&quot;:384.0054330708661,&quot;left&quot;:512.9880314960631,&quot;top&quot;:79,&quot;width&quot;:346.011968503937}"/>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495.6944094488189,&quot;left&quot;:51.06897637795275,&quot;top&quot;:42.937795275590545,&quot;width&quot;:915.2990551181103}"/>
</p:tagLst>
</file>

<file path=ppt/tags/tag81.xml><?xml version="1.0" encoding="utf-8"?>
<p:tagLst xmlns:p="http://schemas.openxmlformats.org/presentationml/2006/main">
  <p:tag name="KSO_WM_DIAGRAM_VIRTUALLY_FRAME" val="{&quot;height&quot;:495.6944094488189,&quot;left&quot;:51.06897637795275,&quot;top&quot;:42.937795275590545,&quot;width&quot;:915.2990551181103}"/>
</p:tagLst>
</file>

<file path=ppt/tags/tag82.xml><?xml version="1.0" encoding="utf-8"?>
<p:tagLst xmlns:p="http://schemas.openxmlformats.org/presentationml/2006/main">
  <p:tag name="KSO_WM_DIAGRAM_VIRTUALLY_FRAME" val="{&quot;height&quot;:495.6944094488189,&quot;left&quot;:51.06897637795275,&quot;top&quot;:42.937795275590545,&quot;width&quot;:915.2990551181103}"/>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SPECIAL_SOURCE" val="bdnul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SPECIAL_SOURCE" val="bdnul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3883</Words>
  <Application>WPS 演示</Application>
  <PresentationFormat>宽屏</PresentationFormat>
  <Paragraphs>197</Paragraphs>
  <Slides>21</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21</vt:i4>
      </vt:variant>
    </vt:vector>
  </HeadingPairs>
  <TitlesOfParts>
    <vt:vector size="38"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Medium</vt:lpstr>
      <vt:lpstr>方正宝黑体 简 Medium</vt:lpstr>
      <vt:lpstr>文道潮黑体</vt:lpstr>
      <vt:lpstr>清雅黑体</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彬</cp:lastModifiedBy>
  <cp:revision>289</cp:revision>
  <dcterms:created xsi:type="dcterms:W3CDTF">2022-12-31T05:43:00Z</dcterms:created>
  <dcterms:modified xsi:type="dcterms:W3CDTF">2024-10-18T05:41:42Z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38FF003B6E0640A081E378B7EE896462_13</vt:lpwstr>
  </property>
</Properties>
</file>