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83" r:id="rId3"/>
    <p:sldId id="313" r:id="rId4"/>
    <p:sldId id="287" r:id="rId5"/>
    <p:sldId id="286" r:id="rId6"/>
    <p:sldId id="317" r:id="rId7"/>
    <p:sldId id="318" r:id="rId8"/>
    <p:sldId id="319" r:id="rId9"/>
    <p:sldId id="320" r:id="rId10"/>
    <p:sldId id="361" r:id="rId11"/>
    <p:sldId id="321" r:id="rId12"/>
    <p:sldId id="322" r:id="rId13"/>
    <p:sldId id="323" r:id="rId14"/>
    <p:sldId id="324" r:id="rId15"/>
    <p:sldId id="325" r:id="rId16"/>
    <p:sldId id="335" r:id="rId17"/>
    <p:sldId id="363" r:id="rId18"/>
    <p:sldId id="334" r:id="rId19"/>
    <p:sldId id="333" r:id="rId20"/>
    <p:sldId id="362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6" r:id="rId29"/>
    <p:sldId id="364" r:id="rId30"/>
    <p:sldId id="289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97" d="100"/>
          <a:sy n="197" d="100"/>
        </p:scale>
        <p:origin x="134" y="480"/>
      </p:cViewPr>
      <p:guideLst>
        <p:guide orient="horz" pos="2160"/>
        <p:guide pos="35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2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3.xml"/><Relationship Id="rId6" Type="http://schemas.openxmlformats.org/officeDocument/2006/relationships/hyperlink" Target="https://www.n8n8.cn/yanjiu/yuekan/detail/29/228.html" TargetMode="Externa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3" Type="http://schemas.openxmlformats.org/officeDocument/2006/relationships/image" Target="../media/image26.png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6.xml"/><Relationship Id="rId7" Type="http://schemas.openxmlformats.org/officeDocument/2006/relationships/image" Target="../media/image9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7.xml"/><Relationship Id="rId3" Type="http://schemas.openxmlformats.org/officeDocument/2006/relationships/image" Target="../media/image27.png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Relationship Id="rId3" Type="http://schemas.openxmlformats.org/officeDocument/2006/relationships/image" Target="../media/image28.png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3.xml"/><Relationship Id="rId3" Type="http://schemas.openxmlformats.org/officeDocument/2006/relationships/image" Target="../media/image29.png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Relationship Id="rId3" Type="http://schemas.openxmlformats.org/officeDocument/2006/relationships/image" Target="../media/image30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31.png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34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37.pn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2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11.png"/><Relationship Id="rId3" Type="http://schemas.openxmlformats.org/officeDocument/2006/relationships/tags" Target="../tags/tag28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Relationship Id="rId3" Type="http://schemas.openxmlformats.org/officeDocument/2006/relationships/image" Target="../media/image12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2.xml"/><Relationship Id="rId3" Type="http://schemas.openxmlformats.org/officeDocument/2006/relationships/image" Target="../media/image13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Relationship Id="rId3" Type="http://schemas.openxmlformats.org/officeDocument/2006/relationships/image" Target="../media/image14.pn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3" Type="http://schemas.openxmlformats.org/officeDocument/2006/relationships/image" Target="../media/image15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杭州加地址_17302503324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牛股妖股具备的基因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1" y="1421765"/>
            <a:ext cx="3641779" cy="4522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130" y="1421765"/>
            <a:ext cx="3553740" cy="4522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250" y="1424568"/>
            <a:ext cx="3747385" cy="4519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24298" y="851467"/>
            <a:ext cx="2301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大家先看一组图片：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牛妖需要具备的因子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7312" y="895421"/>
            <a:ext cx="1098857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</a:t>
            </a:r>
            <a:r>
              <a:rPr lang="zh-CN" altLang="en-US" dirty="0">
                <a:solidFill>
                  <a:srgbClr val="FFFF00"/>
                </a:solidFill>
              </a:rPr>
              <a:t>、流动资金红多绿少：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判断一个股票是否强势本质上就是资金多少，另外市场对他的活跃度，如果活跃度越高择市场的关注度也高。</a:t>
            </a:r>
            <a:endParaRPr lang="zh-CN" altLang="en-US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否则如果一直个股流动资金持续翻绿，那么个股就算业绩再好，题材再好也是白搭</a:t>
            </a:r>
            <a:endParaRPr lang="en-US" altLang="zh-CN" dirty="0">
              <a:solidFill>
                <a:srgbClr val="FFFF00"/>
              </a:solidFill>
            </a:endParaRPr>
          </a:p>
          <a:p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2</a:t>
            </a:r>
            <a:r>
              <a:rPr lang="zh-CN" altLang="en-US" dirty="0">
                <a:solidFill>
                  <a:srgbClr val="FFFF00"/>
                </a:solidFill>
              </a:rPr>
              <a:t>、主力动向：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主力动向是用来判断大额主动性买盘的核心指标，如果主力动向贬责说明大额主动净买占有成交的</a:t>
            </a:r>
            <a:r>
              <a:rPr lang="en-US" altLang="zh-CN" dirty="0">
                <a:solidFill>
                  <a:srgbClr val="FFFF00"/>
                </a:solidFill>
              </a:rPr>
              <a:t>20%</a:t>
            </a:r>
            <a:r>
              <a:rPr lang="zh-CN" altLang="en-US" dirty="0">
                <a:solidFill>
                  <a:srgbClr val="FFFF00"/>
                </a:solidFill>
              </a:rPr>
              <a:t>以上，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这说明主力介入很多，后期个股拉升比较大</a:t>
            </a:r>
            <a:endParaRPr lang="en-US" altLang="zh-CN" dirty="0">
              <a:solidFill>
                <a:srgbClr val="FFFF00"/>
              </a:solidFill>
            </a:endParaRPr>
          </a:p>
          <a:p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3</a:t>
            </a:r>
            <a:r>
              <a:rPr lang="zh-CN" altLang="en-US" dirty="0">
                <a:solidFill>
                  <a:srgbClr val="FFFF00"/>
                </a:solidFill>
              </a:rPr>
              <a:t>、需要有涨停基因：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一直个股是否能够成妖从前期能够看得出来，前期如何判断个股能够成妖就是该股在前期有过明显的涨停板，如果是二连板的个股他的力度会更强</a:t>
            </a:r>
            <a:endParaRPr lang="en-US" altLang="zh-CN" dirty="0">
              <a:solidFill>
                <a:srgbClr val="FFFF00"/>
              </a:solidFill>
            </a:endParaRPr>
          </a:p>
          <a:p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zh-CN" altLang="en-US" dirty="0">
                <a:solidFill>
                  <a:srgbClr val="FFFF00"/>
                </a:solidFill>
              </a:rPr>
              <a:t>、需要有业绩作为支撑：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随着市场的一轮普涨结束之后，进入了结构性的分化行情，之前拉大旗作虎皮跟着大势一轮上涨之后，部分个股明显的上涨乏力了，反而上涨比较强势的是有业绩作为支撑的，主要是业绩持续增长或者业绩出现反转预期的。</a:t>
            </a:r>
            <a:endParaRPr lang="en-US" altLang="zh-CN" dirty="0">
              <a:solidFill>
                <a:srgbClr val="FFFF00"/>
              </a:solidFill>
            </a:endParaRPr>
          </a:p>
          <a:p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zh-CN" altLang="en-US" dirty="0">
                <a:solidFill>
                  <a:srgbClr val="FFFF00"/>
                </a:solidFill>
              </a:rPr>
              <a:t>、要持续有炒作：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具备以上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zh-CN" altLang="en-US" dirty="0">
                <a:solidFill>
                  <a:srgbClr val="FFFF00"/>
                </a:solidFill>
              </a:rPr>
              <a:t>点还不够，因为无主题不牛股，茅台业绩很好，各项也不错，但是就是不涨，核心就是热点题材不在里面，还需要主题做加持。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双龙三紫战法的选股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矩形: 圆角 1"/>
          <p:cNvSpPr/>
          <p:nvPr>
            <p:custDataLst>
              <p:tags r:id="rId3"/>
            </p:custDataLst>
          </p:nvPr>
        </p:nvSpPr>
        <p:spPr>
          <a:xfrm>
            <a:off x="1632015" y="1867541"/>
            <a:ext cx="2010904" cy="1561455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lstStyle/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在主题猎手涨停打板直接找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2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连板</a:t>
            </a:r>
            <a:endParaRPr lang="zh-CN" altLang="en-US" u="sng" kern="0" dirty="0">
              <a:ln>
                <a:noFill/>
                <a:prstDash val="sysDot"/>
              </a:ln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3" name="矩形: 圆角 2"/>
          <p:cNvSpPr/>
          <p:nvPr>
            <p:custDataLst>
              <p:tags r:id="rId4"/>
            </p:custDataLst>
          </p:nvPr>
        </p:nvSpPr>
        <p:spPr>
          <a:xfrm>
            <a:off x="4894409" y="1867542"/>
            <a:ext cx="2010904" cy="1561455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lstStyle/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精选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2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连板之后找三紫形态个股</a:t>
            </a:r>
            <a:endParaRPr lang="zh-CN" altLang="en-US" u="sng" kern="0" dirty="0">
              <a:ln>
                <a:noFill/>
                <a:prstDash val="sysDot"/>
              </a:ln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6" name="矩形: 圆角 5"/>
          <p:cNvSpPr/>
          <p:nvPr>
            <p:custDataLst>
              <p:tags r:id="rId5"/>
            </p:custDataLst>
          </p:nvPr>
        </p:nvSpPr>
        <p:spPr>
          <a:xfrm>
            <a:off x="8242043" y="1867543"/>
            <a:ext cx="2010904" cy="1561455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lstStyle/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集合买卖法则来综合操作</a:t>
            </a:r>
            <a:endParaRPr lang="zh-CN" altLang="en-US" u="sng" kern="0" dirty="0">
              <a:ln>
                <a:noFill/>
                <a:prstDash val="sysDot"/>
              </a:ln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45159" y="4143616"/>
            <a:ext cx="6100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三紫形态：席位紫色、滚动净利润紫色、主力动向紫色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55720" y="5424805"/>
            <a:ext cx="393954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关于双龙三紫战法详情点击下方链接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1533" y="6003099"/>
            <a:ext cx="609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B47BFD"/>
                </a:solidFill>
                <a:hlinkClick r:id="rId6"/>
              </a:rPr>
              <a:t>https://www.n8n8.cn/yanjiu/yuekan/detail/29/228.html</a:t>
            </a:r>
            <a:endParaRPr lang="zh-CN" altLang="en-US" dirty="0">
              <a:solidFill>
                <a:srgbClr val="B47BFD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86740" y="15240"/>
            <a:ext cx="6532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个股的买卖点细节把控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4744" y="2601536"/>
            <a:ext cx="702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精选个股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9" name="连接符: 肘形 8"/>
          <p:cNvCxnSpPr>
            <a:stCxn id="2" idx="3"/>
          </p:cNvCxnSpPr>
          <p:nvPr/>
        </p:nvCxnSpPr>
        <p:spPr>
          <a:xfrm flipV="1">
            <a:off x="1247613" y="1433593"/>
            <a:ext cx="356461" cy="1491109"/>
          </a:xfrm>
          <a:prstGeom prst="bentConnector2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连接符: 肘形 17"/>
          <p:cNvCxnSpPr>
            <a:stCxn id="2" idx="3"/>
          </p:cNvCxnSpPr>
          <p:nvPr/>
        </p:nvCxnSpPr>
        <p:spPr>
          <a:xfrm>
            <a:off x="1247613" y="2924702"/>
            <a:ext cx="356461" cy="2154867"/>
          </a:xfrm>
          <a:prstGeom prst="bentConnector2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604074" y="1433593"/>
            <a:ext cx="4068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1604073" y="5079569"/>
            <a:ext cx="4068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933414" y="4894903"/>
            <a:ext cx="1600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转折金叉买点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807488" y="1780136"/>
            <a:ext cx="168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（捕捞季节日线死叉</a:t>
            </a:r>
            <a:r>
              <a:rPr lang="en-US" altLang="zh-CN" sz="1400" dirty="0">
                <a:solidFill>
                  <a:schemeClr val="bg1"/>
                </a:solidFill>
              </a:rPr>
              <a:t>3</a:t>
            </a:r>
            <a:r>
              <a:rPr lang="zh-CN" altLang="en-US" sz="1400" dirty="0">
                <a:solidFill>
                  <a:schemeClr val="bg1"/>
                </a:solidFill>
              </a:rPr>
              <a:t>天以内）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10904" y="1259585"/>
            <a:ext cx="1452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支撑性买点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07488" y="5382009"/>
            <a:ext cx="168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（捕捞季节日线死叉大于</a:t>
            </a:r>
            <a:r>
              <a:rPr lang="en-US" altLang="zh-CN" sz="1400" dirty="0">
                <a:solidFill>
                  <a:schemeClr val="bg1"/>
                </a:solidFill>
              </a:rPr>
              <a:t>3</a:t>
            </a:r>
            <a:r>
              <a:rPr lang="zh-CN" altLang="en-US" sz="1400" dirty="0">
                <a:solidFill>
                  <a:schemeClr val="bg1"/>
                </a:solidFill>
              </a:rPr>
              <a:t>天）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27" name="直接箭头连接符 26"/>
          <p:cNvCxnSpPr>
            <a:stCxn id="24" idx="3"/>
          </p:cNvCxnSpPr>
          <p:nvPr/>
        </p:nvCxnSpPr>
        <p:spPr>
          <a:xfrm>
            <a:off x="3463871" y="1444251"/>
            <a:ext cx="10035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3533613" y="5079569"/>
            <a:ext cx="7361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4583624" y="4747194"/>
            <a:ext cx="1168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按照日线金叉买进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6241942" y="5071820"/>
            <a:ext cx="7361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6241942" y="5079569"/>
            <a:ext cx="0" cy="86015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6241942" y="5939725"/>
            <a:ext cx="7361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3463871" y="1433120"/>
            <a:ext cx="0" cy="195713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7018795" y="4887154"/>
            <a:ext cx="4504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盈利超过</a:t>
            </a:r>
            <a:r>
              <a:rPr lang="en-US" altLang="zh-CN" dirty="0">
                <a:solidFill>
                  <a:srgbClr val="FFFF00"/>
                </a:solidFill>
              </a:rPr>
              <a:t>10</a:t>
            </a:r>
            <a:r>
              <a:rPr lang="zh-CN" altLang="en-US" dirty="0">
                <a:solidFill>
                  <a:srgbClr val="FFFF00"/>
                </a:solidFill>
              </a:rPr>
              <a:t>个点不涨停，建立成本优势熊线兜底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018795" y="5764062"/>
            <a:ext cx="2702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对应的趋势线下方</a:t>
            </a:r>
            <a:r>
              <a:rPr lang="en-US" altLang="zh-CN" dirty="0">
                <a:solidFill>
                  <a:srgbClr val="FFFF00"/>
                </a:solidFill>
              </a:rPr>
              <a:t>3</a:t>
            </a:r>
            <a:r>
              <a:rPr lang="zh-CN" altLang="en-US" dirty="0">
                <a:solidFill>
                  <a:srgbClr val="FFFF00"/>
                </a:solidFill>
              </a:rPr>
              <a:t>个点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48" name="直接箭头连接符 47"/>
          <p:cNvCxnSpPr/>
          <p:nvPr/>
        </p:nvCxnSpPr>
        <p:spPr>
          <a:xfrm>
            <a:off x="3463870" y="3390254"/>
            <a:ext cx="10035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4448012" y="1109954"/>
            <a:ext cx="1042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</a:t>
            </a:r>
            <a:r>
              <a:rPr lang="zh-CN" altLang="en-US" dirty="0">
                <a:solidFill>
                  <a:srgbClr val="FFFF00"/>
                </a:solidFill>
              </a:rPr>
              <a:t>类支撑性买点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467385" y="3077244"/>
            <a:ext cx="1096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2</a:t>
            </a:r>
            <a:r>
              <a:rPr lang="zh-CN" altLang="en-US" dirty="0">
                <a:solidFill>
                  <a:srgbClr val="FFFF00"/>
                </a:solidFill>
              </a:rPr>
              <a:t>类支撑性买点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5490274" y="1433119"/>
            <a:ext cx="10035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5437966" y="3400409"/>
            <a:ext cx="10035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6497663" y="1108568"/>
            <a:ext cx="1646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60</a:t>
            </a:r>
            <a:r>
              <a:rPr lang="zh-CN" altLang="en-US" dirty="0">
                <a:solidFill>
                  <a:srgbClr val="FFFF00"/>
                </a:solidFill>
              </a:rPr>
              <a:t>分钟金叉</a:t>
            </a:r>
            <a:r>
              <a:rPr lang="en-US" altLang="zh-CN" dirty="0">
                <a:solidFill>
                  <a:srgbClr val="FFFF00"/>
                </a:solidFill>
              </a:rPr>
              <a:t>+</a:t>
            </a:r>
            <a:r>
              <a:rPr lang="zh-CN" altLang="en-US" dirty="0">
                <a:solidFill>
                  <a:srgbClr val="FFFF00"/>
                </a:solidFill>
              </a:rPr>
              <a:t>短期趋势支撑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497663" y="3090194"/>
            <a:ext cx="155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乖离率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zh-CN" altLang="en-US" dirty="0">
                <a:solidFill>
                  <a:srgbClr val="FFFF00"/>
                </a:solidFill>
              </a:rPr>
              <a:t>以内的支撑性买点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138047" y="1731962"/>
            <a:ext cx="168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风险承受比较高，操作频率高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145796" y="3740525"/>
            <a:ext cx="168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风险承受能力比较低，操作频率低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433732" y="1754899"/>
            <a:ext cx="168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智能交易线或者熊线或者缺口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712701" y="3784494"/>
            <a:ext cx="1685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智能辅助线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65" name="连接符: 肘形 64"/>
          <p:cNvCxnSpPr>
            <a:stCxn id="54" idx="3"/>
          </p:cNvCxnSpPr>
          <p:nvPr/>
        </p:nvCxnSpPr>
        <p:spPr>
          <a:xfrm>
            <a:off x="8144354" y="1431734"/>
            <a:ext cx="674176" cy="2969784"/>
          </a:xfrm>
          <a:prstGeom prst="bentConnector2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H="1">
            <a:off x="6241942" y="4401518"/>
            <a:ext cx="257658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6240973" y="4394269"/>
            <a:ext cx="0" cy="68852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stCxn id="32" idx="3"/>
          </p:cNvCxnSpPr>
          <p:nvPr/>
        </p:nvCxnSpPr>
        <p:spPr>
          <a:xfrm flipV="1">
            <a:off x="5751807" y="5070359"/>
            <a:ext cx="488198" cy="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2" name="文本框 81"/>
          <p:cNvSpPr txBox="1"/>
          <p:nvPr/>
        </p:nvSpPr>
        <p:spPr>
          <a:xfrm>
            <a:off x="8951492" y="1431733"/>
            <a:ext cx="2459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细节要点：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9439033" y="2031642"/>
            <a:ext cx="245920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建仓的时候只做一笔资金介入，当开始有盈利之后记得建立成本优势，剩下的就是熊线兜底，例如润和软件、新宏泰，川发龙蟒，法本信息，四川长虹，中新赛克等这类个股，当熊线破位就再次扩大成本优势，如果破位智能辅助线则选择落袋了结。</a:t>
            </a:r>
            <a:endParaRPr lang="en-US" altLang="zh-CN" sz="1400" dirty="0">
              <a:solidFill>
                <a:schemeClr val="bg1"/>
              </a:solidFill>
            </a:endParaRPr>
          </a:p>
          <a:p>
            <a:r>
              <a:rPr lang="zh-CN" altLang="en-US" sz="1400" dirty="0">
                <a:solidFill>
                  <a:schemeClr val="bg1"/>
                </a:solidFill>
              </a:rPr>
              <a:t>也就意味着波段操作结束了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案例分析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10" y="879750"/>
            <a:ext cx="10019487" cy="4511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417" y="1925133"/>
            <a:ext cx="3186145" cy="2421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677363" y="5487840"/>
            <a:ext cx="10985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新宏泰该股我们是在</a:t>
            </a:r>
            <a:r>
              <a:rPr lang="en-US" altLang="zh-CN" dirty="0">
                <a:solidFill>
                  <a:srgbClr val="FFFF00"/>
                </a:solidFill>
              </a:rPr>
              <a:t>9</a:t>
            </a:r>
            <a:r>
              <a:rPr lang="zh-CN" altLang="en-US" dirty="0">
                <a:solidFill>
                  <a:srgbClr val="FFFF00"/>
                </a:solidFill>
              </a:rPr>
              <a:t>月</a:t>
            </a:r>
            <a:r>
              <a:rPr lang="en-US" altLang="zh-CN" dirty="0">
                <a:solidFill>
                  <a:srgbClr val="FFFF00"/>
                </a:solidFill>
              </a:rPr>
              <a:t>18</a:t>
            </a:r>
            <a:r>
              <a:rPr lang="zh-CN" altLang="en-US" dirty="0">
                <a:solidFill>
                  <a:srgbClr val="FFFF00"/>
                </a:solidFill>
              </a:rPr>
              <a:t>日左右选出来的，在</a:t>
            </a:r>
            <a:r>
              <a:rPr lang="en-US" altLang="zh-CN" dirty="0">
                <a:solidFill>
                  <a:srgbClr val="FFFF00"/>
                </a:solidFill>
              </a:rPr>
              <a:t>9</a:t>
            </a:r>
            <a:r>
              <a:rPr lang="zh-CN" altLang="en-US" dirty="0">
                <a:solidFill>
                  <a:srgbClr val="FFFF00"/>
                </a:solidFill>
              </a:rPr>
              <a:t>月</a:t>
            </a:r>
            <a:r>
              <a:rPr lang="en-US" altLang="zh-CN" dirty="0">
                <a:solidFill>
                  <a:srgbClr val="FFFF00"/>
                </a:solidFill>
              </a:rPr>
              <a:t>20</a:t>
            </a:r>
            <a:r>
              <a:rPr lang="zh-CN" altLang="en-US" dirty="0">
                <a:solidFill>
                  <a:srgbClr val="FFFF00"/>
                </a:solidFill>
              </a:rPr>
              <a:t>日给出买点，随后股价有</a:t>
            </a:r>
            <a:r>
              <a:rPr lang="en-US" altLang="zh-CN" dirty="0">
                <a:solidFill>
                  <a:srgbClr val="FFFF00"/>
                </a:solidFill>
              </a:rPr>
              <a:t>10</a:t>
            </a:r>
            <a:r>
              <a:rPr lang="zh-CN" altLang="en-US" dirty="0">
                <a:solidFill>
                  <a:srgbClr val="FFFF00"/>
                </a:solidFill>
              </a:rPr>
              <a:t>个点以上溢价，但是没有涨停，此时我们就需要及时减仓建立成本优势（减仓的幅度是</a:t>
            </a:r>
            <a:r>
              <a:rPr lang="en-US" altLang="zh-CN" dirty="0">
                <a:solidFill>
                  <a:srgbClr val="FFFF00"/>
                </a:solidFill>
              </a:rPr>
              <a:t>30%--50%</a:t>
            </a:r>
            <a:r>
              <a:rPr lang="zh-CN" altLang="en-US" dirty="0">
                <a:solidFill>
                  <a:srgbClr val="FFFF00"/>
                </a:solidFill>
              </a:rPr>
              <a:t>），剩下熊线持股，直到破位，随后股价跌破熊线则再减仓一半，最后一笔仓位，可以在反包熊线不成功或者跌破智能辅助线出现</a:t>
            </a:r>
            <a:r>
              <a:rPr lang="en-US" altLang="zh-CN" dirty="0">
                <a:solidFill>
                  <a:srgbClr val="FFFF00"/>
                </a:solidFill>
              </a:rPr>
              <a:t>S</a:t>
            </a:r>
            <a:r>
              <a:rPr lang="zh-CN" altLang="en-US" dirty="0">
                <a:solidFill>
                  <a:srgbClr val="FFFF00"/>
                </a:solidFill>
              </a:rPr>
              <a:t>点结束。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案例分析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18" y="783590"/>
            <a:ext cx="10472813" cy="4712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69" y="1551940"/>
            <a:ext cx="3630644" cy="3331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77363" y="5487840"/>
            <a:ext cx="10985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川发龙蟒该股我们在</a:t>
            </a:r>
            <a:r>
              <a:rPr lang="en-US" altLang="zh-CN" dirty="0">
                <a:solidFill>
                  <a:srgbClr val="FFFF00"/>
                </a:solidFill>
              </a:rPr>
              <a:t>10</a:t>
            </a:r>
            <a:r>
              <a:rPr lang="zh-CN" altLang="en-US" dirty="0">
                <a:solidFill>
                  <a:srgbClr val="FFFF00"/>
                </a:solidFill>
              </a:rPr>
              <a:t>月</a:t>
            </a:r>
            <a:r>
              <a:rPr lang="en-US" altLang="zh-CN" dirty="0">
                <a:solidFill>
                  <a:srgbClr val="FFFF00"/>
                </a:solidFill>
              </a:rPr>
              <a:t>15</a:t>
            </a:r>
            <a:r>
              <a:rPr lang="zh-CN" altLang="en-US" dirty="0">
                <a:solidFill>
                  <a:srgbClr val="FFFF00"/>
                </a:solidFill>
              </a:rPr>
              <a:t>日左右根据异动捉妖选出来的，在</a:t>
            </a:r>
            <a:r>
              <a:rPr lang="en-US" altLang="zh-CN" dirty="0">
                <a:solidFill>
                  <a:srgbClr val="FFFF00"/>
                </a:solidFill>
              </a:rPr>
              <a:t>10</a:t>
            </a:r>
            <a:r>
              <a:rPr lang="zh-CN" altLang="en-US" dirty="0">
                <a:solidFill>
                  <a:srgbClr val="FFFF00"/>
                </a:solidFill>
              </a:rPr>
              <a:t>月</a:t>
            </a:r>
            <a:r>
              <a:rPr lang="en-US" altLang="zh-CN" dirty="0">
                <a:solidFill>
                  <a:srgbClr val="FFFF00"/>
                </a:solidFill>
              </a:rPr>
              <a:t>18</a:t>
            </a:r>
            <a:r>
              <a:rPr lang="zh-CN" altLang="en-US" dirty="0">
                <a:solidFill>
                  <a:srgbClr val="FFFF00"/>
                </a:solidFill>
              </a:rPr>
              <a:t>日该股给出乖离率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zh-CN" altLang="en-US" dirty="0">
                <a:solidFill>
                  <a:srgbClr val="FFFF00"/>
                </a:solidFill>
              </a:rPr>
              <a:t>的支撑性买点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在</a:t>
            </a:r>
            <a:r>
              <a:rPr lang="en-US" altLang="zh-CN" dirty="0">
                <a:solidFill>
                  <a:srgbClr val="FFFF00"/>
                </a:solidFill>
              </a:rPr>
              <a:t>10</a:t>
            </a:r>
            <a:r>
              <a:rPr lang="zh-CN" altLang="en-US" dirty="0">
                <a:solidFill>
                  <a:srgbClr val="FFFF00"/>
                </a:solidFill>
              </a:rPr>
              <a:t>月</a:t>
            </a:r>
            <a:r>
              <a:rPr lang="en-US" altLang="zh-CN" dirty="0">
                <a:solidFill>
                  <a:srgbClr val="FFFF00"/>
                </a:solidFill>
              </a:rPr>
              <a:t>20</a:t>
            </a:r>
            <a:r>
              <a:rPr lang="zh-CN" altLang="en-US" dirty="0">
                <a:solidFill>
                  <a:srgbClr val="FFFF00"/>
                </a:solidFill>
              </a:rPr>
              <a:t>日该股出现盈利</a:t>
            </a:r>
            <a:r>
              <a:rPr lang="en-US" altLang="zh-CN" dirty="0">
                <a:solidFill>
                  <a:srgbClr val="FFFF00"/>
                </a:solidFill>
              </a:rPr>
              <a:t>10</a:t>
            </a:r>
            <a:r>
              <a:rPr lang="zh-CN" altLang="en-US" dirty="0">
                <a:solidFill>
                  <a:srgbClr val="FFFF00"/>
                </a:solidFill>
              </a:rPr>
              <a:t>个点但是没有涨停板，此时按照节奏就是减仓</a:t>
            </a:r>
            <a:r>
              <a:rPr lang="en-US" altLang="zh-CN" dirty="0">
                <a:solidFill>
                  <a:srgbClr val="FFFF00"/>
                </a:solidFill>
              </a:rPr>
              <a:t>30%-50%</a:t>
            </a:r>
            <a:r>
              <a:rPr lang="zh-CN" altLang="en-US" dirty="0">
                <a:solidFill>
                  <a:srgbClr val="FFFF00"/>
                </a:solidFill>
              </a:rPr>
              <a:t>建立成本优势，剩下的就是熊线兜底，从轨道线来看股价刚刚突破上轨，流通市值到了</a:t>
            </a:r>
            <a:r>
              <a:rPr lang="en-US" altLang="zh-CN" dirty="0">
                <a:solidFill>
                  <a:srgbClr val="FFFF00"/>
                </a:solidFill>
              </a:rPr>
              <a:t>300</a:t>
            </a:r>
            <a:r>
              <a:rPr lang="zh-CN" altLang="en-US" dirty="0">
                <a:solidFill>
                  <a:srgbClr val="FFFF00"/>
                </a:solidFill>
              </a:rPr>
              <a:t>亿，如果流通市值在</a:t>
            </a:r>
            <a:r>
              <a:rPr lang="en-US" altLang="zh-CN" dirty="0">
                <a:solidFill>
                  <a:srgbClr val="FFFF00"/>
                </a:solidFill>
              </a:rPr>
              <a:t>600</a:t>
            </a:r>
            <a:r>
              <a:rPr lang="zh-CN" altLang="en-US" dirty="0">
                <a:solidFill>
                  <a:srgbClr val="FFFF00"/>
                </a:solidFill>
              </a:rPr>
              <a:t>亿以上，到红线就要调整了。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如何锁定最强主题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题材热点的判断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3" y="900420"/>
            <a:ext cx="10934557" cy="4185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05" y="4379689"/>
            <a:ext cx="4685934" cy="2045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709" y="5415853"/>
            <a:ext cx="5630021" cy="1009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题材热点的判断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49" y="1020115"/>
            <a:ext cx="11501316" cy="5225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大主线与大政策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跟着主题</a:t>
            </a:r>
            <a:endParaRPr lang="en-US" altLang="zh-CN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抓牛捉妖</a:t>
            </a:r>
            <a:endParaRPr lang="zh-CN" altLang="en-US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980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王浩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  <a:sym typeface="+mn-ea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1305" y="4479925"/>
            <a:ext cx="54571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国内知名大学毕业，10年中积累了股票和其他金融衍生品的研究经验，历经了市场多轮的沉浮和洗礼，多年对市场的理解，总结出来长久生存的《王家大刀》的系列常识和战法；依照经传软件中的各项指标总结出来《冰热战法》、《产业延展战法》、《双龙战法》、《交易线V型战法》等一系列战法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10" y="753110"/>
            <a:ext cx="4401820" cy="52133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大主线与大政策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1238" y="5592453"/>
            <a:ext cx="10985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光伏方向在进入冰点冷却之后随后开始形成新一轮的向上突破，新能源方向也是外资比较喜欢的品种，随着行业内无效内卷的结束，叠加光伏方向的政策推动，新一轮的热炒即将来临。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                            </a:t>
            </a:r>
            <a:r>
              <a:rPr lang="zh-CN" altLang="en-US" dirty="0">
                <a:solidFill>
                  <a:srgbClr val="FFC000"/>
                </a:solidFill>
              </a:rPr>
              <a:t>光伏概念</a:t>
            </a:r>
            <a:r>
              <a:rPr lang="en-US" altLang="zh-CN" dirty="0">
                <a:solidFill>
                  <a:srgbClr val="FFC000"/>
                </a:solidFill>
              </a:rPr>
              <a:t>+</a:t>
            </a:r>
            <a:r>
              <a:rPr lang="zh-CN" altLang="en-US" dirty="0">
                <a:solidFill>
                  <a:srgbClr val="FFC000"/>
                </a:solidFill>
              </a:rPr>
              <a:t>主力新控盘</a:t>
            </a:r>
            <a:r>
              <a:rPr lang="en-US" altLang="zh-CN" dirty="0">
                <a:solidFill>
                  <a:srgbClr val="FFC000"/>
                </a:solidFill>
              </a:rPr>
              <a:t>+</a:t>
            </a:r>
            <a:r>
              <a:rPr lang="zh-CN" altLang="en-US" dirty="0">
                <a:solidFill>
                  <a:srgbClr val="FFC000"/>
                </a:solidFill>
              </a:rPr>
              <a:t>前期涨停板</a:t>
            </a:r>
            <a:r>
              <a:rPr lang="en-US" altLang="zh-CN" dirty="0">
                <a:solidFill>
                  <a:srgbClr val="FFC000"/>
                </a:solidFill>
              </a:rPr>
              <a:t>+</a:t>
            </a:r>
            <a:r>
              <a:rPr lang="zh-CN" altLang="en-US" dirty="0">
                <a:solidFill>
                  <a:srgbClr val="FFC000"/>
                </a:solidFill>
              </a:rPr>
              <a:t>低估值业绩紫色</a:t>
            </a:r>
            <a:r>
              <a:rPr lang="en-US" altLang="zh-CN" dirty="0">
                <a:solidFill>
                  <a:srgbClr val="FFC000"/>
                </a:solidFill>
              </a:rPr>
              <a:t>+</a:t>
            </a:r>
            <a:r>
              <a:rPr lang="zh-CN" altLang="en-US" dirty="0">
                <a:solidFill>
                  <a:srgbClr val="FFC000"/>
                </a:solidFill>
              </a:rPr>
              <a:t>历史中低位</a:t>
            </a:r>
            <a:endParaRPr lang="zh-CN" altLang="en-US" dirty="0">
              <a:solidFill>
                <a:srgbClr val="FFC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38" y="818679"/>
            <a:ext cx="10517164" cy="4738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大主线与大政策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49" y="817536"/>
            <a:ext cx="9753701" cy="43782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1865" y="5332857"/>
            <a:ext cx="10985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军队现代化建设是我党我军一直在追求，近期也是不断的出台政策推动现代化，另外近期年底最亮眼的就是珠海航展，也被称之为“中东双十一”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                                     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en-US" altLang="zh-CN" dirty="0">
                <a:solidFill>
                  <a:srgbClr val="FFC000"/>
                </a:solidFill>
              </a:rPr>
              <a:t>                                                   </a:t>
            </a:r>
            <a:r>
              <a:rPr lang="zh-CN" altLang="en-US" dirty="0">
                <a:solidFill>
                  <a:srgbClr val="FFC000"/>
                </a:solidFill>
              </a:rPr>
              <a:t>国防军工</a:t>
            </a:r>
            <a:r>
              <a:rPr lang="en-US" altLang="zh-CN" dirty="0">
                <a:solidFill>
                  <a:srgbClr val="FFC000"/>
                </a:solidFill>
              </a:rPr>
              <a:t>+</a:t>
            </a:r>
            <a:r>
              <a:rPr lang="zh-CN" altLang="en-US" dirty="0">
                <a:solidFill>
                  <a:srgbClr val="FFC000"/>
                </a:solidFill>
              </a:rPr>
              <a:t>前期涨停因子</a:t>
            </a:r>
            <a:r>
              <a:rPr lang="en-US" altLang="zh-CN" dirty="0">
                <a:solidFill>
                  <a:srgbClr val="FFC000"/>
                </a:solidFill>
              </a:rPr>
              <a:t>+</a:t>
            </a:r>
            <a:r>
              <a:rPr lang="zh-CN" altLang="en-US" dirty="0">
                <a:solidFill>
                  <a:srgbClr val="FFC000"/>
                </a:solidFill>
              </a:rPr>
              <a:t>低估值业绩紫色</a:t>
            </a:r>
            <a:r>
              <a:rPr lang="en-US" altLang="zh-CN" dirty="0">
                <a:solidFill>
                  <a:srgbClr val="FFC000"/>
                </a:solidFill>
              </a:rPr>
              <a:t>+</a:t>
            </a:r>
            <a:r>
              <a:rPr lang="zh-CN" altLang="en-US" dirty="0">
                <a:solidFill>
                  <a:srgbClr val="FFC000"/>
                </a:solidFill>
              </a:rPr>
              <a:t>历史中低位</a:t>
            </a:r>
            <a:endParaRPr lang="en-US" altLang="zh-CN" dirty="0">
              <a:solidFill>
                <a:srgbClr val="FFC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大主线与大政策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76" y="831573"/>
            <a:ext cx="9780236" cy="451534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4942" y="5394898"/>
            <a:ext cx="10652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国企改革和重组概念，是推动本轮牛市第一波的主引擎，很多牛股和妖股都是在这里诞生的，这个方向当前持续性依然存在。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                                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国企改革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主力新控盘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紫色低估值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前期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连板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历史中低位</a:t>
            </a:r>
            <a:endParaRPr lang="en-US" altLang="zh-CN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大主线与大政策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22" y="832130"/>
            <a:ext cx="10147434" cy="46581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0847" y="5490275"/>
            <a:ext cx="112884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华为供应链在猎手涨停棱镜里面出现频率是最高的，上一波大涨是因为纯血鸿蒙的预热，诞生出不少牛股和妖股，而</a:t>
            </a:r>
            <a:r>
              <a:rPr lang="en-US" altLang="zh-CN" dirty="0">
                <a:solidFill>
                  <a:schemeClr val="bg1"/>
                </a:solidFill>
              </a:rPr>
              <a:t>mate70</a:t>
            </a:r>
            <a:r>
              <a:rPr lang="zh-CN" altLang="en-US" dirty="0">
                <a:solidFill>
                  <a:schemeClr val="bg1"/>
                </a:solidFill>
              </a:rPr>
              <a:t>中高端商务将会在</a:t>
            </a:r>
            <a:r>
              <a:rPr lang="en-US" altLang="zh-CN" dirty="0">
                <a:solidFill>
                  <a:schemeClr val="bg1"/>
                </a:solidFill>
              </a:rPr>
              <a:t>11</a:t>
            </a:r>
            <a:r>
              <a:rPr lang="zh-CN" altLang="en-US" dirty="0">
                <a:solidFill>
                  <a:schemeClr val="bg1"/>
                </a:solidFill>
              </a:rPr>
              <a:t>月中旬发布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                                                  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华为供应链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前期涨停基因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紫色黄色估值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历史中低位</a:t>
            </a:r>
            <a:endParaRPr lang="en-US" altLang="zh-CN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大主线与大政策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7270" y="5656291"/>
            <a:ext cx="1087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而我们知道华为方向的应用端也不错，那么我们可以多留意相关使用海思芯片的公司，例如家电四小龙：四川长虹、深康佳、创维数字、</a:t>
            </a:r>
            <a:r>
              <a:rPr lang="en-US" altLang="zh-CN" dirty="0">
                <a:solidFill>
                  <a:schemeClr val="bg1"/>
                </a:solidFill>
              </a:rPr>
              <a:t>TCL</a:t>
            </a:r>
            <a:r>
              <a:rPr lang="zh-CN" altLang="en-US" dirty="0">
                <a:solidFill>
                  <a:schemeClr val="bg1"/>
                </a:solidFill>
              </a:rPr>
              <a:t>科技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9" y="869097"/>
            <a:ext cx="10251794" cy="4621177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大主线与大科技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7270" y="5656291"/>
            <a:ext cx="108723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科技的内核是国产芯片，我们致力于将中芯国际打造与台积电相聘美，将中微公司打造与</a:t>
            </a:r>
            <a:r>
              <a:rPr lang="en-US" altLang="zh-CN" dirty="0">
                <a:solidFill>
                  <a:schemeClr val="bg1"/>
                </a:solidFill>
              </a:rPr>
              <a:t>SMAL</a:t>
            </a:r>
            <a:r>
              <a:rPr lang="zh-CN" altLang="en-US" dirty="0">
                <a:solidFill>
                  <a:schemeClr val="bg1"/>
                </a:solidFill>
              </a:rPr>
              <a:t>相聘美，所以国产芯片方向依旧是本轮牛市的科技的大主线，而我们一直分析的芯片封测四小龙最近也异动频繁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通富微电、长电科技、华天科技、晶方科技。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66" y="887493"/>
            <a:ext cx="10142349" cy="46648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680" y="2011557"/>
            <a:ext cx="3223539" cy="283488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69954" y="165919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主题猎手→产业链中心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大主线与大科技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3" y="956128"/>
            <a:ext cx="10698899" cy="49457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71875" y="61120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数字基建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央企改革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绩优低估值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中低位置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双十二优惠大酬宾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744" y="1092630"/>
            <a:ext cx="6064019" cy="43240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37" y="1092631"/>
            <a:ext cx="5765370" cy="32430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41312" y="4677993"/>
            <a:ext cx="3120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冰热战法</a:t>
            </a:r>
            <a:r>
              <a:rPr lang="en-US" altLang="zh-CN" dirty="0">
                <a:solidFill>
                  <a:schemeClr val="bg1"/>
                </a:solidFill>
              </a:rPr>
              <a:t>———</a:t>
            </a:r>
            <a:r>
              <a:rPr lang="zh-CN" altLang="en-US" dirty="0">
                <a:solidFill>
                  <a:schemeClr val="bg1"/>
                </a:solidFill>
              </a:rPr>
              <a:t>低频交易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双龙三紫</a:t>
            </a:r>
            <a:r>
              <a:rPr lang="en-US" altLang="zh-CN" dirty="0">
                <a:solidFill>
                  <a:schemeClr val="bg1"/>
                </a:solidFill>
              </a:rPr>
              <a:t>———</a:t>
            </a:r>
            <a:r>
              <a:rPr lang="zh-CN" altLang="en-US" dirty="0">
                <a:solidFill>
                  <a:schemeClr val="bg1"/>
                </a:solidFill>
              </a:rPr>
              <a:t>中频交易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异动抓牛</a:t>
            </a:r>
            <a:r>
              <a:rPr lang="en-US" altLang="zh-CN" dirty="0">
                <a:solidFill>
                  <a:schemeClr val="bg1"/>
                </a:solidFill>
              </a:rPr>
              <a:t>———</a:t>
            </a:r>
            <a:r>
              <a:rPr lang="zh-CN" altLang="en-US" dirty="0">
                <a:solidFill>
                  <a:schemeClr val="bg1"/>
                </a:solidFill>
              </a:rPr>
              <a:t>高频交易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0720" y="4678045"/>
            <a:ext cx="179514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猎手三大战法总有一款适合你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陪跑圈和陪跑计划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633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当前市场表现即后续展望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牛股和妖股具有的基因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487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如何锁定最强主题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144" y="2486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科技线和政策线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当前市场表现及后续展望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当前市场表现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58871" y="5203254"/>
            <a:ext cx="9128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从上证指数来看下方关键的位置在</a:t>
            </a:r>
            <a:r>
              <a:rPr lang="en-US" altLang="zh-CN" dirty="0">
                <a:solidFill>
                  <a:srgbClr val="FFFF00"/>
                </a:solidFill>
              </a:rPr>
              <a:t>3170</a:t>
            </a:r>
            <a:r>
              <a:rPr lang="zh-CN" altLang="en-US" dirty="0">
                <a:solidFill>
                  <a:srgbClr val="FFFF00"/>
                </a:solidFill>
              </a:rPr>
              <a:t>点，这个位置也是</a:t>
            </a:r>
            <a:r>
              <a:rPr lang="en-US" altLang="zh-CN" dirty="0">
                <a:solidFill>
                  <a:srgbClr val="FFFF00"/>
                </a:solidFill>
              </a:rPr>
              <a:t>2023</a:t>
            </a:r>
            <a:r>
              <a:rPr lang="zh-CN" altLang="en-US" dirty="0">
                <a:solidFill>
                  <a:srgbClr val="FFFF00"/>
                </a:solidFill>
              </a:rPr>
              <a:t>年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zh-CN" altLang="en-US" dirty="0">
                <a:solidFill>
                  <a:srgbClr val="FFFF00"/>
                </a:solidFill>
              </a:rPr>
              <a:t>个月震荡调整筹码集中度比较高的位置，而指数上方关键位置在</a:t>
            </a:r>
            <a:r>
              <a:rPr lang="en-US" altLang="zh-CN" dirty="0">
                <a:solidFill>
                  <a:srgbClr val="FFFF00"/>
                </a:solidFill>
              </a:rPr>
              <a:t>3400</a:t>
            </a:r>
            <a:r>
              <a:rPr lang="zh-CN" altLang="en-US" dirty="0">
                <a:solidFill>
                  <a:srgbClr val="FFFF00"/>
                </a:solidFill>
              </a:rPr>
              <a:t>点整数关口，由于节前的快速上涨对于市场来说底部不稳，所以需要长期的震荡盘整来消化急涨带来的隐患，结合</a:t>
            </a:r>
            <a:r>
              <a:rPr lang="en-US" altLang="zh-CN" dirty="0">
                <a:solidFill>
                  <a:srgbClr val="FFFF00"/>
                </a:solidFill>
              </a:rPr>
              <a:t>11</a:t>
            </a:r>
            <a:r>
              <a:rPr lang="zh-CN" altLang="en-US" dirty="0">
                <a:solidFill>
                  <a:srgbClr val="FFFF00"/>
                </a:solidFill>
              </a:rPr>
              <a:t>月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zh-CN" altLang="en-US" dirty="0">
                <a:solidFill>
                  <a:srgbClr val="FFFF00"/>
                </a:solidFill>
              </a:rPr>
              <a:t>日美国大选，现在按兵不动也是一个不做的选择。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88" y="1155336"/>
            <a:ext cx="10851397" cy="386208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对于指数后期猜想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83" y="922814"/>
            <a:ext cx="10491061" cy="4594996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30847" y="14149"/>
            <a:ext cx="783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大盘分析平台决定了操作节奏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81" y="783590"/>
            <a:ext cx="9306437" cy="4403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384515" y="5284737"/>
            <a:ext cx="9128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平均股价位于牛熊线之上的黄色</a:t>
            </a:r>
            <a:r>
              <a:rPr lang="en-US" altLang="zh-CN" dirty="0">
                <a:solidFill>
                  <a:srgbClr val="FFFF00"/>
                </a:solidFill>
              </a:rPr>
              <a:t>B</a:t>
            </a:r>
            <a:r>
              <a:rPr lang="zh-CN" altLang="en-US" dirty="0">
                <a:solidFill>
                  <a:srgbClr val="FFFF00"/>
                </a:solidFill>
              </a:rPr>
              <a:t>点区域，按照仓位范围来说应该是</a:t>
            </a:r>
            <a:r>
              <a:rPr lang="en-US" altLang="zh-CN" dirty="0">
                <a:solidFill>
                  <a:srgbClr val="FFFF00"/>
                </a:solidFill>
              </a:rPr>
              <a:t>5-8</a:t>
            </a:r>
            <a:r>
              <a:rPr lang="zh-CN" altLang="en-US" dirty="0">
                <a:solidFill>
                  <a:srgbClr val="FFFF00"/>
                </a:solidFill>
              </a:rPr>
              <a:t>成仓位。由于平均股价在黄色区域，所以按照软件信号来说应该是中线持股，按照横向样本统计来说中线上攻持续朝上，短线上攻持续朝下，所以对于趋势走好的控盘股建立好成本优势持股看涨，选股方向上面多结合控盘增加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资金推动论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811830"/>
            <a:ext cx="9841424" cy="4500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626110" y="5552179"/>
            <a:ext cx="10985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在经济数据没有真正好转之前，市场还是以“科技大主线”和“政策主题方向”。例如最近涨的金融资本，重组概念、光伏概念、房地产方向都是因为政策发力，而华为、通信这些是因为科技大主线拉起来的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牛股和妖股的基因</a:t>
            </a:r>
            <a:endParaRPr lang="zh-CN" altLang="en-US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SPECIAL_SOURCE" val="bdnull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3.xml><?xml version="1.0" encoding="utf-8"?>
<p:tagLst xmlns:p="http://schemas.openxmlformats.org/presentationml/2006/main">
  <p:tag name="KSO_WPP_MARK_KEY" val="5d6e9262-ca8a-4070-8ad5-698f89e303ea"/>
  <p:tag name="COMMONDATA" val="eyJoZGlkIjoiOWY4MjQyNDc1NWE5NGE3YmJhMmZmNzIzZDc5YmE1NGI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861_1*l_h_f*1_1_1"/>
  <p:tag name="KSO_WM_TEMPLATE_CATEGORY" val="diagram"/>
  <p:tag name="KSO_WM_UNIT_LAYERLEVEL" val="1_1_1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861_1*l_h_f*1_1_1"/>
  <p:tag name="KSO_WM_TEMPLATE_CATEGORY" val="diagram"/>
  <p:tag name="KSO_WM_UNIT_LAYERLEVEL" val="1_1_1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861_1*l_h_f*1_1_1"/>
  <p:tag name="KSO_WM_TEMPLATE_CATEGORY" val="diagram"/>
  <p:tag name="KSO_WM_UNIT_LAYERLEVEL" val="1_1_1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4494</Words>
  <Application>WPS 演示</Application>
  <PresentationFormat>宽屏</PresentationFormat>
  <Paragraphs>243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276</cp:revision>
  <dcterms:created xsi:type="dcterms:W3CDTF">2022-12-31T05:43:00Z</dcterms:created>
  <dcterms:modified xsi:type="dcterms:W3CDTF">2024-11-01T00:55:57Z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89B7A6AACA724488BFD11EBF50377424_13</vt:lpwstr>
  </property>
</Properties>
</file>