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83" r:id="rId3"/>
    <p:sldId id="334" r:id="rId4"/>
    <p:sldId id="321" r:id="rId5"/>
    <p:sldId id="322" r:id="rId6"/>
    <p:sldId id="338" r:id="rId7"/>
    <p:sldId id="339" r:id="rId8"/>
    <p:sldId id="340" r:id="rId9"/>
    <p:sldId id="336" r:id="rId10"/>
    <p:sldId id="341" r:id="rId11"/>
    <p:sldId id="342" r:id="rId12"/>
    <p:sldId id="335" r:id="rId13"/>
    <p:sldId id="359" r:id="rId14"/>
    <p:sldId id="337" r:id="rId15"/>
    <p:sldId id="347" r:id="rId16"/>
    <p:sldId id="344" r:id="rId17"/>
    <p:sldId id="343" r:id="rId18"/>
    <p:sldId id="348" r:id="rId19"/>
    <p:sldId id="349" r:id="rId20"/>
    <p:sldId id="345" r:id="rId21"/>
    <p:sldId id="352" r:id="rId22"/>
    <p:sldId id="353" r:id="rId23"/>
    <p:sldId id="354" r:id="rId24"/>
    <p:sldId id="355" r:id="rId25"/>
    <p:sldId id="350" r:id="rId26"/>
    <p:sldId id="358" r:id="rId27"/>
    <p:sldId id="360" r:id="rId28"/>
    <p:sldId id="356" r:id="rId29"/>
    <p:sldId id="327" r:id="rId30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0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0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gs" Target="tags/tag96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530860" y="6391275"/>
            <a:ext cx="11130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：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方建伟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</a:t>
            </a:r>
            <a:r>
              <a:rPr 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A1120613090012 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思源黑体 CN Normal" panose="020B0400000000000000" charset="-122"/>
                <a:ea typeface="思源黑体 CN Normal" panose="020B0400000000000000" charset="-122"/>
              </a:rPr>
              <a:t>A2025062200022x</a:t>
            </a:r>
            <a:endParaRPr lang="en-US" altLang="zh-CN" sz="1200" b="0" i="0" dirty="0">
              <a:solidFill>
                <a:schemeClr val="bg1">
                  <a:lumMod val="50000"/>
                </a:schemeClr>
              </a:solidFill>
              <a:effectLst/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29.png"/><Relationship Id="rId2" Type="http://schemas.openxmlformats.org/officeDocument/2006/relationships/tags" Target="../tags/tag5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0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tags" Target="../tags/tag59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61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7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66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37.png"/><Relationship Id="rId2" Type="http://schemas.openxmlformats.org/officeDocument/2006/relationships/tags" Target="../tags/tag68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38.png"/><Relationship Id="rId2" Type="http://schemas.openxmlformats.org/officeDocument/2006/relationships/tags" Target="../tags/tag70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39.png"/><Relationship Id="rId2" Type="http://schemas.openxmlformats.org/officeDocument/2006/relationships/tags" Target="../tags/tag7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40.png"/><Relationship Id="rId2" Type="http://schemas.openxmlformats.org/officeDocument/2006/relationships/tags" Target="../tags/tag74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8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87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88.xml"/><Relationship Id="rId10" Type="http://schemas.openxmlformats.org/officeDocument/2006/relationships/image" Target="../media/image56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61.png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tags" Target="../tags/tag8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90.xml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tags" Target="../tags/tag91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92.xml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tags" Target="../tags/tag93.xml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image" Target="../media/image77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20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9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50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image" Target="../media/image28.png"/><Relationship Id="rId2" Type="http://schemas.openxmlformats.org/officeDocument/2006/relationships/tags" Target="../tags/tag55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-2西安 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南京加地址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【资金管理】法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" y="1252855"/>
            <a:ext cx="5542915" cy="16865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1960" y="3199765"/>
            <a:ext cx="111232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、股票太多？</a:t>
            </a:r>
            <a:r>
              <a:rPr lang="en-US" altLang="zh-CN" sz="2400" b="1">
                <a:solidFill>
                  <a:schemeClr val="bg1"/>
                </a:solidFill>
              </a:rPr>
              <a:t>--- </a:t>
            </a:r>
            <a:r>
              <a:rPr lang="zh-CN" altLang="en-US" sz="2400" b="1">
                <a:solidFill>
                  <a:schemeClr val="bg1"/>
                </a:solidFill>
              </a:rPr>
              <a:t>并非一次性要做这么多。而是分仓来控制每一次入场。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、如若是做趋势，并非天天操作，大部分时候应该是持股多。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</a:rPr>
              <a:t>3</a:t>
            </a:r>
            <a:r>
              <a:rPr lang="zh-CN" altLang="en-US" sz="2400" b="1">
                <a:solidFill>
                  <a:schemeClr val="bg1"/>
                </a:solidFill>
              </a:rPr>
              <a:t>、可采用条件单，减少自己的看盘精力，特别是止损，人性问题导致不愿止损。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</a:rPr>
              <a:t>4</a:t>
            </a:r>
            <a:r>
              <a:rPr lang="zh-CN" altLang="en-US" sz="2400" b="1">
                <a:solidFill>
                  <a:schemeClr val="bg1"/>
                </a:solidFill>
              </a:rPr>
              <a:t>、盈利转出，让自己</a:t>
            </a:r>
            <a:r>
              <a:rPr lang="zh-CN" altLang="en-US" sz="2400" b="1">
                <a:solidFill>
                  <a:schemeClr val="bg1"/>
                </a:solidFill>
              </a:rPr>
              <a:t>拥有一个更轻松的操作心态。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实战运用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endParaRPr lang="en-US" alt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055"/>
            <a:ext cx="12192000" cy="496125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243840" y="3228340"/>
            <a:ext cx="1410335" cy="951865"/>
          </a:xfrm>
          <a:prstGeom prst="wedgeRoundRectCallout">
            <a:avLst>
              <a:gd name="adj1" fmla="val 53976"/>
              <a:gd name="adj2" fmla="val -88559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破位并</a:t>
            </a:r>
            <a:endParaRPr lang="zh-CN"/>
          </a:p>
          <a:p>
            <a:pPr algn="ctr"/>
            <a:r>
              <a:rPr lang="zh-CN"/>
              <a:t>触发</a:t>
            </a:r>
            <a:r>
              <a:rPr lang="zh-CN" altLang="en-US"/>
              <a:t>止损</a:t>
            </a: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1228725"/>
            <a:ext cx="3524250" cy="26670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实战运用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endParaRPr lang="en-US" alt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5" y="913130"/>
            <a:ext cx="8031480" cy="5393690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5116830" y="4396740"/>
            <a:ext cx="1213485" cy="951865"/>
          </a:xfrm>
          <a:prstGeom prst="wedgeRoundRectCallout">
            <a:avLst>
              <a:gd name="adj1" fmla="val 73966"/>
              <a:gd name="adj2" fmla="val -146197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回踩买入</a:t>
            </a:r>
            <a:endParaRPr lang="zh-CN" altLang="en-US"/>
          </a:p>
          <a:p>
            <a:pPr algn="ctr"/>
            <a:r>
              <a:rPr lang="en-US" altLang="zh-CN"/>
              <a:t>18.5</a:t>
            </a:r>
            <a:endParaRPr lang="en-US" altLang="zh-CN"/>
          </a:p>
          <a:p>
            <a:pPr algn="ctr"/>
            <a:r>
              <a:rPr lang="zh-CN" altLang="en-US"/>
              <a:t>止损</a:t>
            </a:r>
            <a:r>
              <a:rPr lang="en-US" altLang="zh-CN"/>
              <a:t>16.7</a:t>
            </a:r>
            <a:endParaRPr lang="en-US" altLang="zh-CN"/>
          </a:p>
        </p:txBody>
      </p:sp>
      <p:sp>
        <p:nvSpPr>
          <p:cNvPr id="7" name="圆角矩形标注 6"/>
          <p:cNvSpPr/>
          <p:nvPr/>
        </p:nvSpPr>
        <p:spPr>
          <a:xfrm>
            <a:off x="6825615" y="4523740"/>
            <a:ext cx="1410335" cy="951865"/>
          </a:xfrm>
          <a:prstGeom prst="wedgeRoundRectCallout">
            <a:avLst>
              <a:gd name="adj1" fmla="val 53976"/>
              <a:gd name="adj2" fmla="val -88559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/>
              <a:t>最低</a:t>
            </a:r>
            <a:r>
              <a:rPr lang="en-US" altLang="zh-CN"/>
              <a:t>18.05</a:t>
            </a:r>
            <a:endParaRPr lang="en-US" altLang="zh-CN"/>
          </a:p>
          <a:p>
            <a:pPr algn="ctr"/>
            <a:r>
              <a:rPr lang="zh-CN" altLang="en-US"/>
              <a:t>未到止损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35" y="913130"/>
            <a:ext cx="10260965" cy="53936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970" y="1131570"/>
            <a:ext cx="3524250" cy="26670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74750" y="3064510"/>
            <a:ext cx="994219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不可胜在已，可胜在敌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历史回顾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1050290"/>
            <a:ext cx="12036425" cy="52755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2215515"/>
            <a:ext cx="6234430" cy="85979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上箭头 6"/>
          <p:cNvSpPr/>
          <p:nvPr/>
        </p:nvSpPr>
        <p:spPr>
          <a:xfrm rot="10800000">
            <a:off x="6298565" y="3133725"/>
            <a:ext cx="174625" cy="960120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【选股思路】法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10" y="1160145"/>
            <a:ext cx="6316345" cy="21513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2595" y="3565525"/>
            <a:ext cx="111232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</a:rPr>
              <a:t>1</a:t>
            </a:r>
            <a:r>
              <a:rPr lang="zh-CN" altLang="en-US" sz="2400" b="1">
                <a:solidFill>
                  <a:schemeClr val="bg1"/>
                </a:solidFill>
              </a:rPr>
              <a:t>、</a:t>
            </a:r>
            <a:r>
              <a:rPr lang="zh-CN" sz="2400" b="1">
                <a:solidFill>
                  <a:schemeClr val="bg1"/>
                </a:solidFill>
              </a:rPr>
              <a:t>明确自己的选股思路，只做符合自己方法内的个股；</a:t>
            </a:r>
            <a:endParaRPr lang="zh-CN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、按照相应的交易规则进行：买与卖，忘记盈亏，只管执行交易规则；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en-US" altLang="zh-CN" sz="2400" b="1">
                <a:solidFill>
                  <a:schemeClr val="bg1"/>
                </a:solidFill>
              </a:rPr>
              <a:t>3</a:t>
            </a:r>
            <a:r>
              <a:rPr lang="zh-CN" altLang="en-US" sz="2400" b="1">
                <a:solidFill>
                  <a:schemeClr val="bg1"/>
                </a:solidFill>
              </a:rPr>
              <a:t>、赚钱的核心：截短亏损，让利润奔跑。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案例讲解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1-</a:t>
            </a:r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中国铝业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2505"/>
            <a:ext cx="12192000" cy="52539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19370" y="5064125"/>
            <a:ext cx="3473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滚动净利润创历史新高</a:t>
            </a:r>
            <a:endParaRPr lang="zh-CN" altLang="en-US" sz="2400" b="1"/>
          </a:p>
          <a:p>
            <a:r>
              <a:rPr lang="zh-CN" altLang="en-US" sz="2400" b="1"/>
              <a:t>而股价还未大幅上涨过</a:t>
            </a:r>
            <a:endParaRPr lang="zh-CN" altLang="en-US" sz="2400" b="1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案例讲解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</a:t>
            </a:r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海尔智家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4410"/>
            <a:ext cx="12192000" cy="52501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38295" y="5292725"/>
            <a:ext cx="3473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滚动净利润创历史新高</a:t>
            </a:r>
            <a:endParaRPr lang="zh-CN" altLang="en-US" sz="2400" b="1"/>
          </a:p>
          <a:p>
            <a:r>
              <a:rPr lang="zh-CN" altLang="en-US" sz="2400" b="1"/>
              <a:t>而股价还未大幅上涨过</a:t>
            </a:r>
            <a:endParaRPr lang="zh-CN" altLang="en-US" sz="2400" b="1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案例讲解</a:t>
            </a:r>
            <a:r>
              <a:rPr lang="en-US" alt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</a:t>
            </a:r>
            <a:r>
              <a:rPr lang="zh-CN" altLang="en-US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宁德时代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1080"/>
            <a:ext cx="12192000" cy="52647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38295" y="5292725"/>
            <a:ext cx="3473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滚动净利润创历史新高</a:t>
            </a:r>
            <a:endParaRPr lang="zh-CN" altLang="en-US" sz="2400" b="1"/>
          </a:p>
          <a:p>
            <a:r>
              <a:rPr lang="zh-CN" altLang="en-US" sz="2400" b="1"/>
              <a:t>而股价横盘较久未大涨</a:t>
            </a:r>
            <a:endParaRPr lang="zh-CN" altLang="en-US" sz="2400" b="1"/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借助外力成就大事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314825"/>
            <a:ext cx="5433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经传多赢资深投顾、</a:t>
            </a: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、注册国际投资分析师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781550"/>
            <a:ext cx="54463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从事证券行业15年，自创一套“股海钓鱼操作系统”，真正教中小投资者能够理解市场，更好的适应市场，在市场当中稳定的获利。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兵法炒股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内外兼修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37150" y="430974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78155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方建伟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执业编号: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endParaRPr lang="zh-CN" altLang="en-US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3" name="图片 12" descr="方建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050" y="600710"/>
            <a:ext cx="3509010" cy="552831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5308600" y="3507740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75020" y="3543935"/>
            <a:ext cx="58775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方建伟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投顾执业编号: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A1120613090012</a:t>
            </a:r>
            <a:endParaRPr lang="zh-CN" altLang="en-US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A2025062200022x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策略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财源广进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75"/>
            <a:ext cx="12192000" cy="4190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5895"/>
            <a:ext cx="7018950" cy="19817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818" y="4415894"/>
            <a:ext cx="3016726" cy="1988117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矩形 6"/>
          <p:cNvSpPr/>
          <p:nvPr/>
        </p:nvSpPr>
        <p:spPr>
          <a:xfrm>
            <a:off x="10451624" y="4415893"/>
            <a:ext cx="849789" cy="1981729"/>
          </a:xfrm>
          <a:prstGeom prst="rect">
            <a:avLst/>
          </a:prstGeom>
          <a:solidFill>
            <a:schemeClr val="accent2">
              <a:lumMod val="75000"/>
              <a:alpha val="98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全</a:t>
            </a:r>
            <a:endParaRPr lang="zh-CN" altLang="en-US" sz="3600" b="1" dirty="0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自</a:t>
            </a:r>
            <a:endParaRPr lang="zh-CN" altLang="en-US" sz="3600" b="1" dirty="0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3600" b="1" dirty="0">
                <a:ln w="9525">
                  <a:solidFill>
                    <a:srgbClr val="FFF4A3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动</a:t>
            </a:r>
            <a:endParaRPr lang="zh-CN" altLang="en-US" sz="3600" b="1" dirty="0">
              <a:ln w="9525">
                <a:solidFill>
                  <a:srgbClr val="FFF4A3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5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优点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回撤小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960755"/>
            <a:ext cx="6315075" cy="31337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0" y="3347720"/>
            <a:ext cx="7117080" cy="305371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8" name="文本框 17"/>
          <p:cNvSpPr txBox="1"/>
          <p:nvPr/>
        </p:nvSpPr>
        <p:spPr>
          <a:xfrm>
            <a:off x="6832600" y="960755"/>
            <a:ext cx="4733290" cy="2368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2025</a:t>
            </a:r>
            <a:r>
              <a:rPr lang="zh-CN" altLang="en-US" sz="2400" b="1">
                <a:solidFill>
                  <a:schemeClr val="bg1"/>
                </a:solidFill>
              </a:rPr>
              <a:t>年</a:t>
            </a:r>
            <a:r>
              <a:rPr lang="en-US" altLang="zh-CN" sz="2400" b="1">
                <a:solidFill>
                  <a:schemeClr val="bg1"/>
                </a:solidFill>
              </a:rPr>
              <a:t>9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r>
              <a:rPr lang="en-US" altLang="zh-CN" sz="2400" b="1">
                <a:solidFill>
                  <a:schemeClr val="bg1"/>
                </a:solidFill>
              </a:rPr>
              <a:t>2~4</a:t>
            </a:r>
            <a:r>
              <a:rPr lang="zh-CN" altLang="en-US" sz="2400" b="1">
                <a:solidFill>
                  <a:schemeClr val="bg1"/>
                </a:solidFill>
              </a:rPr>
              <a:t>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平均股价杀跌</a:t>
            </a:r>
            <a:r>
              <a:rPr lang="en-US" altLang="zh-CN" sz="3600" b="1">
                <a:solidFill>
                  <a:srgbClr val="00B050"/>
                </a:solidFill>
              </a:rPr>
              <a:t>6.15%</a:t>
            </a:r>
            <a:endParaRPr lang="en-US" altLang="zh-CN" sz="2400" b="1">
              <a:solidFill>
                <a:schemeClr val="bg1"/>
              </a:solidFill>
            </a:endParaRPr>
          </a:p>
          <a:p>
            <a:pPr algn="ctr"/>
            <a:endParaRPr lang="en-US" altLang="zh-CN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而同时间策略组合【财源广进】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才回撤</a:t>
            </a:r>
            <a:r>
              <a:rPr lang="en-US" altLang="zh-CN" sz="4000" b="1">
                <a:solidFill>
                  <a:srgbClr val="00B050"/>
                </a:solidFill>
              </a:rPr>
              <a:t>0.55%</a:t>
            </a:r>
            <a:endParaRPr lang="en-US" altLang="zh-CN" sz="4000" b="1">
              <a:solidFill>
                <a:srgbClr val="00B05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5" y="4590415"/>
            <a:ext cx="4262120" cy="103568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矩形标注 7"/>
          <p:cNvSpPr/>
          <p:nvPr/>
        </p:nvSpPr>
        <p:spPr>
          <a:xfrm>
            <a:off x="190500" y="4590415"/>
            <a:ext cx="4260850" cy="1035685"/>
          </a:xfrm>
          <a:prstGeom prst="wedgeRectCallout">
            <a:avLst>
              <a:gd name="adj1" fmla="val 69344"/>
              <a:gd name="adj2" fmla="val -129950"/>
            </a:avLst>
          </a:prstGeom>
          <a:solidFill>
            <a:schemeClr val="accent5">
              <a:lumMod val="75000"/>
              <a:alpha val="3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>
            <p:custDataLst>
              <p:tags r:id="rId5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优点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稳定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00"/>
            <a:ext cx="12192000" cy="419036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2725420" y="853758"/>
            <a:ext cx="1748790" cy="748030"/>
          </a:xfrm>
          <a:prstGeom prst="wedgeRoundRectCallout">
            <a:avLst>
              <a:gd name="adj1" fmla="val 72621"/>
              <a:gd name="adj2" fmla="val 7516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月盈利居多</a:t>
            </a:r>
            <a:endParaRPr lang="zh-CN" altLang="en-US" sz="2000" b="1"/>
          </a:p>
        </p:txBody>
      </p:sp>
      <p:sp>
        <p:nvSpPr>
          <p:cNvPr id="9" name="文本框 8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优点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全自动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042670"/>
            <a:ext cx="10912475" cy="351218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616325" y="1406525"/>
            <a:ext cx="2026920" cy="707390"/>
          </a:xfrm>
          <a:prstGeom prst="wedgeRoundRectCallout">
            <a:avLst>
              <a:gd name="adj1" fmla="val -64880"/>
              <a:gd name="adj2" fmla="val -5736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1</a:t>
            </a:r>
            <a:r>
              <a:rPr lang="zh-CN" altLang="en-US" b="1">
                <a:solidFill>
                  <a:srgbClr val="FF0000"/>
                </a:solidFill>
              </a:rPr>
              <a:t>、打开交易软件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点【我的策略】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1875155" y="4707890"/>
            <a:ext cx="2026920" cy="707390"/>
          </a:xfrm>
          <a:prstGeom prst="wedgeRoundRectCallout">
            <a:avLst>
              <a:gd name="adj1" fmla="val -25689"/>
              <a:gd name="adj2" fmla="val -111669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2</a:t>
            </a:r>
            <a:r>
              <a:rPr lang="zh-CN" altLang="en-US" b="1">
                <a:solidFill>
                  <a:srgbClr val="FF0000"/>
                </a:solidFill>
              </a:rPr>
              <a:t>、选择相应策略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点【创建】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2238375"/>
            <a:ext cx="3014345" cy="4162425"/>
          </a:xfrm>
          <a:prstGeom prst="rect">
            <a:avLst/>
          </a:prstGeom>
        </p:spPr>
      </p:pic>
      <p:sp>
        <p:nvSpPr>
          <p:cNvPr id="21" name="圆角矩形标注 20"/>
          <p:cNvSpPr/>
          <p:nvPr/>
        </p:nvSpPr>
        <p:spPr>
          <a:xfrm>
            <a:off x="9234805" y="2445385"/>
            <a:ext cx="2026920" cy="707390"/>
          </a:xfrm>
          <a:prstGeom prst="wedgeRoundRectCallout">
            <a:avLst>
              <a:gd name="adj1" fmla="val -101159"/>
              <a:gd name="adj2" fmla="val 4982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lang="zh-CN" altLang="en-US" b="1">
                <a:solidFill>
                  <a:srgbClr val="FF0000"/>
                </a:solidFill>
              </a:rPr>
              <a:t>、输入跟投金额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2" name="圆角矩形标注 21"/>
          <p:cNvSpPr/>
          <p:nvPr/>
        </p:nvSpPr>
        <p:spPr>
          <a:xfrm>
            <a:off x="9479915" y="3429000"/>
            <a:ext cx="2026920" cy="707390"/>
          </a:xfrm>
          <a:prstGeom prst="wedgeRoundRectCallout">
            <a:avLst>
              <a:gd name="adj1" fmla="val -103132"/>
              <a:gd name="adj2" fmla="val -2298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、全自动调仓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9908540" y="5415280"/>
            <a:ext cx="1169035" cy="707390"/>
          </a:xfrm>
          <a:prstGeom prst="wedgeRoundRectCallout">
            <a:avLst>
              <a:gd name="adj1" fmla="val -79114"/>
              <a:gd name="adj2" fmla="val 46858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6</a:t>
            </a:r>
            <a:r>
              <a:rPr lang="zh-CN" altLang="en-US" b="1">
                <a:solidFill>
                  <a:srgbClr val="FF0000"/>
                </a:solidFill>
              </a:rPr>
              <a:t>、确定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5" y="2670810"/>
            <a:ext cx="5645150" cy="14986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95" y="1042035"/>
            <a:ext cx="3857625" cy="148590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970" y="3841115"/>
            <a:ext cx="3397250" cy="17881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95" y="4348480"/>
            <a:ext cx="4743450" cy="162877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050" y="1043305"/>
            <a:ext cx="3729355" cy="148463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3160" y="1048385"/>
            <a:ext cx="2543175" cy="14795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8" name="圆角矩形标注 17"/>
          <p:cNvSpPr/>
          <p:nvPr/>
        </p:nvSpPr>
        <p:spPr>
          <a:xfrm>
            <a:off x="1878330" y="4450715"/>
            <a:ext cx="1450975" cy="793115"/>
          </a:xfrm>
          <a:prstGeom prst="wedgeRoundRectCallout">
            <a:avLst>
              <a:gd name="adj1" fmla="val 94070"/>
              <a:gd name="adj2" fmla="val 8178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9540" y="4360545"/>
            <a:ext cx="2540635" cy="163322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240" y="2677160"/>
            <a:ext cx="5168900" cy="10966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2" name="圆角矩形标注 21"/>
          <p:cNvSpPr/>
          <p:nvPr/>
        </p:nvSpPr>
        <p:spPr>
          <a:xfrm>
            <a:off x="6593205" y="1734820"/>
            <a:ext cx="1450975" cy="793115"/>
          </a:xfrm>
          <a:prstGeom prst="wedgeRoundRectCallout">
            <a:avLst>
              <a:gd name="adj1" fmla="val -74857"/>
              <a:gd name="adj2" fmla="val 1813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圆角矩形标注 22"/>
          <p:cNvSpPr/>
          <p:nvPr/>
        </p:nvSpPr>
        <p:spPr>
          <a:xfrm>
            <a:off x="9190990" y="2447290"/>
            <a:ext cx="1450975" cy="793115"/>
          </a:xfrm>
          <a:prstGeom prst="wedgeRoundRectCallout">
            <a:avLst>
              <a:gd name="adj1" fmla="val 35689"/>
              <a:gd name="adj2" fmla="val 5904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圆角矩形标注 23"/>
          <p:cNvSpPr/>
          <p:nvPr/>
        </p:nvSpPr>
        <p:spPr>
          <a:xfrm>
            <a:off x="3031490" y="1686560"/>
            <a:ext cx="1450975" cy="793115"/>
          </a:xfrm>
          <a:prstGeom prst="wedgeRoundRectCallout">
            <a:avLst>
              <a:gd name="adj1" fmla="val -90393"/>
              <a:gd name="adj2" fmla="val -4327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省心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10608310" y="1753235"/>
            <a:ext cx="1450975" cy="793115"/>
          </a:xfrm>
          <a:prstGeom prst="wedgeRoundRectCallout">
            <a:avLst>
              <a:gd name="adj1" fmla="val -31400"/>
              <a:gd name="adj2" fmla="val -5912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" name="圆角矩形标注 25"/>
          <p:cNvSpPr/>
          <p:nvPr/>
        </p:nvSpPr>
        <p:spPr>
          <a:xfrm>
            <a:off x="6111240" y="5064125"/>
            <a:ext cx="1450975" cy="793115"/>
          </a:xfrm>
          <a:prstGeom prst="wedgeRoundRectCallout">
            <a:avLst>
              <a:gd name="adj1" fmla="val -31400"/>
              <a:gd name="adj2" fmla="val -59127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圆角矩形标注 26"/>
          <p:cNvSpPr/>
          <p:nvPr/>
        </p:nvSpPr>
        <p:spPr>
          <a:xfrm>
            <a:off x="10344150" y="4833620"/>
            <a:ext cx="1450975" cy="793115"/>
          </a:xfrm>
          <a:prstGeom prst="wedgeRoundRectCallout">
            <a:avLst>
              <a:gd name="adj1" fmla="val -55601"/>
              <a:gd name="adj2" fmla="val 18134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稳定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03700" y="95250"/>
            <a:ext cx="3783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</a:rPr>
              <a:t>用户反馈</a:t>
            </a:r>
            <a:endParaRPr lang="zh-CN" sz="3200" b="1" dirty="0">
              <a:solidFill>
                <a:schemeClr val="bg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钱从哪里来？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495" y="927735"/>
            <a:ext cx="3686175" cy="260032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15" y="919480"/>
            <a:ext cx="2221230" cy="202247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5540375"/>
            <a:ext cx="4396740" cy="7156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685" y="3601720"/>
            <a:ext cx="3886200" cy="7664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4495" y="4551680"/>
            <a:ext cx="4197350" cy="79629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30" y="919480"/>
            <a:ext cx="2450465" cy="544766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5605" y="5443220"/>
            <a:ext cx="4385310" cy="95821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5590" y="2225675"/>
            <a:ext cx="2907030" cy="117602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3365" y="935990"/>
            <a:ext cx="2910205" cy="96647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4495" y="3601720"/>
            <a:ext cx="3141345" cy="76644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6650" y="4560570"/>
            <a:ext cx="4048125" cy="82867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9" name="圆角矩形标注 28"/>
          <p:cNvSpPr/>
          <p:nvPr/>
        </p:nvSpPr>
        <p:spPr>
          <a:xfrm>
            <a:off x="4191635" y="1636395"/>
            <a:ext cx="1703705" cy="793115"/>
          </a:xfrm>
          <a:prstGeom prst="wedgeRoundRectCallout">
            <a:avLst>
              <a:gd name="adj1" fmla="val -76090"/>
              <a:gd name="adj2" fmla="val -64811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圆角矩形标注 29"/>
          <p:cNvSpPr/>
          <p:nvPr/>
        </p:nvSpPr>
        <p:spPr>
          <a:xfrm>
            <a:off x="7046595" y="2948940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圆角矩形标注 30"/>
          <p:cNvSpPr/>
          <p:nvPr/>
        </p:nvSpPr>
        <p:spPr>
          <a:xfrm>
            <a:off x="3208655" y="4301490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4191635" y="528383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9967595" y="5283835"/>
            <a:ext cx="1703705" cy="645160"/>
          </a:xfrm>
          <a:prstGeom prst="wedgeRoundRectCallout">
            <a:avLst>
              <a:gd name="adj1" fmla="val 27077"/>
              <a:gd name="adj2" fmla="val 66043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圆角矩形标注 33"/>
          <p:cNvSpPr/>
          <p:nvPr/>
        </p:nvSpPr>
        <p:spPr>
          <a:xfrm>
            <a:off x="10179685" y="1984375"/>
            <a:ext cx="1703705" cy="645160"/>
          </a:xfrm>
          <a:prstGeom prst="wedgeRoundRectCallout">
            <a:avLst>
              <a:gd name="adj1" fmla="val -13138"/>
              <a:gd name="adj2" fmla="val -65255"/>
              <a:gd name="adj3" fmla="val 16667"/>
            </a:avLst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</a:rPr>
              <a:t>加资金</a:t>
            </a:r>
            <a:endParaRPr lang="zh-CN" altLang="en-US" sz="3200" b="1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老一批用户心态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5" y="928370"/>
            <a:ext cx="4020185" cy="9480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" y="4845685"/>
            <a:ext cx="4023995" cy="13544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3532505"/>
            <a:ext cx="3985260" cy="112331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35" y="2066290"/>
            <a:ext cx="3981450" cy="127635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9285" y="928370"/>
            <a:ext cx="2495550" cy="132397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0110" y="928370"/>
            <a:ext cx="4484370" cy="113728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0" name="文本框 19"/>
          <p:cNvSpPr txBox="1"/>
          <p:nvPr/>
        </p:nvSpPr>
        <p:spPr>
          <a:xfrm>
            <a:off x="9176385" y="2437765"/>
            <a:ext cx="2844165" cy="3961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sz="2000" b="1">
                <a:solidFill>
                  <a:schemeClr val="bg1"/>
                </a:solidFill>
                <a:sym typeface="+mn-ea"/>
              </a:rPr>
              <a:t>组合正式开放跟投时间</a:t>
            </a:r>
            <a:endParaRPr lang="zh-CN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r>
              <a:rPr lang="zh-CN" sz="2000" b="1">
                <a:solidFill>
                  <a:schemeClr val="bg1"/>
                </a:solidFill>
                <a:sym typeface="+mn-ea"/>
              </a:rPr>
              <a:t>为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6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月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23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日，也就是用户们可以跟投的完整月。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就是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7-8-9-10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r>
              <a:rPr lang="zh-CN" altLang="en-US" sz="2000" b="1">
                <a:solidFill>
                  <a:schemeClr val="bg1"/>
                </a:solidFill>
                <a:sym typeface="+mn-ea"/>
              </a:rPr>
              <a:t>而这</a:t>
            </a:r>
            <a:r>
              <a:rPr lang="en-US" altLang="zh-CN" sz="2000" b="1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个月就是实实在在的盈利的。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endParaRPr lang="zh-CN" altLang="en-US" sz="2000" b="1">
              <a:solidFill>
                <a:schemeClr val="bg1"/>
              </a:solidFill>
              <a:sym typeface="+mn-ea"/>
            </a:endParaRPr>
          </a:p>
          <a:p>
            <a:r>
              <a:rPr lang="en-US" altLang="zh-CN" sz="2000" b="1">
                <a:solidFill>
                  <a:schemeClr val="bg1"/>
                </a:solidFill>
                <a:sym typeface="+mn-ea"/>
              </a:rPr>
              <a:t>11</a:t>
            </a:r>
            <a:r>
              <a:rPr lang="zh-CN" altLang="en-US" sz="2000" b="1">
                <a:solidFill>
                  <a:schemeClr val="bg1"/>
                </a:solidFill>
                <a:sym typeface="+mn-ea"/>
              </a:rPr>
              <a:t>月到目前是亏的。</a:t>
            </a:r>
            <a:endParaRPr lang="zh-CN" altLang="en-US" sz="20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110" y="2252345"/>
            <a:ext cx="3870325" cy="39706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</p:spTree>
    <p:custDataLst>
      <p:tags r:id="rId10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11684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跟投</a:t>
            </a:r>
            <a:r>
              <a:rPr lang="en-US" altLang="zh-CN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---</a:t>
            </a:r>
            <a:r>
              <a:rPr lang="zh-CN" altLang="en-US" sz="4200" b="1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用户成绩</a:t>
            </a:r>
            <a:endParaRPr lang="zh-CN" altLang="en-US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55" y="854075"/>
            <a:ext cx="4174490" cy="5437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270" y="854074"/>
            <a:ext cx="5447824" cy="540582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先胜而后求战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善战者，立于不败之地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不可胜在已，可胜在敌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借助外力成就大事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先胜而后求战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赚钱机会在哪？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906145"/>
            <a:ext cx="3352800" cy="5257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460" y="906145"/>
            <a:ext cx="8075295" cy="439356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729355" y="5447030"/>
            <a:ext cx="81540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2025</a:t>
            </a:r>
            <a:r>
              <a:rPr lang="zh-CN" altLang="en-US" sz="2400" b="1">
                <a:solidFill>
                  <a:schemeClr val="bg1"/>
                </a:solidFill>
              </a:rPr>
              <a:t>年，平均股价月涨幅大于</a:t>
            </a:r>
            <a:r>
              <a:rPr lang="en-US" altLang="zh-CN" sz="2400" b="1">
                <a:solidFill>
                  <a:schemeClr val="bg1"/>
                </a:solidFill>
              </a:rPr>
              <a:t>5%</a:t>
            </a:r>
            <a:r>
              <a:rPr lang="zh-CN" altLang="en-US" sz="2400" b="1">
                <a:solidFill>
                  <a:schemeClr val="bg1"/>
                </a:solidFill>
              </a:rPr>
              <a:t>分别是：</a:t>
            </a:r>
            <a:r>
              <a:rPr lang="en-US" altLang="zh-CN" sz="2400" b="1">
                <a:solidFill>
                  <a:schemeClr val="bg1"/>
                </a:solidFill>
              </a:rPr>
              <a:t>2</a:t>
            </a:r>
            <a:r>
              <a:rPr lang="zh-CN" altLang="en-US" sz="2400" b="1">
                <a:solidFill>
                  <a:schemeClr val="bg1"/>
                </a:solidFill>
              </a:rPr>
              <a:t>、</a:t>
            </a:r>
            <a:r>
              <a:rPr lang="en-US" altLang="zh-CN" sz="2400" b="1">
                <a:solidFill>
                  <a:schemeClr val="bg1"/>
                </a:solidFill>
              </a:rPr>
              <a:t>6</a:t>
            </a:r>
            <a:r>
              <a:rPr lang="zh-CN" altLang="en-US" sz="2400" b="1">
                <a:solidFill>
                  <a:schemeClr val="bg1"/>
                </a:solidFill>
              </a:rPr>
              <a:t>、</a:t>
            </a:r>
            <a:r>
              <a:rPr lang="en-US" altLang="zh-CN" sz="2400" b="1">
                <a:solidFill>
                  <a:schemeClr val="bg1"/>
                </a:solidFill>
              </a:rPr>
              <a:t>7</a:t>
            </a:r>
            <a:r>
              <a:rPr lang="zh-CN" altLang="en-US" sz="2400" b="1">
                <a:solidFill>
                  <a:schemeClr val="bg1"/>
                </a:solidFill>
              </a:rPr>
              <a:t>、</a:t>
            </a:r>
            <a:r>
              <a:rPr lang="en-US" altLang="zh-CN" sz="2400" b="1">
                <a:solidFill>
                  <a:schemeClr val="bg1"/>
                </a:solidFill>
              </a:rPr>
              <a:t>8</a:t>
            </a:r>
            <a:r>
              <a:rPr lang="zh-CN" altLang="en-US" sz="2400" b="1">
                <a:solidFill>
                  <a:schemeClr val="bg1"/>
                </a:solidFill>
              </a:rPr>
              <a:t>月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可以看到，共同特点是：</a:t>
            </a:r>
            <a:r>
              <a:rPr lang="en-US" altLang="zh-CN" sz="2400" b="1">
                <a:solidFill>
                  <a:schemeClr val="bg1"/>
                </a:solidFill>
              </a:rPr>
              <a:t>B+</a:t>
            </a:r>
            <a:r>
              <a:rPr lang="zh-CN" altLang="en-US" sz="2400" b="1">
                <a:solidFill>
                  <a:schemeClr val="bg1"/>
                </a:solidFill>
              </a:rPr>
              <a:t>流动资金红的行情。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4003040" y="1459865"/>
            <a:ext cx="1833245" cy="951865"/>
          </a:xfrm>
          <a:prstGeom prst="wedgeRoundRectCallout">
            <a:avLst>
              <a:gd name="adj1" fmla="val -7603"/>
              <a:gd name="adj2" fmla="val 66277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r>
              <a:rPr lang="zh-CN" altLang="en-US"/>
              <a:t>月平均股价</a:t>
            </a:r>
            <a:endParaRPr lang="zh-CN" altLang="en-US"/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+7.53%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963285" y="1182370"/>
            <a:ext cx="1833245" cy="951865"/>
          </a:xfrm>
          <a:prstGeom prst="wedgeRoundRectCallout">
            <a:avLst>
              <a:gd name="adj1" fmla="val 58590"/>
              <a:gd name="adj2" fmla="val 54936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7</a:t>
            </a:r>
            <a:r>
              <a:rPr lang="zh-CN" altLang="en-US"/>
              <a:t>月平均股价</a:t>
            </a:r>
            <a:endParaRPr lang="zh-CN" altLang="en-US"/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+5.88%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9855200" y="1947545"/>
            <a:ext cx="1833245" cy="951865"/>
          </a:xfrm>
          <a:prstGeom prst="wedgeRoundRectCallout">
            <a:avLst>
              <a:gd name="adj1" fmla="val -78160"/>
              <a:gd name="adj2" fmla="val -2635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8</a:t>
            </a:r>
            <a:r>
              <a:rPr lang="zh-CN" altLang="en-US"/>
              <a:t>月平均股价</a:t>
            </a:r>
            <a:endParaRPr lang="zh-CN" altLang="en-US"/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+12.92%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6096000" y="3996055"/>
            <a:ext cx="1833245" cy="951865"/>
          </a:xfrm>
          <a:prstGeom prst="wedgeRoundRectCallout">
            <a:avLst>
              <a:gd name="adj1" fmla="val 32611"/>
              <a:gd name="adj2" fmla="val -127318"/>
              <a:gd name="adj3" fmla="val 1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6</a:t>
            </a:r>
            <a:r>
              <a:rPr lang="zh-CN" altLang="en-US"/>
              <a:t>月平均股价</a:t>
            </a:r>
            <a:endParaRPr lang="zh-CN" altLang="en-US"/>
          </a:p>
          <a:p>
            <a:pPr algn="ctr"/>
            <a:r>
              <a:rPr lang="en-US" altLang="zh-CN" sz="2800" b="1">
                <a:solidFill>
                  <a:srgbClr val="FF0000"/>
                </a:solidFill>
              </a:rPr>
              <a:t>+6.34%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【大盘分析】法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5" y="1419860"/>
            <a:ext cx="5074285" cy="1736090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1896110" y="4737735"/>
            <a:ext cx="2012950" cy="952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震荡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 rot="18960000">
            <a:off x="3488055" y="3777615"/>
            <a:ext cx="2012950" cy="952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上涨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 rot="2580000">
            <a:off x="73025" y="3784600"/>
            <a:ext cx="2012950" cy="952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下跌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635" y="1419860"/>
            <a:ext cx="62845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sz="2400" b="1">
                <a:solidFill>
                  <a:schemeClr val="bg1"/>
                </a:solidFill>
              </a:rPr>
              <a:t>上涨：</a:t>
            </a:r>
            <a:r>
              <a:rPr lang="en-US" altLang="zh-CN" sz="2400" b="1">
                <a:solidFill>
                  <a:schemeClr val="bg1"/>
                </a:solidFill>
              </a:rPr>
              <a:t>B</a:t>
            </a:r>
            <a:r>
              <a:rPr lang="zh-CN" altLang="en-US" sz="2400" b="1">
                <a:solidFill>
                  <a:schemeClr val="bg1"/>
                </a:solidFill>
              </a:rPr>
              <a:t>点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流动资金红、</a:t>
            </a:r>
            <a:r>
              <a:rPr lang="en-US" altLang="zh-CN" sz="2400" b="1">
                <a:solidFill>
                  <a:schemeClr val="bg1"/>
                </a:solidFill>
              </a:rPr>
              <a:t>30</a:t>
            </a:r>
            <a:r>
              <a:rPr lang="zh-CN" altLang="en-US" sz="2400" b="1">
                <a:solidFill>
                  <a:schemeClr val="bg1"/>
                </a:solidFill>
              </a:rPr>
              <a:t>与</a:t>
            </a:r>
            <a:r>
              <a:rPr lang="en-US" altLang="zh-CN" sz="2400" b="1">
                <a:solidFill>
                  <a:schemeClr val="bg1"/>
                </a:solidFill>
              </a:rPr>
              <a:t>120</a:t>
            </a:r>
            <a:r>
              <a:rPr lang="zh-CN" altLang="en-US" sz="2400" b="1">
                <a:solidFill>
                  <a:schemeClr val="bg1"/>
                </a:solidFill>
              </a:rPr>
              <a:t>均线多头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震荡：平均股价处于区间来回，</a:t>
            </a:r>
            <a:r>
              <a:rPr lang="en-US" altLang="zh-CN" sz="2400" b="1">
                <a:solidFill>
                  <a:schemeClr val="bg1"/>
                </a:solidFill>
              </a:rPr>
              <a:t>10-20-30</a:t>
            </a:r>
            <a:r>
              <a:rPr lang="zh-CN" altLang="en-US" sz="2400" b="1">
                <a:solidFill>
                  <a:schemeClr val="bg1"/>
                </a:solidFill>
              </a:rPr>
              <a:t>粘合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l"/>
            <a:endParaRPr lang="zh-CN" altLang="en-US" sz="2400" b="1">
              <a:solidFill>
                <a:schemeClr val="bg1"/>
              </a:solidFill>
            </a:endParaRP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下跌：</a:t>
            </a:r>
            <a:r>
              <a:rPr lang="en-US" altLang="zh-CN" sz="2400" b="1">
                <a:solidFill>
                  <a:schemeClr val="bg1"/>
                </a:solidFill>
              </a:rPr>
              <a:t>S</a:t>
            </a:r>
            <a:r>
              <a:rPr lang="zh-CN" altLang="en-US" sz="2400" b="1">
                <a:solidFill>
                  <a:schemeClr val="bg1"/>
                </a:solidFill>
              </a:rPr>
              <a:t>点、流动资金绿、</a:t>
            </a:r>
            <a:r>
              <a:rPr lang="en-US" altLang="zh-CN" sz="2400" b="1">
                <a:solidFill>
                  <a:schemeClr val="bg1"/>
                </a:solidFill>
              </a:rPr>
              <a:t>30</a:t>
            </a:r>
            <a:r>
              <a:rPr lang="zh-CN" altLang="en-US" sz="2400" b="1">
                <a:solidFill>
                  <a:schemeClr val="bg1"/>
                </a:solidFill>
              </a:rPr>
              <a:t>与</a:t>
            </a:r>
            <a:r>
              <a:rPr lang="en-US" altLang="zh-CN" sz="2400" b="1">
                <a:solidFill>
                  <a:schemeClr val="bg1"/>
                </a:solidFill>
              </a:rPr>
              <a:t>120</a:t>
            </a:r>
            <a:r>
              <a:rPr lang="zh-CN" altLang="en-US" sz="2400" b="1">
                <a:solidFill>
                  <a:schemeClr val="bg1"/>
                </a:solidFill>
              </a:rPr>
              <a:t>均线空头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120" y="3495040"/>
            <a:ext cx="1953895" cy="27317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3495040"/>
            <a:ext cx="2026920" cy="27317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实战运用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6145"/>
            <a:ext cx="12192000" cy="5457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785" y="3489960"/>
            <a:ext cx="4177665" cy="1648460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8" name="文本框 7"/>
          <p:cNvSpPr txBox="1"/>
          <p:nvPr/>
        </p:nvSpPr>
        <p:spPr>
          <a:xfrm>
            <a:off x="3283585" y="5359400"/>
            <a:ext cx="5123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等待：捕捞季节金叉</a:t>
            </a:r>
            <a:r>
              <a:rPr lang="en-US" altLang="zh-CN" sz="2400" b="1">
                <a:solidFill>
                  <a:srgbClr val="FF0000"/>
                </a:solidFill>
              </a:rPr>
              <a:t>+</a:t>
            </a:r>
            <a:r>
              <a:rPr lang="zh-CN" altLang="en-US" sz="2400" b="1">
                <a:solidFill>
                  <a:srgbClr val="FF0000"/>
                </a:solidFill>
              </a:rPr>
              <a:t>流动资金翻红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立于不败之地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2"/>
            </p:custDataLst>
          </p:nvPr>
        </p:nvSpPr>
        <p:spPr>
          <a:xfrm>
            <a:off x="626110" y="640143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经传多赢资深投顾：方建伟，投顾执业编号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:A1120613090012;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:A2025062200022x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16891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败而不倒</a:t>
            </a:r>
            <a:endParaRPr lang="zh-CN" sz="4200" b="1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" y="1340485"/>
            <a:ext cx="4716780" cy="462661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5503545" y="1340485"/>
          <a:ext cx="568833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亏损比例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回本需盈利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-5%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+5.26%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-10%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+11.11%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-20%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+25%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-30%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+42.8%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-40%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+66.67%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-50%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+100%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-70%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+233%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-90%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+900%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5450205" y="4919980"/>
            <a:ext cx="62845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sz="2400" b="1">
                <a:solidFill>
                  <a:schemeClr val="bg1"/>
                </a:solidFill>
              </a:rPr>
              <a:t>可见亏损越多，回本之路就越艰难。</a:t>
            </a:r>
            <a:endParaRPr lang="zh-CN" sz="2400" b="1">
              <a:solidFill>
                <a:schemeClr val="bg1"/>
              </a:solidFill>
            </a:endParaRPr>
          </a:p>
          <a:p>
            <a:pPr algn="l"/>
            <a:endParaRPr lang="zh-CN" sz="2400" b="1">
              <a:solidFill>
                <a:schemeClr val="bg1"/>
              </a:solidFill>
            </a:endParaRPr>
          </a:p>
          <a:p>
            <a:pPr algn="l"/>
            <a:r>
              <a:rPr lang="zh-CN" sz="2400" b="1">
                <a:solidFill>
                  <a:schemeClr val="bg1"/>
                </a:solidFill>
              </a:rPr>
              <a:t>投资，控制风险远远比想赚多少更重要！</a:t>
            </a:r>
            <a:endParaRPr lang="zh-CN" sz="2400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4194</Words>
  <Application>WPS 演示</Application>
  <PresentationFormat>宽屏</PresentationFormat>
  <Paragraphs>306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微软雅黑</vt:lpstr>
      <vt:lpstr>Wingdings</vt:lpstr>
      <vt:lpstr>思源黑体 CN Normal</vt:lpstr>
      <vt:lpstr>黑体</vt:lpstr>
      <vt:lpstr>思源黑体 CN Light</vt:lpstr>
      <vt:lpstr>思源黑体 CN Bold</vt:lpstr>
      <vt:lpstr>思源黑体 CN Medium</vt:lpstr>
      <vt:lpstr>思源黑体 Medium</vt:lpstr>
      <vt:lpstr>Arial Unicode MS</vt:lpstr>
      <vt:lpstr>Calibri</vt:lpstr>
      <vt:lpstr>兰米黑体</vt:lpstr>
      <vt:lpstr>方正宝黑体 简 Light</vt:lpstr>
      <vt:lpstr>方正大黑体_GBK</vt:lpstr>
      <vt:lpstr>方正宝黑体 简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志在四方</cp:lastModifiedBy>
  <cp:revision>300</cp:revision>
  <dcterms:created xsi:type="dcterms:W3CDTF">2022-12-31T05:43:00Z</dcterms:created>
  <dcterms:modified xsi:type="dcterms:W3CDTF">2025-11-20T08:00:02Z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89B7A6AACA724488BFD11EBF50377424_13</vt:lpwstr>
  </property>
</Properties>
</file>