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70" r:id="rId3"/>
    <p:sldId id="323" r:id="rId4"/>
    <p:sldId id="327" r:id="rId5"/>
    <p:sldId id="328" r:id="rId6"/>
    <p:sldId id="340" r:id="rId7"/>
    <p:sldId id="338" r:id="rId8"/>
    <p:sldId id="413" r:id="rId10"/>
    <p:sldId id="382" r:id="rId11"/>
    <p:sldId id="342" r:id="rId12"/>
    <p:sldId id="333" r:id="rId13"/>
    <p:sldId id="412" r:id="rId14"/>
    <p:sldId id="343" r:id="rId15"/>
    <p:sldId id="354" r:id="rId16"/>
    <p:sldId id="353" r:id="rId17"/>
    <p:sldId id="355" r:id="rId18"/>
    <p:sldId id="334" r:id="rId19"/>
    <p:sldId id="337" r:id="rId20"/>
    <p:sldId id="356" r:id="rId21"/>
    <p:sldId id="358" r:id="rId22"/>
    <p:sldId id="370" r:id="rId23"/>
    <p:sldId id="371" r:id="rId24"/>
    <p:sldId id="335" r:id="rId25"/>
    <p:sldId id="336" r:id="rId26"/>
    <p:sldId id="357" r:id="rId27"/>
    <p:sldId id="368" r:id="rId28"/>
    <p:sldId id="383" r:id="rId29"/>
    <p:sldId id="384" r:id="rId30"/>
    <p:sldId id="385" r:id="rId31"/>
    <p:sldId id="386" r:id="rId32"/>
    <p:sldId id="387" r:id="rId33"/>
    <p:sldId id="388" r:id="rId34"/>
    <p:sldId id="369" r:id="rId35"/>
    <p:sldId id="359" r:id="rId36"/>
    <p:sldId id="410" r:id="rId37"/>
    <p:sldId id="411" r:id="rId38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202020"/>
    <a:srgbClr val="AB0503"/>
    <a:srgbClr val="D30301"/>
    <a:srgbClr val="F8BF87"/>
    <a:srgbClr val="FFFDE6"/>
    <a:srgbClr val="930909"/>
    <a:srgbClr val="FBE4C2"/>
    <a:srgbClr val="EBC78C"/>
    <a:srgbClr val="F7D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7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67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x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840" y="222885"/>
            <a:ext cx="1372870" cy="294640"/>
          </a:xfrm>
          <a:prstGeom prst="rect">
            <a:avLst/>
          </a:prstGeom>
        </p:spPr>
      </p:pic>
      <p:pic>
        <p:nvPicPr>
          <p:cNvPr id="5" name="图片 4" descr="双12 icon_166804628526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3405" y="116840"/>
            <a:ext cx="1179195" cy="5067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内页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6985" y="734060"/>
            <a:ext cx="12193270" cy="6124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840" y="222885"/>
            <a:ext cx="1372870" cy="294640"/>
          </a:xfrm>
          <a:prstGeom prst="rect">
            <a:avLst/>
          </a:prstGeom>
        </p:spPr>
      </p:pic>
      <p:pic>
        <p:nvPicPr>
          <p:cNvPr id="4" name="图片 3" descr="双12 icon_166804628526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3405" y="116840"/>
            <a:ext cx="1179195" cy="50673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63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 :</a:t>
            </a:r>
            <a:r>
              <a:rPr lang="zh-CN" sz="120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韩冠文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丨执业编号:</a:t>
            </a:r>
            <a:r>
              <a:rPr sz="120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A1120613090015</a:t>
            </a:r>
            <a:r>
              <a:rPr lang="en-US" sz="120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封面 拷贝_16707452947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组 6_16707452420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0605" y="3629660"/>
            <a:ext cx="6433820" cy="2065020"/>
          </a:xfrm>
          <a:prstGeom prst="rect">
            <a:avLst/>
          </a:prstGeom>
        </p:spPr>
      </p:pic>
      <p:pic>
        <p:nvPicPr>
          <p:cNvPr id="2" name="图片 1" descr="韩_167074663267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0630" y="534670"/>
            <a:ext cx="3258185" cy="6487160"/>
          </a:xfrm>
          <a:prstGeom prst="rect">
            <a:avLst/>
          </a:prstGeom>
        </p:spPr>
      </p:pic>
      <p:pic>
        <p:nvPicPr>
          <p:cNvPr id="21" name="图片 20" descr="矢量智能对象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3840" y="222885"/>
            <a:ext cx="1372870" cy="294640"/>
          </a:xfrm>
          <a:prstGeom prst="rect">
            <a:avLst/>
          </a:prstGeom>
        </p:spPr>
      </p:pic>
      <p:pic>
        <p:nvPicPr>
          <p:cNvPr id="22" name="图片 21" descr="双12 icon_166804628526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33405" y="116840"/>
            <a:ext cx="1179195" cy="5067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 descr="内页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840" y="222885"/>
            <a:ext cx="1372870" cy="294640"/>
          </a:xfrm>
          <a:prstGeom prst="rect">
            <a:avLst/>
          </a:prstGeom>
        </p:spPr>
      </p:pic>
      <p:pic>
        <p:nvPicPr>
          <p:cNvPr id="7" name="图片 6" descr="双12 icon_166804628526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3405" y="116840"/>
            <a:ext cx="1179195" cy="5067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 descr="内页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840" y="222885"/>
            <a:ext cx="1372870" cy="294640"/>
          </a:xfrm>
          <a:prstGeom prst="rect">
            <a:avLst/>
          </a:prstGeom>
        </p:spPr>
      </p:pic>
      <p:pic>
        <p:nvPicPr>
          <p:cNvPr id="7" name="图片 6" descr="双12 icon_166804628526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3405" y="116840"/>
            <a:ext cx="1179195" cy="50673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1344930" y="1469390"/>
            <a:ext cx="9326880" cy="3796030"/>
            <a:chOff x="2118" y="2314"/>
            <a:chExt cx="14688" cy="5978"/>
          </a:xfrm>
        </p:grpSpPr>
        <p:sp>
          <p:nvSpPr>
            <p:cNvPr id="11" name="文本框 10"/>
            <p:cNvSpPr txBox="1"/>
            <p:nvPr userDrawn="1"/>
          </p:nvSpPr>
          <p:spPr>
            <a:xfrm>
              <a:off x="2118" y="2314"/>
              <a:ext cx="14688" cy="159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p>
              <a:pPr algn="l" fontAlgn="auto"/>
              <a:r>
                <a:rPr lang="zh-CN" altLang="en-US" sz="6000" b="1">
                  <a:gradFill>
                    <a:gsLst>
                      <a:gs pos="0">
                        <a:srgbClr val="FFFDE6"/>
                      </a:gs>
                      <a:gs pos="100000">
                        <a:srgbClr val="F8BF87"/>
                      </a:gs>
                    </a:gsLst>
                    <a:lin ang="5400000" scaled="0"/>
                  </a:gra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经传多赢，让投资遇见</a:t>
              </a:r>
              <a:r>
                <a:rPr lang="zh-CN" altLang="en-US" sz="6000" b="1">
                  <a:gradFill>
                    <a:gsLst>
                      <a:gs pos="0">
                        <a:srgbClr val="FFFDE6"/>
                      </a:gs>
                      <a:gs pos="100000">
                        <a:srgbClr val="F8BF87"/>
                      </a:gs>
                    </a:gsLst>
                    <a:lin ang="5400000" scaled="0"/>
                  </a:gra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美好</a:t>
              </a:r>
              <a:endParaRPr lang="zh-CN" altLang="en-US" sz="6000" b="1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2285" y="4022"/>
              <a:ext cx="14159" cy="4271"/>
            </a:xfrm>
            <a:prstGeom prst="roundRect">
              <a:avLst>
                <a:gd name="adj" fmla="val 4235"/>
              </a:avLst>
            </a:prstGeom>
            <a:solidFill>
              <a:schemeClr val="bg1"/>
            </a:solidFill>
            <a:ln>
              <a:solidFill>
                <a:srgbClr val="FBE4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 userDrawn="1">
              <p:custDataLst>
                <p:tags r:id="rId5"/>
              </p:custDataLst>
            </p:nvPr>
          </p:nvSpPr>
          <p:spPr>
            <a:xfrm>
              <a:off x="2756" y="4536"/>
              <a:ext cx="13218" cy="32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60000"/>
                </a:lnSpc>
              </a:pPr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 descr="内页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840" y="222885"/>
            <a:ext cx="1372870" cy="294640"/>
          </a:xfrm>
          <a:prstGeom prst="rect">
            <a:avLst/>
          </a:prstGeom>
        </p:spPr>
      </p:pic>
      <p:pic>
        <p:nvPicPr>
          <p:cNvPr id="7" name="图片 6" descr="双12 icon_166804628526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3405" y="116840"/>
            <a:ext cx="1179195" cy="506730"/>
          </a:xfrm>
          <a:prstGeom prst="rect">
            <a:avLst/>
          </a:prstGeom>
        </p:spPr>
      </p:pic>
      <p:pic>
        <p:nvPicPr>
          <p:cNvPr id="9" name="图片 8" descr="组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97075" y="1578610"/>
            <a:ext cx="8152765" cy="289369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9.xml"/><Relationship Id="rId2" Type="http://schemas.openxmlformats.org/officeDocument/2006/relationships/image" Target="../media/image12.png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2.png"/><Relationship Id="rId1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2.xml"/><Relationship Id="rId1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53.xml"/><Relationship Id="rId20" Type="http://schemas.openxmlformats.org/officeDocument/2006/relationships/tags" Target="../tags/tag52.xml"/><Relationship Id="rId2" Type="http://schemas.openxmlformats.org/officeDocument/2006/relationships/tags" Target="../tags/tag34.xml"/><Relationship Id="rId19" Type="http://schemas.openxmlformats.org/officeDocument/2006/relationships/tags" Target="../tags/tag51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.xml"/><Relationship Id="rId1" Type="http://schemas.openxmlformats.org/officeDocument/2006/relationships/tags" Target="../tags/tag61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3.xml"/><Relationship Id="rId2" Type="http://schemas.openxmlformats.org/officeDocument/2006/relationships/image" Target="../media/image52.png"/><Relationship Id="rId1" Type="http://schemas.openxmlformats.org/officeDocument/2006/relationships/tags" Target="../tags/tag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.xml"/><Relationship Id="rId2" Type="http://schemas.openxmlformats.org/officeDocument/2006/relationships/image" Target="../media/image12.png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9" Type="http://schemas.openxmlformats.org/officeDocument/2006/relationships/tags" Target="../tags/tag13.xml"/><Relationship Id="rId18" Type="http://schemas.openxmlformats.org/officeDocument/2006/relationships/image" Target="../media/image30.png"/><Relationship Id="rId17" Type="http://schemas.openxmlformats.org/officeDocument/2006/relationships/image" Target="../media/image29.png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组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0070" y="1734820"/>
            <a:ext cx="10249535" cy="23812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63900" y="2313940"/>
            <a:ext cx="8840470" cy="1022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/>
            <a:r>
              <a:rPr lang="zh-CN" sz="58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政策预期催生政策主题</a:t>
            </a:r>
            <a:endParaRPr lang="zh-CN" altLang="en-US" sz="6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1885" y="26492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AB0503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第二章</a:t>
            </a:r>
            <a:endParaRPr lang="zh-CN" altLang="en-US" sz="2800">
              <a:solidFill>
                <a:srgbClr val="AB0503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圆角矩形 29"/>
          <p:cNvSpPr/>
          <p:nvPr/>
        </p:nvSpPr>
        <p:spPr>
          <a:xfrm>
            <a:off x="1068070" y="1004570"/>
            <a:ext cx="1800225" cy="4330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政策</a:t>
            </a:r>
            <a:endParaRPr lang="zh-CN" altLang="en-US" sz="24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3618230" y="1004570"/>
            <a:ext cx="1483360" cy="4330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</a:t>
            </a:r>
            <a:endParaRPr lang="zh-CN" altLang="en-US" sz="24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894195" y="1004570"/>
            <a:ext cx="2810510" cy="4330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zh-CN" altLang="en-US" sz="2400" b="1">
                <a:latin typeface="思源黑体 CN Medium" panose="020B0600000000000000" charset="-122"/>
                <a:ea typeface="思源黑体 CN Medium" panose="020B0600000000000000" charset="-122"/>
              </a:rPr>
              <a:t>主题个股</a:t>
            </a:r>
            <a:endParaRPr lang="zh-CN" altLang="en-US" sz="2400" b="1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政策催生过的主题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24" name="燕尾形 23"/>
          <p:cNvSpPr/>
          <p:nvPr/>
        </p:nvSpPr>
        <p:spPr>
          <a:xfrm>
            <a:off x="168275" y="1482090"/>
            <a:ext cx="3599815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信创产业持续获政策支持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6" name="燕尾形 35"/>
          <p:cNvSpPr/>
          <p:nvPr/>
        </p:nvSpPr>
        <p:spPr>
          <a:xfrm>
            <a:off x="3480435" y="1482090"/>
            <a:ext cx="2047240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信创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8" name="燕尾形 37"/>
          <p:cNvSpPr/>
          <p:nvPr/>
        </p:nvSpPr>
        <p:spPr>
          <a:xfrm>
            <a:off x="5231130" y="1482090"/>
            <a:ext cx="6776720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724525" y="1543050"/>
            <a:ext cx="876935" cy="645795"/>
          </a:xfrm>
          <a:prstGeom prst="rect">
            <a:avLst/>
          </a:prstGeom>
          <a:solidFill>
            <a:srgbClr val="F8BF87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no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主题代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表龙头</a:t>
            </a:r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6601460" y="1537970"/>
            <a:ext cx="3891280" cy="621030"/>
            <a:chOff x="10594" y="2400"/>
            <a:chExt cx="6128" cy="978"/>
          </a:xfrm>
        </p:grpSpPr>
        <p:sp>
          <p:nvSpPr>
            <p:cNvPr id="39" name="文本框 38"/>
            <p:cNvSpPr txBox="1"/>
            <p:nvPr/>
          </p:nvSpPr>
          <p:spPr>
            <a:xfrm>
              <a:off x="10594" y="2400"/>
              <a:ext cx="6129" cy="5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0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竞业达</a:t>
              </a:r>
              <a:r>
                <a:rPr lang="zh-CN" sz="20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、万方发展、南天信息</a:t>
              </a:r>
              <a:endParaRPr lang="zh-CN" altLang="en-US" sz="20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10678" y="2980"/>
              <a:ext cx="1701" cy="39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17</a:t>
              </a:r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天</a:t>
              </a:r>
              <a:r>
                <a:rPr lang="en-US" altLang="zh-CN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11</a:t>
              </a:r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板</a:t>
              </a:r>
              <a:endPara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12417" y="2979"/>
              <a:ext cx="1701" cy="39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9</a:t>
              </a:r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天</a:t>
              </a:r>
              <a:r>
                <a:rPr lang="en-US" altLang="zh-CN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8</a:t>
              </a:r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板</a:t>
              </a:r>
              <a:endPara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14155" y="2979"/>
              <a:ext cx="1701" cy="39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9</a:t>
              </a:r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天</a:t>
              </a:r>
              <a:r>
                <a:rPr lang="en-US" altLang="zh-CN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7</a:t>
              </a:r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板</a:t>
              </a:r>
              <a:endPara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45" name="燕尾形 44"/>
          <p:cNvSpPr/>
          <p:nvPr/>
        </p:nvSpPr>
        <p:spPr>
          <a:xfrm>
            <a:off x="168275" y="2437765"/>
            <a:ext cx="3599815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深化供销合作社综合改革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6" name="燕尾形 45"/>
          <p:cNvSpPr/>
          <p:nvPr/>
        </p:nvSpPr>
        <p:spPr>
          <a:xfrm>
            <a:off x="3480435" y="2437765"/>
            <a:ext cx="2047240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供销社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7" name="燕尾形 46"/>
          <p:cNvSpPr/>
          <p:nvPr/>
        </p:nvSpPr>
        <p:spPr>
          <a:xfrm>
            <a:off x="5231130" y="2437765"/>
            <a:ext cx="6776720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724525" y="2498725"/>
            <a:ext cx="876935" cy="645795"/>
          </a:xfrm>
          <a:prstGeom prst="rect">
            <a:avLst/>
          </a:prstGeom>
          <a:solidFill>
            <a:srgbClr val="F8BF87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no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主题代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表龙头</a:t>
            </a:r>
            <a:endParaRPr lang="zh-CN" altLang="en-US"/>
          </a:p>
        </p:txBody>
      </p:sp>
      <p:grpSp>
        <p:nvGrpSpPr>
          <p:cNvPr id="100" name="组合 99"/>
          <p:cNvGrpSpPr/>
          <p:nvPr/>
        </p:nvGrpSpPr>
        <p:grpSpPr>
          <a:xfrm>
            <a:off x="6601460" y="2507615"/>
            <a:ext cx="3891280" cy="620395"/>
            <a:chOff x="10594" y="3927"/>
            <a:chExt cx="6128" cy="977"/>
          </a:xfrm>
        </p:grpSpPr>
        <p:sp>
          <p:nvSpPr>
            <p:cNvPr id="48" name="文本框 47"/>
            <p:cNvSpPr txBox="1"/>
            <p:nvPr/>
          </p:nvSpPr>
          <p:spPr>
            <a:xfrm>
              <a:off x="10594" y="3927"/>
              <a:ext cx="6129" cy="5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buClrTx/>
                <a:buSzTx/>
                <a:buFontTx/>
              </a:pPr>
              <a:r>
                <a:rPr lang="zh-CN" altLang="en-US" sz="20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天鹅股份、中农联合</a:t>
              </a:r>
              <a:endParaRPr lang="zh-CN" altLang="en-US" sz="20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 rot="0">
              <a:off x="10678" y="4506"/>
              <a:ext cx="3690" cy="399"/>
              <a:chOff x="10769" y="13256"/>
              <a:chExt cx="3439" cy="399"/>
            </a:xfrm>
          </p:grpSpPr>
          <p:sp>
            <p:nvSpPr>
              <p:cNvPr id="50" name="圆角矩形 49"/>
              <p:cNvSpPr/>
              <p:nvPr/>
            </p:nvSpPr>
            <p:spPr>
              <a:xfrm>
                <a:off x="10769" y="13257"/>
                <a:ext cx="1701" cy="398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en-US" altLang="zh-CN" sz="1600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11</a:t>
                </a:r>
                <a:r>
                  <a:rPr lang="en-US" altLang="zh-CN" sz="1600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连板</a:t>
                </a:r>
                <a:endParaRPr lang="en-US" altLang="zh-CN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endParaRPr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12508" y="13256"/>
                <a:ext cx="1701" cy="398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en-US" altLang="zh-CN" sz="1600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9</a:t>
                </a:r>
                <a:r>
                  <a:rPr lang="en-US" altLang="zh-CN" sz="1600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天</a:t>
                </a:r>
                <a:r>
                  <a:rPr lang="en-US" altLang="zh-CN" sz="1600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7</a:t>
                </a:r>
                <a:r>
                  <a:rPr lang="en-US" altLang="zh-CN" sz="1600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板</a:t>
                </a:r>
                <a:endParaRPr lang="en-US" altLang="zh-CN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endParaRPr>
              </a:p>
            </p:txBody>
          </p:sp>
        </p:grpSp>
      </p:grpSp>
      <p:sp>
        <p:nvSpPr>
          <p:cNvPr id="54" name="燕尾形 53"/>
          <p:cNvSpPr/>
          <p:nvPr/>
        </p:nvSpPr>
        <p:spPr>
          <a:xfrm>
            <a:off x="168275" y="3393440"/>
            <a:ext cx="3599815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国企估值重估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5" name="燕尾形 54"/>
          <p:cNvSpPr/>
          <p:nvPr/>
        </p:nvSpPr>
        <p:spPr>
          <a:xfrm>
            <a:off x="3480435" y="3393440"/>
            <a:ext cx="2047240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国企改革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6" name="燕尾形 55"/>
          <p:cNvSpPr/>
          <p:nvPr/>
        </p:nvSpPr>
        <p:spPr>
          <a:xfrm>
            <a:off x="5231130" y="3393440"/>
            <a:ext cx="6776720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724525" y="3454400"/>
            <a:ext cx="876935" cy="645795"/>
          </a:xfrm>
          <a:prstGeom prst="rect">
            <a:avLst/>
          </a:prstGeom>
          <a:solidFill>
            <a:srgbClr val="F8BF87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no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主题代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表龙头</a:t>
            </a:r>
            <a:endParaRPr lang="zh-CN" altLang="en-US"/>
          </a:p>
        </p:txBody>
      </p:sp>
      <p:grpSp>
        <p:nvGrpSpPr>
          <p:cNvPr id="99" name="组合 98"/>
          <p:cNvGrpSpPr/>
          <p:nvPr/>
        </p:nvGrpSpPr>
        <p:grpSpPr>
          <a:xfrm>
            <a:off x="6601460" y="3440430"/>
            <a:ext cx="5022850" cy="621030"/>
            <a:chOff x="10594" y="5396"/>
            <a:chExt cx="7910" cy="978"/>
          </a:xfrm>
        </p:grpSpPr>
        <p:sp>
          <p:nvSpPr>
            <p:cNvPr id="57" name="文本框 56"/>
            <p:cNvSpPr txBox="1"/>
            <p:nvPr/>
          </p:nvSpPr>
          <p:spPr>
            <a:xfrm>
              <a:off x="10594" y="5396"/>
              <a:ext cx="7910" cy="5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buClrTx/>
                <a:buSzTx/>
                <a:buFontTx/>
              </a:pPr>
              <a:r>
                <a:rPr lang="zh-CN" sz="20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中国科传、中国联通、中国交建、中油资本</a:t>
              </a:r>
              <a:endParaRPr lang="zh-CN" altLang="en-US" sz="20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10678" y="5976"/>
              <a:ext cx="1825" cy="39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algn="ctr"/>
              <a:r>
                <a:rPr lang="en-US" altLang="zh-CN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7</a:t>
              </a:r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连板</a:t>
              </a:r>
              <a:endPara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endParaRPr>
            </a:p>
          </p:txBody>
        </p:sp>
        <p:sp>
          <p:nvSpPr>
            <p:cNvPr id="61" name="圆角矩形 60"/>
            <p:cNvSpPr/>
            <p:nvPr/>
          </p:nvSpPr>
          <p:spPr>
            <a:xfrm>
              <a:off x="12616" y="5975"/>
              <a:ext cx="1825" cy="39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涨</a:t>
              </a:r>
              <a:r>
                <a:rPr 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40%</a:t>
              </a:r>
              <a:endParaRPr lang="en-US" altLang="zh-CN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14554" y="5966"/>
              <a:ext cx="1825" cy="39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涨</a:t>
              </a:r>
              <a:r>
                <a:rPr 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40%</a:t>
              </a:r>
              <a:endParaRPr lang="en-US" altLang="zh-CN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16492" y="5965"/>
              <a:ext cx="1825" cy="39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涨</a:t>
              </a:r>
              <a:r>
                <a:rPr 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60%</a:t>
              </a:r>
              <a:endParaRPr lang="en-US" altLang="zh-CN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endParaRPr>
            </a:p>
          </p:txBody>
        </p:sp>
      </p:grpSp>
      <p:sp>
        <p:nvSpPr>
          <p:cNvPr id="66" name="燕尾形 65"/>
          <p:cNvSpPr/>
          <p:nvPr/>
        </p:nvSpPr>
        <p:spPr>
          <a:xfrm>
            <a:off x="168275" y="4349115"/>
            <a:ext cx="3599815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工信部等三部门联合发文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15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支持跨境电商、海外仓等外贸新业态发展</a:t>
            </a:r>
            <a:endParaRPr lang="zh-CN" altLang="en-US" sz="115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7" name="燕尾形 66"/>
          <p:cNvSpPr/>
          <p:nvPr/>
        </p:nvSpPr>
        <p:spPr>
          <a:xfrm>
            <a:off x="3480435" y="4349115"/>
            <a:ext cx="2047240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国企改革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8" name="燕尾形 67"/>
          <p:cNvSpPr/>
          <p:nvPr/>
        </p:nvSpPr>
        <p:spPr>
          <a:xfrm>
            <a:off x="5231130" y="4349115"/>
            <a:ext cx="6776720" cy="76771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5724525" y="4410075"/>
            <a:ext cx="876935" cy="645795"/>
          </a:xfrm>
          <a:prstGeom prst="rect">
            <a:avLst/>
          </a:prstGeom>
          <a:solidFill>
            <a:srgbClr val="F8BF87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no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主题代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表龙头</a:t>
            </a:r>
            <a:endParaRPr lang="zh-CN" altLang="en-US"/>
          </a:p>
        </p:txBody>
      </p:sp>
      <p:grpSp>
        <p:nvGrpSpPr>
          <p:cNvPr id="98" name="组合 97"/>
          <p:cNvGrpSpPr/>
          <p:nvPr/>
        </p:nvGrpSpPr>
        <p:grpSpPr>
          <a:xfrm>
            <a:off x="6601460" y="4399280"/>
            <a:ext cx="3891280" cy="620395"/>
            <a:chOff x="10784" y="6906"/>
            <a:chExt cx="6128" cy="977"/>
          </a:xfrm>
        </p:grpSpPr>
        <p:sp>
          <p:nvSpPr>
            <p:cNvPr id="75" name="文本框 74"/>
            <p:cNvSpPr txBox="1"/>
            <p:nvPr/>
          </p:nvSpPr>
          <p:spPr>
            <a:xfrm>
              <a:off x="10784" y="6906"/>
              <a:ext cx="6129" cy="5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buClrTx/>
                <a:buSzTx/>
                <a:buFontTx/>
              </a:pPr>
              <a:r>
                <a:rPr lang="zh-CN" sz="200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人人乐、跨境通</a:t>
              </a:r>
              <a:r>
                <a:rPr lang="en-US" altLang="zh-CN" sz="200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 </a:t>
              </a:r>
              <a:endParaRPr lang="zh-CN" altLang="en-US" sz="20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 rot="0">
              <a:off x="10868" y="7485"/>
              <a:ext cx="3690" cy="399"/>
              <a:chOff x="10769" y="13256"/>
              <a:chExt cx="3439" cy="399"/>
            </a:xfrm>
          </p:grpSpPr>
          <p:sp>
            <p:nvSpPr>
              <p:cNvPr id="77" name="圆角矩形 76"/>
              <p:cNvSpPr/>
              <p:nvPr/>
            </p:nvSpPr>
            <p:spPr>
              <a:xfrm>
                <a:off x="10769" y="13257"/>
                <a:ext cx="1701" cy="398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algn="ctr"/>
                <a:r>
                  <a:rPr lang="en-US" altLang="zh-CN" sz="1600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4</a:t>
                </a:r>
                <a:r>
                  <a:rPr lang="zh-CN" altLang="en-US" sz="1600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连板</a:t>
                </a:r>
                <a:endPara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endParaRPr>
              </a:p>
            </p:txBody>
          </p:sp>
          <p:sp>
            <p:nvSpPr>
              <p:cNvPr id="78" name="圆角矩形 77"/>
              <p:cNvSpPr/>
              <p:nvPr/>
            </p:nvSpPr>
            <p:spPr>
              <a:xfrm>
                <a:off x="12508" y="13256"/>
                <a:ext cx="1701" cy="398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3</a:t>
                </a:r>
                <a:r>
                  <a:rPr lang="zh-CN" altLang="en-US" sz="1600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连板</a:t>
                </a:r>
                <a:endPara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endParaRPr>
              </a:p>
            </p:txBody>
          </p:sp>
        </p:grpSp>
      </p:grpSp>
      <p:sp>
        <p:nvSpPr>
          <p:cNvPr id="79" name="燕尾形 78"/>
          <p:cNvSpPr/>
          <p:nvPr/>
        </p:nvSpPr>
        <p:spPr>
          <a:xfrm>
            <a:off x="168275" y="5304790"/>
            <a:ext cx="3599815" cy="89598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“三箭齐发”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15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贷款：</a:t>
            </a:r>
            <a:r>
              <a:rPr lang="zh-CN" altLang="en-US" sz="115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银行贷款支持</a:t>
            </a:r>
            <a:endParaRPr lang="zh-CN" altLang="en-US" sz="115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lvl="0" algn="ctr">
              <a:buClrTx/>
              <a:buSzTx/>
              <a:buFontTx/>
            </a:pPr>
            <a:r>
              <a:rPr lang="zh-CN" altLang="en-US" sz="115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债券：</a:t>
            </a:r>
            <a:r>
              <a:rPr lang="zh-CN" altLang="en-US" sz="115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企业债券融资支持</a:t>
            </a:r>
            <a:endParaRPr lang="zh-CN" altLang="en-US" sz="115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lvl="0" algn="ctr">
              <a:buClrTx/>
              <a:buSzTx/>
              <a:buFontTx/>
            </a:pPr>
            <a:r>
              <a:rPr lang="zh-CN" altLang="en-US" sz="115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股权：</a:t>
            </a:r>
            <a:r>
              <a:rPr lang="zh-CN" altLang="en-US" sz="115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股权融资优化5项措施</a:t>
            </a:r>
            <a:endParaRPr lang="zh-CN" altLang="en-US" sz="115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0" name="燕尾形 79"/>
          <p:cNvSpPr/>
          <p:nvPr/>
        </p:nvSpPr>
        <p:spPr>
          <a:xfrm>
            <a:off x="3480435" y="5304790"/>
            <a:ext cx="2047240" cy="89598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房地产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开发主题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1" name="燕尾形 80"/>
          <p:cNvSpPr/>
          <p:nvPr/>
        </p:nvSpPr>
        <p:spPr>
          <a:xfrm>
            <a:off x="5231130" y="5304790"/>
            <a:ext cx="6776720" cy="89598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5724525" y="5365750"/>
            <a:ext cx="876935" cy="753110"/>
          </a:xfrm>
          <a:prstGeom prst="rect">
            <a:avLst/>
          </a:prstGeom>
          <a:solidFill>
            <a:srgbClr val="F8BF87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no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主题代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表龙头</a:t>
            </a:r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6601460" y="5389880"/>
            <a:ext cx="3891280" cy="621030"/>
            <a:chOff x="10784" y="8466"/>
            <a:chExt cx="6128" cy="978"/>
          </a:xfrm>
        </p:grpSpPr>
        <p:sp>
          <p:nvSpPr>
            <p:cNvPr id="83" name="文本框 82"/>
            <p:cNvSpPr txBox="1"/>
            <p:nvPr/>
          </p:nvSpPr>
          <p:spPr>
            <a:xfrm>
              <a:off x="10784" y="8466"/>
              <a:ext cx="6129" cy="5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buClrTx/>
                <a:buSzTx/>
                <a:buFontTx/>
              </a:pPr>
              <a:r>
                <a:rPr lang="zh-CN" altLang="en-US" sz="200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中交地产、中国武夷、粤宏远</a:t>
              </a:r>
              <a:r>
                <a:rPr lang="en-US" altLang="zh-CN" sz="200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A</a:t>
              </a:r>
              <a:endParaRPr lang="zh-CN" altLang="en-US" sz="20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85" name="圆角矩形 84"/>
            <p:cNvSpPr/>
            <p:nvPr/>
          </p:nvSpPr>
          <p:spPr>
            <a:xfrm>
              <a:off x="10868" y="9046"/>
              <a:ext cx="1825" cy="39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algn="ctr"/>
              <a:r>
                <a:rPr lang="en-US" altLang="zh-CN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6</a:t>
              </a:r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连板</a:t>
              </a:r>
              <a:endPara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endParaRPr>
            </a:p>
          </p:txBody>
        </p:sp>
        <p:sp>
          <p:nvSpPr>
            <p:cNvPr id="86" name="圆角矩形 85"/>
            <p:cNvSpPr/>
            <p:nvPr/>
          </p:nvSpPr>
          <p:spPr>
            <a:xfrm>
              <a:off x="12734" y="9045"/>
              <a:ext cx="1825" cy="39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algn="ctr"/>
              <a:r>
                <a:rPr lang="en-US" altLang="zh-CN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6</a:t>
              </a:r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连板</a:t>
              </a:r>
              <a:endPara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endParaRPr>
            </a:p>
          </p:txBody>
        </p:sp>
        <p:sp>
          <p:nvSpPr>
            <p:cNvPr id="87" name="圆角矩形 86"/>
            <p:cNvSpPr/>
            <p:nvPr/>
          </p:nvSpPr>
          <p:spPr>
            <a:xfrm>
              <a:off x="14594" y="9027"/>
              <a:ext cx="1825" cy="39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algn="ctr"/>
              <a:r>
                <a:rPr lang="en-US" altLang="zh-CN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8</a:t>
              </a:r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天</a:t>
              </a:r>
              <a:r>
                <a:rPr lang="en-US" altLang="zh-CN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6</a:t>
              </a:r>
              <a:r>
                <a:rPr lang="zh-CN" altLang="en-US" sz="16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板</a:t>
              </a:r>
              <a:endPara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t="3810" r="8479" b="1656"/>
          <a:stretch>
            <a:fillRect/>
          </a:stretch>
        </p:blipFill>
        <p:spPr>
          <a:xfrm>
            <a:off x="614045" y="825500"/>
            <a:ext cx="6350635" cy="562927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7193915" y="3154045"/>
            <a:ext cx="492506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sz="2000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产业链将二十大关键词</a:t>
            </a:r>
            <a:r>
              <a:rPr lang="en-US" altLang="zh-CN" sz="2000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“</a:t>
            </a:r>
            <a:r>
              <a:rPr lang="zh-CN" altLang="en-US" sz="2000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强国系列</a:t>
            </a:r>
            <a:r>
              <a:rPr lang="en-US" altLang="zh-CN" sz="2000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”</a:t>
            </a:r>
            <a:r>
              <a:rPr lang="zh-CN" altLang="en-US" sz="2000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升级</a:t>
            </a:r>
            <a:endParaRPr lang="zh-CN" altLang="en-US" sz="2000" b="1" dirty="0">
              <a:solidFill>
                <a:srgbClr val="C0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政策具备较长的延续性，明年两会依然围绕</a:t>
            </a:r>
            <a:r>
              <a:rPr lang="en-US" altLang="zh-CN" sz="2000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“</a:t>
            </a:r>
            <a:r>
              <a:rPr lang="zh-CN" altLang="en-US" sz="2000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强国系列</a:t>
            </a:r>
            <a:r>
              <a:rPr lang="en-US" altLang="zh-CN" sz="2000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”</a:t>
            </a:r>
            <a:r>
              <a:rPr lang="zh-CN" altLang="en-US" sz="2000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开展任务</a:t>
            </a:r>
            <a:endParaRPr lang="zh-CN" altLang="en-US" sz="2000" b="1" dirty="0">
              <a:solidFill>
                <a:srgbClr val="C0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93915" y="1925320"/>
            <a:ext cx="4261485" cy="1358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十四五规划</a:t>
            </a:r>
            <a:endParaRPr lang="zh-CN" altLang="en-US" sz="3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3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开创新局面</a:t>
            </a:r>
            <a:endParaRPr lang="zh-CN" altLang="en-US" sz="3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政策预期催生的主题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3708400" y="-1381760"/>
            <a:ext cx="5699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2"/>
                </a:solidFill>
              </a:rPr>
              <a:t>政策预期催生的主题</a:t>
            </a:r>
            <a:endParaRPr lang="en-US" altLang="zh-CN" sz="3600" b="1">
              <a:solidFill>
                <a:schemeClr val="bg2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015" y="806450"/>
            <a:ext cx="7296150" cy="55835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8355" y="1324610"/>
            <a:ext cx="2440305" cy="52197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航天强国主题</a:t>
            </a:r>
            <a:endParaRPr lang="zh-CN" altLang="en-US" sz="2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7075" y="864235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主题猎手</a:t>
            </a:r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产业链中心</a:t>
            </a:r>
            <a:endParaRPr lang="zh-CN" altLang="en-US" sz="2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21345" y="2708275"/>
            <a:ext cx="3552825" cy="1440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重心：</a:t>
            </a:r>
            <a:endParaRPr lang="zh-CN" altLang="en-US" sz="3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3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国产大飞机</a:t>
            </a:r>
            <a:endParaRPr lang="zh-CN" altLang="en-US" sz="3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3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北斗商业化</a:t>
            </a:r>
            <a:endParaRPr lang="zh-CN" altLang="en-US" sz="3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政策预期催生的主题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8221345" y="2708275"/>
            <a:ext cx="3552825" cy="1440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重心：</a:t>
            </a:r>
            <a:endParaRPr lang="zh-CN" altLang="en-US" sz="3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3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信创方向的轮动</a:t>
            </a:r>
            <a:endParaRPr lang="zh-CN" altLang="en-US" sz="3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07390" y="758190"/>
            <a:ext cx="7371080" cy="5819775"/>
            <a:chOff x="1114" y="1194"/>
            <a:chExt cx="11608" cy="916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14" y="1194"/>
              <a:ext cx="11606" cy="6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4" y="1845"/>
              <a:ext cx="11608" cy="8514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765175" y="1305560"/>
            <a:ext cx="2599055" cy="52197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网络强国主题</a:t>
            </a:r>
            <a:endParaRPr lang="zh-CN" altLang="en-US" sz="2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9450" y="783590"/>
            <a:ext cx="3723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主题猎手</a:t>
            </a:r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产业链中心</a:t>
            </a:r>
            <a:endParaRPr lang="zh-CN" altLang="en-US" sz="2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政策预期催生的主题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8272780" y="2305050"/>
            <a:ext cx="3663315" cy="2179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40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重心：</a:t>
            </a:r>
            <a:endParaRPr lang="zh-CN" altLang="en-US" sz="40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40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软件供应商</a:t>
            </a:r>
            <a:endParaRPr lang="zh-CN" altLang="en-US" sz="40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40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平台运营商</a:t>
            </a:r>
            <a:endParaRPr lang="zh-CN" altLang="en-US" sz="40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40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endParaRPr lang="zh-CN" altLang="en-US" sz="40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1055" y="838200"/>
            <a:ext cx="3707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主题猎手</a:t>
            </a:r>
            <a:r>
              <a:rPr lang="en-US" altLang="zh-CN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产业链中心</a:t>
            </a:r>
            <a:endParaRPr lang="zh-CN" altLang="en-US" sz="2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265" y="838200"/>
            <a:ext cx="7402195" cy="56019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21055" y="838200"/>
            <a:ext cx="3707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主题猎手</a:t>
            </a:r>
            <a:r>
              <a:rPr lang="en-US" altLang="zh-CN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产业链中心</a:t>
            </a:r>
            <a:endParaRPr lang="zh-CN" altLang="en-US" sz="2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20115" y="1378585"/>
            <a:ext cx="2555240" cy="52197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科教强国主题</a:t>
            </a:r>
            <a:endParaRPr lang="zh-CN" altLang="en-US" sz="2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政策预期催生的主题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组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0070" y="1734820"/>
            <a:ext cx="10249535" cy="23812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63900" y="2313940"/>
            <a:ext cx="8840470" cy="1022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/>
            <a:r>
              <a:rPr lang="zh-CN" sz="58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主题牛的特征和节奏观察</a:t>
            </a:r>
            <a:endParaRPr lang="zh-CN" altLang="en-US" sz="6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1885" y="26492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AB0503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第三章</a:t>
            </a:r>
            <a:endParaRPr lang="zh-CN" altLang="en-US" sz="2800">
              <a:solidFill>
                <a:srgbClr val="AB0503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56560" y="695325"/>
            <a:ext cx="6624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2"/>
                </a:solidFill>
              </a:rPr>
              <a:t>主题牛的特征</a:t>
            </a:r>
            <a:endParaRPr lang="zh-CN" altLang="en-US" sz="3600" b="1">
              <a:solidFill>
                <a:schemeClr val="bg2"/>
              </a:solidFill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3455035" y="1877695"/>
            <a:ext cx="605790" cy="326644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95705" y="3236595"/>
            <a:ext cx="2185670" cy="5486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32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热点主题</a:t>
            </a:r>
            <a:endParaRPr lang="zh-CN" sz="32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49420" y="1541780"/>
            <a:ext cx="4791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</a:rPr>
              <a:t>热点主题具有阶段性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49420" y="2585720"/>
            <a:ext cx="5481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</a:rPr>
              <a:t>绝对龙头个股具有连板性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49420" y="3629660"/>
            <a:ext cx="7138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热点主题具有高潮和低潮期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节奏性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11650" y="4673600"/>
            <a:ext cx="6502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</a:rPr>
              <a:t>部分龙头标签个股具有波段性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主题牛的特征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813425" y="1040765"/>
            <a:ext cx="6624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sym typeface="+mn-ea"/>
              </a:rPr>
              <a:t>热点主题具有阶段性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3100" y="1040765"/>
            <a:ext cx="4871720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启动的主题，一般会持续一段时间</a:t>
            </a:r>
            <a:endParaRPr lang="zh-CN" sz="24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25245" y="1746885"/>
            <a:ext cx="500253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22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日启动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国企改革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61820" y="2576195"/>
            <a:ext cx="582168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24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日再启动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房地产开发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43170" y="5429885"/>
            <a:ext cx="582168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12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7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日启动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跨境电商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83205" y="3487420"/>
            <a:ext cx="582168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29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日启动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大消费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23055" y="4499610"/>
            <a:ext cx="582168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29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日再启动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新冠检测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热点主题具有阶段性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16865" y="1452245"/>
            <a:ext cx="540000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22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日启动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国企改革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36920" y="1452245"/>
            <a:ext cx="6120000" cy="58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中国科传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22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日到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30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6865" y="2387600"/>
            <a:ext cx="540000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24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日再启动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房地产开发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36920" y="2387600"/>
            <a:ext cx="6120000" cy="58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中交地产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24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日到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12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6865" y="5132705"/>
            <a:ext cx="540000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12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7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日启动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跨境电商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36920" y="5132705"/>
            <a:ext cx="6120000" cy="58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跨境通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12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7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日到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12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9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6865" y="3322955"/>
            <a:ext cx="540000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29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日启动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大消费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36920" y="3322955"/>
            <a:ext cx="6120000" cy="58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徐家汇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29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日到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12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6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6865" y="4147185"/>
            <a:ext cx="540000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29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日再启动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新冠检测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36920" y="4147185"/>
            <a:ext cx="6120000" cy="58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毅昌科技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11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29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日到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12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9</a:t>
            </a:r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绝对龙头个股具有连板性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255260" y="4234815"/>
            <a:ext cx="5764530" cy="1317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3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经传多赢资深投顾，</a:t>
            </a:r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10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年多年从业经验。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历经多年市场沉浮，熟练通过主力行为看趋势，对“危”与“机”把控有独特见解。自创分仓买入法、涨停追涨法和精准抄底法等系列战法。 分享所知所闻，让天下没有难炒的股票。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4" name="图片 3" descr="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2855" y="3731260"/>
            <a:ext cx="3368561" cy="324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83455" y="1377315"/>
            <a:ext cx="6519545" cy="2101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90000"/>
              </a:lnSpc>
              <a:buClrTx/>
              <a:buSzTx/>
              <a:buFontTx/>
            </a:pPr>
            <a:r>
              <a:rPr lang="zh-CN" altLang="en-US" sz="88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主题牛</a:t>
            </a:r>
            <a:endParaRPr lang="zh-CN" altLang="en-US" sz="88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90000"/>
              </a:lnSpc>
              <a:buClrTx/>
              <a:buSzTx/>
              <a:buFontTx/>
            </a:pPr>
            <a:r>
              <a:rPr lang="zh-CN" altLang="en-US" sz="55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将在预期中持续出现</a:t>
            </a:r>
            <a:endParaRPr lang="zh-CN" altLang="en-US" sz="55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25" y="805815"/>
            <a:ext cx="8439150" cy="3072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3959860"/>
            <a:ext cx="11944350" cy="2622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761095" y="1361440"/>
            <a:ext cx="3177540" cy="15684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zh-CN" sz="32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主题在涨停凌镜排名的递增递减节奏变化</a:t>
            </a:r>
            <a:endParaRPr lang="zh-CN" sz="32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热点主题具有高潮和低潮期</a:t>
            </a: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节奏性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620" y="814070"/>
            <a:ext cx="9243695" cy="56553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533890" y="3704590"/>
            <a:ext cx="2515235" cy="9220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资金指标组合保持优势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控盘指标组合</a:t>
            </a: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趋势指标组合</a:t>
            </a: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43440" y="2124075"/>
            <a:ext cx="2096770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波段走势条件</a:t>
            </a:r>
            <a:endParaRPr lang="zh-CN" sz="24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8" name="下箭头 27"/>
          <p:cNvSpPr/>
          <p:nvPr/>
        </p:nvSpPr>
        <p:spPr>
          <a:xfrm>
            <a:off x="10459720" y="2637790"/>
            <a:ext cx="664210" cy="101409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思源黑体 CN Regular" panose="020B0500000000000000" charset="-122"/>
                <a:ea typeface="思源黑体 CN Regular" panose="020B0500000000000000" charset="-122"/>
              </a:rPr>
              <a:t>目的</a:t>
            </a:r>
            <a:endParaRPr lang="zh-CN" altLang="en-US" b="1"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部分龙头标签个股具有波段性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1620" y="5681345"/>
            <a:ext cx="3977640" cy="33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110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以上所涉个股只作为案例分析和教学使用，不构成具体投资建议，投资者应独立决策并自担风险，市场有风险，投资需谨慎！</a:t>
            </a:r>
            <a:endParaRPr lang="zh-CN" altLang="en-US" sz="1100">
              <a:ln w="317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070" y="1734820"/>
            <a:ext cx="10249535" cy="23812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263900" y="2313940"/>
            <a:ext cx="8840470" cy="1022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/>
            <a:r>
              <a:rPr lang="zh-CN" sz="58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主题牛中的个股捕捉技巧</a:t>
            </a:r>
            <a:endParaRPr lang="zh-CN" altLang="en-US" sz="6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fontAlgn="auto"/>
            <a:endParaRPr lang="zh-CN" altLang="en-US" sz="6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/>
            <a:endParaRPr lang="zh-CN" altLang="en-US" sz="6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/>
            <a:endParaRPr lang="zh-CN" altLang="en-US" sz="6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1885" y="26492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AB0503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第四章</a:t>
            </a:r>
            <a:endParaRPr lang="zh-CN" altLang="en-US" sz="2800">
              <a:solidFill>
                <a:srgbClr val="AB0503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2324100" y="1078230"/>
            <a:ext cx="715518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主题猎手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涨停凌镜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实盘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复盘选股技巧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主题牛的个股实战捕捉技巧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2324100" y="1964055"/>
            <a:ext cx="8187690" cy="3788410"/>
            <a:chOff x="4121" y="2983"/>
            <a:chExt cx="11031" cy="5966"/>
          </a:xfrm>
        </p:grpSpPr>
        <p:sp>
          <p:nvSpPr>
            <p:cNvPr id="55" name="任意多边形 54"/>
            <p:cNvSpPr/>
            <p:nvPr>
              <p:custDataLst>
                <p:tags r:id="rId1"/>
              </p:custDataLst>
            </p:nvPr>
          </p:nvSpPr>
          <p:spPr>
            <a:xfrm>
              <a:off x="8399" y="7645"/>
              <a:ext cx="6529" cy="124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84" h="1633">
                  <a:moveTo>
                    <a:pt x="0" y="0"/>
                  </a:moveTo>
                  <a:lnTo>
                    <a:pt x="8584" y="0"/>
                  </a:lnTo>
                  <a:lnTo>
                    <a:pt x="8584" y="1633"/>
                  </a:lnTo>
                  <a:lnTo>
                    <a:pt x="0" y="1633"/>
                  </a:lnTo>
                  <a:lnTo>
                    <a:pt x="817" y="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A7C3"/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4" name="任意多边形 53"/>
            <p:cNvSpPr/>
            <p:nvPr>
              <p:custDataLst>
                <p:tags r:id="rId2"/>
              </p:custDataLst>
            </p:nvPr>
          </p:nvSpPr>
          <p:spPr>
            <a:xfrm>
              <a:off x="8399" y="6144"/>
              <a:ext cx="6529" cy="124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84" h="1633">
                  <a:moveTo>
                    <a:pt x="0" y="0"/>
                  </a:moveTo>
                  <a:lnTo>
                    <a:pt x="8584" y="0"/>
                  </a:lnTo>
                  <a:lnTo>
                    <a:pt x="8584" y="1633"/>
                  </a:lnTo>
                  <a:lnTo>
                    <a:pt x="0" y="1633"/>
                  </a:lnTo>
                  <a:lnTo>
                    <a:pt x="817" y="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8B17"/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2" name="任意多边形 51"/>
            <p:cNvSpPr/>
            <p:nvPr>
              <p:custDataLst>
                <p:tags r:id="rId3"/>
              </p:custDataLst>
            </p:nvPr>
          </p:nvSpPr>
          <p:spPr>
            <a:xfrm>
              <a:off x="8399" y="4576"/>
              <a:ext cx="6529" cy="124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84" h="1633">
                  <a:moveTo>
                    <a:pt x="0" y="0"/>
                  </a:moveTo>
                  <a:lnTo>
                    <a:pt x="8584" y="0"/>
                  </a:lnTo>
                  <a:lnTo>
                    <a:pt x="8584" y="1633"/>
                  </a:lnTo>
                  <a:lnTo>
                    <a:pt x="0" y="1633"/>
                  </a:lnTo>
                  <a:lnTo>
                    <a:pt x="817" y="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49" name="任意多边形 48"/>
            <p:cNvSpPr/>
            <p:nvPr>
              <p:custDataLst>
                <p:tags r:id="rId4"/>
              </p:custDataLst>
            </p:nvPr>
          </p:nvSpPr>
          <p:spPr>
            <a:xfrm>
              <a:off x="8399" y="3070"/>
              <a:ext cx="6529" cy="124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84" h="1633">
                  <a:moveTo>
                    <a:pt x="0" y="0"/>
                  </a:moveTo>
                  <a:lnTo>
                    <a:pt x="8584" y="0"/>
                  </a:lnTo>
                  <a:lnTo>
                    <a:pt x="8584" y="1633"/>
                  </a:lnTo>
                  <a:lnTo>
                    <a:pt x="0" y="1633"/>
                  </a:lnTo>
                  <a:lnTo>
                    <a:pt x="817" y="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1" name="菱形 10"/>
            <p:cNvSpPr/>
            <p:nvPr>
              <p:custDataLst>
                <p:tags r:id="rId5"/>
              </p:custDataLst>
            </p:nvPr>
          </p:nvSpPr>
          <p:spPr>
            <a:xfrm>
              <a:off x="4158" y="2983"/>
              <a:ext cx="1404" cy="1404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6"/>
              </p:custDataLst>
            </p:nvPr>
          </p:nvSpPr>
          <p:spPr>
            <a:xfrm>
              <a:off x="4465" y="3431"/>
              <a:ext cx="777" cy="479"/>
            </a:xfrm>
            <a:prstGeom prst="rect">
              <a:avLst/>
            </a:prstGeom>
            <a:noFill/>
          </p:spPr>
          <p:txBody>
            <a:bodyPr wrap="square" bIns="0" rtlCol="0"/>
            <a:p>
              <a:pPr algn="ctr"/>
              <a:r>
                <a:rPr lang="en-US" altLang="zh-CN" spc="300">
                  <a:solidFill>
                    <a:schemeClr val="tx1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</a:rPr>
                <a:t>1</a:t>
              </a:r>
              <a:endParaRPr lang="en-US" altLang="zh-CN" spc="30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菱形 24"/>
            <p:cNvSpPr/>
            <p:nvPr>
              <p:custDataLst>
                <p:tags r:id="rId7"/>
              </p:custDataLst>
            </p:nvPr>
          </p:nvSpPr>
          <p:spPr>
            <a:xfrm>
              <a:off x="4130" y="4483"/>
              <a:ext cx="1404" cy="1404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8"/>
              </p:custDataLst>
            </p:nvPr>
          </p:nvSpPr>
          <p:spPr>
            <a:xfrm>
              <a:off x="4446" y="4947"/>
              <a:ext cx="777" cy="479"/>
            </a:xfrm>
            <a:prstGeom prst="rect">
              <a:avLst/>
            </a:prstGeom>
            <a:noFill/>
          </p:spPr>
          <p:txBody>
            <a:bodyPr wrap="square" bIns="0" rtlCol="0"/>
            <a:p>
              <a:pPr algn="ctr"/>
              <a:r>
                <a:rPr lang="en-US" altLang="zh-CN" spc="300">
                  <a:solidFill>
                    <a:schemeClr val="tx1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</a:rPr>
                <a:t>2</a:t>
              </a:r>
              <a:endParaRPr lang="en-US" altLang="zh-CN" spc="30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9" name="菱形 18"/>
            <p:cNvSpPr/>
            <p:nvPr>
              <p:custDataLst>
                <p:tags r:id="rId9"/>
              </p:custDataLst>
            </p:nvPr>
          </p:nvSpPr>
          <p:spPr>
            <a:xfrm>
              <a:off x="4131" y="6052"/>
              <a:ext cx="1404" cy="1404"/>
            </a:xfrm>
            <a:prstGeom prst="diamond">
              <a:avLst/>
            </a:prstGeom>
            <a:solidFill>
              <a:srgbClr val="F88B17"/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10"/>
              </p:custDataLst>
            </p:nvPr>
          </p:nvSpPr>
          <p:spPr>
            <a:xfrm>
              <a:off x="4447" y="6525"/>
              <a:ext cx="777" cy="479"/>
            </a:xfrm>
            <a:prstGeom prst="rect">
              <a:avLst/>
            </a:prstGeom>
            <a:noFill/>
          </p:spPr>
          <p:txBody>
            <a:bodyPr wrap="square" bIns="0" rtlCol="0"/>
            <a:p>
              <a:pPr algn="ctr"/>
              <a:r>
                <a:rPr lang="en-US" altLang="zh-CN" spc="300">
                  <a:solidFill>
                    <a:schemeClr val="tx1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</a:rPr>
                <a:t>3</a:t>
              </a:r>
              <a:endParaRPr lang="en-US" altLang="zh-CN" spc="30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菱形 28"/>
            <p:cNvSpPr/>
            <p:nvPr>
              <p:custDataLst>
                <p:tags r:id="rId11"/>
              </p:custDataLst>
            </p:nvPr>
          </p:nvSpPr>
          <p:spPr>
            <a:xfrm>
              <a:off x="4121" y="7545"/>
              <a:ext cx="1404" cy="1404"/>
            </a:xfrm>
            <a:prstGeom prst="diamond">
              <a:avLst/>
            </a:prstGeom>
            <a:solidFill>
              <a:srgbClr val="94A7C3"/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2"/>
              </p:custDataLst>
            </p:nvPr>
          </p:nvSpPr>
          <p:spPr>
            <a:xfrm>
              <a:off x="5261" y="3076"/>
              <a:ext cx="6529" cy="124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84" h="1633">
                  <a:moveTo>
                    <a:pt x="0" y="0"/>
                  </a:moveTo>
                  <a:lnTo>
                    <a:pt x="8584" y="0"/>
                  </a:lnTo>
                  <a:lnTo>
                    <a:pt x="8584" y="1633"/>
                  </a:lnTo>
                  <a:lnTo>
                    <a:pt x="0" y="1633"/>
                  </a:lnTo>
                  <a:lnTo>
                    <a:pt x="817" y="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5959" y="3070"/>
              <a:ext cx="8115" cy="124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l">
                <a:lnSpc>
                  <a:spcPct val="130000"/>
                </a:lnSpc>
                <a:spcAft>
                  <a:spcPts val="1000"/>
                </a:spcAft>
                <a:buClrTx/>
                <a:buSzTx/>
                <a:buFontTx/>
              </a:pPr>
              <a:r>
                <a:rPr lang="zh-CN" b="1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实盘关注主题排名比前面有递增的主题</a:t>
              </a:r>
              <a:endParaRPr lang="zh-CN" b="1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26" name="任意多边形 25"/>
            <p:cNvSpPr/>
            <p:nvPr>
              <p:custDataLst>
                <p:tags r:id="rId14"/>
              </p:custDataLst>
            </p:nvPr>
          </p:nvSpPr>
          <p:spPr>
            <a:xfrm>
              <a:off x="5233" y="4576"/>
              <a:ext cx="6529" cy="124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84" h="1633">
                  <a:moveTo>
                    <a:pt x="0" y="0"/>
                  </a:moveTo>
                  <a:lnTo>
                    <a:pt x="8584" y="0"/>
                  </a:lnTo>
                  <a:lnTo>
                    <a:pt x="8584" y="1633"/>
                  </a:lnTo>
                  <a:lnTo>
                    <a:pt x="0" y="1633"/>
                  </a:lnTo>
                  <a:lnTo>
                    <a:pt x="817" y="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5"/>
              </p:custDataLst>
            </p:nvPr>
          </p:nvSpPr>
          <p:spPr>
            <a:xfrm>
              <a:off x="5931" y="4580"/>
              <a:ext cx="7592" cy="121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l">
                <a:lnSpc>
                  <a:spcPct val="130000"/>
                </a:lnSpc>
                <a:spcAft>
                  <a:spcPts val="1000"/>
                </a:spcAft>
                <a:buClrTx/>
                <a:buSzTx/>
                <a:buFontTx/>
              </a:pPr>
              <a:r>
                <a:rPr lang="zh-CN" b="1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观察主题前几天高潮期当日的个股表现</a:t>
              </a:r>
              <a:endParaRPr lang="zh-CN" b="1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16"/>
              </p:custDataLst>
            </p:nvPr>
          </p:nvSpPr>
          <p:spPr>
            <a:xfrm>
              <a:off x="5224" y="6145"/>
              <a:ext cx="6529" cy="124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84" h="1633">
                  <a:moveTo>
                    <a:pt x="0" y="0"/>
                  </a:moveTo>
                  <a:lnTo>
                    <a:pt x="8584" y="0"/>
                  </a:lnTo>
                  <a:lnTo>
                    <a:pt x="8584" y="1633"/>
                  </a:lnTo>
                  <a:lnTo>
                    <a:pt x="0" y="1633"/>
                  </a:lnTo>
                  <a:lnTo>
                    <a:pt x="817" y="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8B17"/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>
              <p:custDataLst>
                <p:tags r:id="rId17"/>
              </p:custDataLst>
            </p:nvPr>
          </p:nvSpPr>
          <p:spPr>
            <a:xfrm>
              <a:off x="5932" y="6144"/>
              <a:ext cx="9221" cy="1248"/>
            </a:xfrm>
            <a:prstGeom prst="rect">
              <a:avLst/>
            </a:prstGeom>
            <a:noFill/>
          </p:spPr>
          <p:txBody>
            <a:bodyPr wrap="square" rtlCol="0" anchor="ctr" anchorCtr="0"/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r>
                <a:rPr lang="zh-CN" b="1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对个股做指标组合的分析</a:t>
              </a:r>
              <a:r>
                <a:rPr lang="en-US" altLang="zh-CN" b="1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,</a:t>
              </a:r>
              <a:r>
                <a:rPr lang="zh-CN" b="1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定位指标组合继续向好的个股</a:t>
              </a:r>
              <a:endParaRPr lang="zh-CN" altLang="en-US" b="1" spc="150">
                <a:solidFill>
                  <a:srgbClr val="FFFFFF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30" name="任意多边形 29"/>
            <p:cNvSpPr/>
            <p:nvPr>
              <p:custDataLst>
                <p:tags r:id="rId18"/>
              </p:custDataLst>
            </p:nvPr>
          </p:nvSpPr>
          <p:spPr>
            <a:xfrm>
              <a:off x="5214" y="7638"/>
              <a:ext cx="6529" cy="124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84" h="1633">
                  <a:moveTo>
                    <a:pt x="0" y="0"/>
                  </a:moveTo>
                  <a:lnTo>
                    <a:pt x="8584" y="0"/>
                  </a:lnTo>
                  <a:lnTo>
                    <a:pt x="8584" y="1633"/>
                  </a:lnTo>
                  <a:lnTo>
                    <a:pt x="0" y="1633"/>
                  </a:lnTo>
                  <a:lnTo>
                    <a:pt x="817" y="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A7C3"/>
            </a:solidFill>
            <a:ln>
              <a:noFill/>
            </a:ln>
          </p:spPr>
          <p:style>
            <a:lnRef idx="2">
              <a:srgbClr val="2B4663">
                <a:shade val="50000"/>
              </a:srgbClr>
            </a:lnRef>
            <a:fillRef idx="1">
              <a:srgbClr val="2B4663"/>
            </a:fillRef>
            <a:effectRef idx="0">
              <a:srgbClr val="2B4663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9"/>
              </p:custDataLst>
            </p:nvPr>
          </p:nvSpPr>
          <p:spPr>
            <a:xfrm>
              <a:off x="5932" y="7646"/>
              <a:ext cx="9221" cy="122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l">
                <a:lnSpc>
                  <a:spcPct val="130000"/>
                </a:lnSpc>
                <a:spcAft>
                  <a:spcPts val="1000"/>
                </a:spcAft>
                <a:buClrTx/>
                <a:buSzTx/>
                <a:buFontTx/>
              </a:pPr>
              <a:r>
                <a:rPr lang="zh-CN" b="1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在排名递增的主题当中</a:t>
              </a:r>
              <a:r>
                <a:rPr lang="en-US" altLang="zh-CN" b="1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,</a:t>
              </a:r>
              <a:r>
                <a:rPr lang="zh-CN" b="1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重点抽出几个股票阶段指标组合向好的</a:t>
              </a:r>
              <a:endParaRPr lang="zh-CN" b="1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20"/>
              </p:custDataLst>
            </p:nvPr>
          </p:nvSpPr>
          <p:spPr>
            <a:xfrm>
              <a:off x="4432" y="8034"/>
              <a:ext cx="777" cy="479"/>
            </a:xfrm>
            <a:prstGeom prst="rect">
              <a:avLst/>
            </a:prstGeom>
            <a:noFill/>
          </p:spPr>
          <p:txBody>
            <a:bodyPr wrap="square" bIns="0" rtlCol="0"/>
            <a:p>
              <a:pPr algn="ctr"/>
              <a:r>
                <a:rPr lang="en-US" altLang="zh-CN" spc="300">
                  <a:solidFill>
                    <a:schemeClr val="tx1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</a:rPr>
                <a:t>4</a:t>
              </a:r>
              <a:endParaRPr lang="en-US" altLang="zh-CN" spc="30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7" name="左大括号 56"/>
          <p:cNvSpPr/>
          <p:nvPr/>
        </p:nvSpPr>
        <p:spPr>
          <a:xfrm>
            <a:off x="1925320" y="2303145"/>
            <a:ext cx="398780" cy="3267075"/>
          </a:xfrm>
          <a:prstGeom prst="leftBrace">
            <a:avLst>
              <a:gd name="adj1" fmla="val 5414"/>
              <a:gd name="adj2" fmla="val 49659"/>
            </a:avLst>
          </a:prstGeom>
          <a:noFill/>
          <a:ln w="127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75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1168400" y="3351530"/>
            <a:ext cx="729615" cy="11658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步</a:t>
            </a:r>
            <a:endParaRPr lang="zh-CN" altLang="en-US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骤</a:t>
            </a:r>
            <a:endParaRPr lang="zh-CN" altLang="en-US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2473325" y="859155"/>
            <a:ext cx="724598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主题猎手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涨停凌镜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实盘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复盘选股技巧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" y="1898015"/>
            <a:ext cx="8858250" cy="45567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6395" y="1463040"/>
            <a:ext cx="5593715" cy="3962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对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日主题做复盘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日收盘后截图</a:t>
            </a:r>
            <a:endParaRPr lang="zh-CN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443085" y="2598420"/>
            <a:ext cx="1964690" cy="16605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排名递增的主题：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跨境电商</a:t>
            </a:r>
            <a:endParaRPr lang="zh-CN" sz="24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新冠检测</a:t>
            </a:r>
            <a:endParaRPr lang="zh-CN" sz="24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房地产开发</a:t>
            </a:r>
            <a:endParaRPr lang="zh-CN" sz="24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主题牛的个股实战捕捉技巧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26110" y="1362075"/>
            <a:ext cx="5368290" cy="3962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对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日主题做复盘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日收盘后截图</a:t>
            </a:r>
            <a:endParaRPr lang="zh-CN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96795" y="794385"/>
            <a:ext cx="759904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主题猎手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涨停凌镜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实盘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复盘选股技巧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110" y="1790065"/>
            <a:ext cx="10909935" cy="47961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96000" y="1362075"/>
            <a:ext cx="5440680" cy="3962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跨境电商主题登顶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容易产生绝对龙头</a:t>
            </a:r>
            <a:endParaRPr lang="zh-CN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主题牛的个股实战捕捉技巧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59040" y="6102350"/>
            <a:ext cx="3977640" cy="33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110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以上所涉个股只作为案例分析和教学使用，不构成具体投资建议，投资者应独立决策并自担风险，市场有风险，投资需谨慎！</a:t>
            </a:r>
            <a:endParaRPr lang="zh-CN" altLang="en-US" sz="1100">
              <a:ln w="317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77190" y="1329690"/>
            <a:ext cx="512953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对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日主题做复盘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日收盘后截图</a:t>
            </a:r>
            <a:endParaRPr lang="zh-CN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18410" y="794385"/>
            <a:ext cx="715518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主题猎手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涨停凌镜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实盘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复盘选股技巧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" y="1747520"/>
            <a:ext cx="8719820" cy="47390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227820" y="3338195"/>
            <a:ext cx="2799080" cy="11042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资金指标组合保持优势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控盘指标组合</a:t>
            </a: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趋势指标组合</a:t>
            </a: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主题牛的个股实战捕捉技巧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7190" y="6150610"/>
            <a:ext cx="3977640" cy="33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110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以上所涉个股只作为案例分析和教学使用，不构成具体投资建议，投资者应独立决策并自担风险，市场有风险，投资需谨慎！</a:t>
            </a:r>
            <a:endParaRPr lang="zh-CN" altLang="en-US" sz="1100">
              <a:ln w="317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683635" y="1844040"/>
            <a:ext cx="2412365" cy="60134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85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通过水手突破指标</a:t>
            </a:r>
            <a:endParaRPr lang="zh-CN" altLang="en-US" sz="185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l"/>
            <a:r>
              <a:rPr lang="zh-CN" altLang="en-US" sz="185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观察：紫金龙头模式</a:t>
            </a:r>
            <a:endParaRPr lang="zh-CN" altLang="en-US" sz="185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271270" y="1478915"/>
            <a:ext cx="5118100" cy="3962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对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日主题做复盘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日收盘后截图</a:t>
            </a:r>
            <a:endParaRPr lang="zh-CN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26690" y="878205"/>
            <a:ext cx="660908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主题猎手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涨停凌镜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实盘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复盘选股技巧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270" y="1896110"/>
            <a:ext cx="9520555" cy="45643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814185" y="6045200"/>
            <a:ext cx="3977640" cy="33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110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以上所涉个股只作为案例分析和教学使用，不构成具体投资建议，投资者应独立决策并自担风险，市场有风险，投资需谨慎！</a:t>
            </a:r>
            <a:endParaRPr lang="zh-CN" altLang="en-US" sz="1100">
              <a:ln w="317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主题牛的个股实战捕捉技巧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77190" y="1506855"/>
            <a:ext cx="51181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对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日主题做复盘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日收盘后截图</a:t>
            </a:r>
            <a:endParaRPr lang="zh-CN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99373" y="882650"/>
            <a:ext cx="699325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主题猎手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涨停凌镜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实盘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复盘选股技巧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23730" y="3211830"/>
            <a:ext cx="2595245" cy="11144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资金指标组合保持优势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控盘指标组合</a:t>
            </a: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趋势指标组合</a:t>
            </a: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" y="1929765"/>
            <a:ext cx="9031605" cy="4594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主题牛的个股实战捕捉技巧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7190" y="6125210"/>
            <a:ext cx="3977640" cy="33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110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以上所涉个股只作为案例分析和教学使用，不构成具体投资建议，投资者应独立决策并自担风险，市场有风险，投资需谨慎！</a:t>
            </a:r>
            <a:endParaRPr lang="zh-CN" altLang="en-US" sz="1100">
              <a:ln w="317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502285" y="1434465"/>
            <a:ext cx="5068570" cy="3962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对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日主题做复盘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日收盘后截图</a:t>
            </a:r>
            <a:endParaRPr lang="zh-CN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12085" y="884555"/>
            <a:ext cx="676783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主题猎手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涨停凌镜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实盘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复盘选股技巧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285" y="1851660"/>
            <a:ext cx="11170920" cy="46475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82535" y="6163310"/>
            <a:ext cx="3977640" cy="33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110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以上所涉个股只作为案例分析和教学使用，不构成具体投资建议，投资者应独立决策并自担风险，市场有风险，投资需谨慎！</a:t>
            </a:r>
            <a:endParaRPr lang="zh-CN" altLang="en-US" sz="1100">
              <a:ln w="317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主题牛的个股实战捕捉技巧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75" y="2632710"/>
            <a:ext cx="2827655" cy="1343025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0" y="1379220"/>
            <a:ext cx="6414770" cy="8248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73295" y="145732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D3030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第一章</a:t>
            </a:r>
            <a:endParaRPr lang="zh-CN" altLang="en-US" sz="3000">
              <a:solidFill>
                <a:srgbClr val="D3030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9" name="图片 8" descr="组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0" y="2379980"/>
            <a:ext cx="6414770" cy="8248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773295" y="245808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D3030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第二章</a:t>
            </a:r>
            <a:endParaRPr lang="zh-CN" altLang="en-US" sz="3000">
              <a:solidFill>
                <a:srgbClr val="D3030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13" name="图片 12" descr="组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0" y="3380740"/>
            <a:ext cx="6414770" cy="8248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773295" y="345884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D3030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第三章</a:t>
            </a:r>
            <a:endParaRPr lang="zh-CN" altLang="en-US" sz="3000">
              <a:solidFill>
                <a:srgbClr val="D3030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17" name="图片 16" descr="组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0" y="4391660"/>
            <a:ext cx="6414770" cy="82486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773295" y="446976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D3030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第四章</a:t>
            </a:r>
            <a:endParaRPr lang="zh-CN" altLang="en-US" sz="3000">
              <a:solidFill>
                <a:srgbClr val="D3030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477635" y="1558925"/>
            <a:ext cx="44443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0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经济预期催生经济主题</a:t>
            </a:r>
            <a:endParaRPr lang="zh-CN" altLang="en-US" sz="30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77000" y="2559685"/>
            <a:ext cx="44443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0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政策预期催生政策主题</a:t>
            </a:r>
            <a:endParaRPr lang="zh-CN" sz="3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477000" y="3560445"/>
            <a:ext cx="44456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0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主题牛的特征和节奏观察</a:t>
            </a:r>
            <a:endParaRPr lang="zh-CN" sz="3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477000" y="4571365"/>
            <a:ext cx="44443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0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主题牛中的个股捕捉技巧</a:t>
            </a:r>
            <a:endParaRPr lang="zh-CN" sz="3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77190" y="1394460"/>
            <a:ext cx="5128260" cy="3956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对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日主题做复盘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-12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日收盘后截图</a:t>
            </a:r>
            <a:endParaRPr lang="zh-CN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78113" y="880745"/>
            <a:ext cx="683577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主题猎手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涨停凌镜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实盘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复盘选股技巧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55455" y="3144520"/>
            <a:ext cx="2673985" cy="11461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资金指标组合保持优势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控盘指标组合</a:t>
            </a: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趋势指标组合</a:t>
            </a:r>
            <a:r>
              <a: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保持优势</a:t>
            </a:r>
            <a:endParaRPr lang="zh-CN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" y="1815465"/>
            <a:ext cx="8823960" cy="4645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主题牛的个股实战捕捉技巧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7190" y="6125210"/>
            <a:ext cx="3977640" cy="33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110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以上所涉个股只作为案例分析和教学使用，不构成具体投资建议，投资者应独立决策并自担风险，市场有风险，投资需谨慎！</a:t>
            </a:r>
            <a:endParaRPr lang="zh-CN" altLang="en-US" sz="1100">
              <a:ln w="317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776730" y="3610610"/>
            <a:ext cx="8424000" cy="684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展示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日主题猎手复盘选股技巧</a:t>
            </a:r>
            <a:endParaRPr lang="zh-CN" sz="32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78000" y="1873885"/>
            <a:ext cx="8425180" cy="684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主题猎手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涨停凌镜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实盘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复盘选股技巧</a:t>
            </a:r>
            <a:endParaRPr lang="zh-CN" sz="32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主题牛的个股实战捕捉技巧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52650" y="5673725"/>
            <a:ext cx="7886700" cy="684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新冠检测登顶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32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容易产生绝对龙头</a:t>
            </a:r>
            <a:endParaRPr lang="zh-CN" sz="32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4370" y="952500"/>
            <a:ext cx="10937240" cy="45999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主题牛的个股实战捕捉技巧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主题牛的个股实战捕捉技巧</a:t>
            </a:r>
            <a:r>
              <a:rPr lang="en-US" altLang="zh-CN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案例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46630" y="5668645"/>
            <a:ext cx="7698740" cy="684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zh-CN" sz="32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国企改革排名上升，容易走出龙头波段</a:t>
            </a:r>
            <a:endParaRPr lang="zh-CN" sz="3200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330" y="1083945"/>
            <a:ext cx="11031855" cy="44075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组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0070" y="1734820"/>
            <a:ext cx="10249535" cy="23812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63900" y="2313940"/>
            <a:ext cx="8840470" cy="1022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/>
            <a:r>
              <a:rPr lang="zh-CN" sz="58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经济预期催生经济主题</a:t>
            </a:r>
            <a:endParaRPr lang="zh-CN" altLang="en-US" sz="6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1885" y="26492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AB0503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第一章</a:t>
            </a:r>
            <a:endParaRPr lang="zh-CN" altLang="en-US" sz="2800">
              <a:solidFill>
                <a:srgbClr val="AB0503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1993900" y="-908050"/>
            <a:ext cx="901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2"/>
                </a:solidFill>
              </a:rPr>
              <a:t>防疫重心转为以经济（复苏）发展为重心</a:t>
            </a:r>
            <a:endParaRPr lang="zh-CN" altLang="en-US" sz="3600" b="1">
              <a:solidFill>
                <a:schemeClr val="bg2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91135" y="806450"/>
            <a:ext cx="11811000" cy="5817212"/>
            <a:chOff x="169" y="929"/>
            <a:chExt cx="19031" cy="9502"/>
          </a:xfrm>
        </p:grpSpPr>
        <p:pic>
          <p:nvPicPr>
            <p:cNvPr id="10245" name="组合 27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2" y="929"/>
              <a:ext cx="14010" cy="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12" y="4650"/>
              <a:ext cx="5388" cy="463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69" y="929"/>
              <a:ext cx="11650" cy="75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12</a:t>
              </a:r>
              <a:r>
                <a:rPr lang="zh-CN" altLang="en-US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6</a:t>
              </a:r>
              <a:r>
                <a:rPr lang="zh-CN" altLang="en-US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新华社：抗疫最困难的时期已经走过！</a:t>
              </a:r>
              <a:endParaRPr lang="zh-CN" altLang="en-US" sz="24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8" y="4650"/>
              <a:ext cx="5325" cy="15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69" y="5246"/>
              <a:ext cx="2905" cy="9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 anchor="t">
              <a:spAutoFit/>
            </a:bodyPr>
            <a:p>
              <a:r>
                <a:rPr lang="en-US" altLang="zh-CN" sz="160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12</a:t>
              </a:r>
              <a:r>
                <a:rPr lang="zh-CN" altLang="en-US" sz="160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zh-CN" sz="160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第二周各地防疫政策调整</a:t>
              </a:r>
              <a:endParaRPr lang="zh-CN" sz="16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2" y="9321"/>
              <a:ext cx="4650" cy="61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0" y="9936"/>
              <a:ext cx="5940" cy="49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56" y="3450"/>
              <a:ext cx="4500" cy="495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81" y="6262"/>
              <a:ext cx="4305" cy="46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7" y="6493"/>
              <a:ext cx="2955" cy="4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18" y="7652"/>
              <a:ext cx="3345" cy="54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881" y="6727"/>
              <a:ext cx="4117" cy="56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758" y="4022"/>
              <a:ext cx="4515" cy="4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7" y="3191"/>
              <a:ext cx="6405" cy="4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503" y="8907"/>
              <a:ext cx="5025" cy="37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020" y="8433"/>
              <a:ext cx="4200" cy="4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72" y="8200"/>
              <a:ext cx="4515" cy="45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173" y="7620"/>
              <a:ext cx="6585" cy="36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86" y="7155"/>
              <a:ext cx="5114" cy="46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878" y="1932"/>
              <a:ext cx="7425" cy="43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283" y="8086"/>
              <a:ext cx="2677" cy="18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square" rtlCol="0" anchor="ctr" anchorCtr="0">
              <a:noAutofit/>
            </a:bodyPr>
            <a:p>
              <a:pPr lvl="0" algn="l">
                <a:buClrTx/>
                <a:buSzTx/>
                <a:buFontTx/>
              </a:pPr>
              <a:r>
                <a:rPr lang="zh-CN" b="1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让企业活起来</a:t>
              </a:r>
              <a:endPara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r>
                <a:rPr lang="zh-CN" b="1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就业升起来</a:t>
              </a:r>
              <a:r>
                <a:rPr lang="zh-CN" b="1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 </a:t>
              </a:r>
              <a:endPara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r>
                <a:rPr lang="zh-CN" b="1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城市转起来</a:t>
              </a:r>
              <a:r>
                <a:rPr lang="zh-CN" b="1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 </a:t>
              </a:r>
              <a:endPara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r>
                <a:rPr lang="zh-CN" b="1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国家强起来</a:t>
              </a:r>
              <a:r>
                <a:rPr lang="zh-CN" b="1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 </a:t>
              </a:r>
              <a:endParaRPr lang="zh-CN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28" name="下箭头 27"/>
            <p:cNvSpPr/>
            <p:nvPr/>
          </p:nvSpPr>
          <p:spPr>
            <a:xfrm>
              <a:off x="978" y="6376"/>
              <a:ext cx="1046" cy="1597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>
                  <a:solidFill>
                    <a:schemeClr val="tx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目的</a:t>
              </a:r>
              <a:endParaRPr lang="zh-CN" altLang="en-US" sz="1600">
                <a:solidFill>
                  <a:schemeClr val="tx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69" y="1932"/>
              <a:ext cx="4468" cy="75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12</a:t>
              </a:r>
              <a:r>
                <a:rPr lang="zh-CN" altLang="en-US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7</a:t>
              </a:r>
              <a:r>
                <a:rPr lang="zh-CN" altLang="en-US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 b="1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新十条</a:t>
              </a:r>
              <a:endParaRPr lang="zh-CN" altLang="en-US" sz="24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防疫重心转为以经济（复苏）发展为重心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1704340" y="6003290"/>
            <a:ext cx="910463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r>
              <a:rPr lang="zh-CN" sz="2400" b="1">
                <a:latin typeface="思源黑体 CN Medium" panose="020B0600000000000000" charset="-122"/>
                <a:ea typeface="思源黑体 CN Medium" panose="020B0600000000000000" charset="-122"/>
              </a:rPr>
              <a:t>决定货币走势的本质是：国家经济持续发展和经济实力不断提升</a:t>
            </a:r>
            <a:endParaRPr lang="zh-CN" sz="2400" b="1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4340" y="945515"/>
            <a:ext cx="9104630" cy="49968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37" name="文本框 36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人民币升值反应资金对经济发展的信心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04340" y="5671185"/>
            <a:ext cx="16116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来源</a:t>
            </a:r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: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新浪财经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67435" y="5589905"/>
            <a:ext cx="3100070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龙头标签个股的观察</a:t>
            </a:r>
            <a:endParaRPr lang="zh-CN" sz="24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9335" y="919480"/>
            <a:ext cx="4628515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主题猎手-涨停凌镜-</a:t>
            </a: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大消费主题</a:t>
            </a:r>
            <a:endParaRPr lang="zh-CN" sz="24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经济（复苏）发展催生的主题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88155" y="6125845"/>
            <a:ext cx="3657600" cy="335915"/>
          </a:xfrm>
          <a:prstGeom prst="rect">
            <a:avLst/>
          </a:prstGeom>
          <a:solidFill>
            <a:srgbClr val="111111"/>
          </a:solidFill>
          <a:ln>
            <a:solidFill>
              <a:srgbClr val="20202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zh-CN" sz="1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所涉个股只作为案例分析和教学使用，不构成具体投资建议，投资者应独立决策并自担风险，市场有风险，投资需谨慎！</a:t>
            </a:r>
            <a:endParaRPr lang="zh-CN" sz="1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145" y="1390650"/>
            <a:ext cx="9324975" cy="3696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155" y="5236210"/>
            <a:ext cx="3657600" cy="889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67435" y="5589905"/>
            <a:ext cx="3100070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龙头标签个股的观察</a:t>
            </a:r>
            <a:endParaRPr lang="zh-CN" sz="24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9335" y="919480"/>
            <a:ext cx="4152900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主题猎手</a:t>
            </a: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涨停凌镜</a:t>
            </a: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4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旅游主题</a:t>
            </a:r>
            <a:endParaRPr lang="zh-CN" sz="24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335" y="1411605"/>
            <a:ext cx="9363075" cy="3486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155" y="4956810"/>
            <a:ext cx="3657600" cy="115633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经济（复苏）发展催生的主题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88155" y="6113145"/>
            <a:ext cx="3657600" cy="335915"/>
          </a:xfrm>
          <a:prstGeom prst="rect">
            <a:avLst/>
          </a:prstGeom>
          <a:solidFill>
            <a:srgbClr val="111111"/>
          </a:solidFill>
          <a:ln>
            <a:solidFill>
              <a:srgbClr val="20202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zh-CN" sz="1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所涉个股只作为案例分析和教学使用，不构成具体投资建议，投资者应独立决策并自担风险，市场有风险，投资需谨慎！</a:t>
            </a:r>
            <a:endParaRPr lang="zh-CN" sz="1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3159125" y="818515"/>
            <a:ext cx="575183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最有把握的经济复苏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内循环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8490" y="1266190"/>
            <a:ext cx="5753100" cy="522922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763270" y="3670935"/>
            <a:ext cx="2193290" cy="581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800" b="1">
                <a:latin typeface="思源黑体 CN Medium" panose="020B0600000000000000" charset="-122"/>
                <a:ea typeface="思源黑体 CN Medium" panose="020B0600000000000000" charset="-122"/>
              </a:rPr>
              <a:t>行业景气度</a:t>
            </a:r>
            <a:endParaRPr lang="zh-CN" altLang="en-US" sz="2800" b="1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287145" y="2409825"/>
            <a:ext cx="1146175" cy="5486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 b="1">
                <a:latin typeface="思源黑体 CN Medium" panose="020B0600000000000000" charset="-122"/>
                <a:ea typeface="思源黑体 CN Medium" panose="020B0600000000000000" charset="-122"/>
              </a:rPr>
              <a:t>价投</a:t>
            </a:r>
            <a:endParaRPr lang="zh-CN" altLang="en-US" sz="3200" b="1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4740" y="4358640"/>
            <a:ext cx="1530985" cy="368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2023</a:t>
            </a: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年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</a:t>
            </a: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季度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9114155" y="3262630"/>
            <a:ext cx="606425" cy="1497965"/>
          </a:xfrm>
          <a:prstGeom prst="leftBrac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721215" y="3251835"/>
            <a:ext cx="1859915" cy="1476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酿酒行业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食品饮料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sz="2800" b="1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农林牧渔</a:t>
            </a:r>
            <a:endParaRPr lang="zh-CN" sz="2800" b="1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0" y="13970"/>
            <a:ext cx="12191365" cy="70548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经济（复苏）发展催生的主题</a:t>
            </a:r>
            <a:endParaRPr lang="zh-CN" altLang="en-US" sz="3600" b="1">
              <a:solidFill>
                <a:schemeClr val="bg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58490" y="3148965"/>
            <a:ext cx="3977640" cy="33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110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所涉个股只作为案例分析和教学使用，不构成具体投资建议，投资者应独立决策并自担风险，市场有风险，投资需谨慎！</a:t>
            </a:r>
            <a:endParaRPr lang="zh-CN" altLang="en-US" sz="1100">
              <a:ln w="317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539,&quot;width&quot;:39003}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PLACING_PICTURE_USER_VIEWPORT" val="{&quot;height&quot;:3750,&quot;width&quot;:16141}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UNIT_PLACING_PICTURE_USER_VIEWPORT" val="{&quot;height&quot;:3750,&quot;width&quot;:16141}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p="http://schemas.openxmlformats.org/presentationml/2006/main">
  <p:tag name="KSO_WM_UNIT_PLACING_PICTURE_USER_VIEWPORT" val="{&quot;height&quot;:3750,&quot;width&quot;:16141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8087_4*l_h_i*1_4_2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8087_4*l_h_i*1_2_2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8087_4*l_h_i*1_3_2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8087_4*l_h_i*1_1_2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087_4*l_h_i*1_1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087_4*l_h_a*1_3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087_4*l_h_i*1_3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087_4*l_h_a*1_3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087_4*l_h_i*1_2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087_4*l_h_a*1_3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8087_4*l_h_i*1_4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8087_4*l_h_i*1_1_2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5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087_4*l_h_f*1_1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8087_4*l_h_i*1_3_2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7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087_4*l_h_f*1_3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8087_4*l_h_i*1_2_2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9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087_4*l_h_f*1_2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8087_4*l_h_i*1_4_2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51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087_4*l_h_f*1_4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087_4*l_h_a*1_3_1"/>
  <p:tag name="KSO_WM_TEMPLATE_CATEGORY" val="diagram"/>
  <p:tag name="KSO_WM_TEMPLATE_INDEX" val="2022808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PLACING_PICTURE_USER_VIEWPORT" val="{&quot;height&quot;:5205,&quot;width&quot;:13920}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PP_MARK_KEY" val="78063897-b671-48fb-84bb-65fd37104175"/>
  <p:tag name="COMMONDATA" val="eyJoZGlkIjoiOTM4MGQ4MDgwOTU2MWIxMDlkMjEyNTBiYzdkODM4MjQifQ=="/>
</p:tagLst>
</file>

<file path=ppt/tags/tag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ysClr val="windowText" lastClr="000000"/>
    </a:dk1>
    <a:lt1>
      <a:sysClr val="window" lastClr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2681</Words>
  <Application>WPS 演示</Application>
  <PresentationFormat>宽屏</PresentationFormat>
  <Paragraphs>405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</vt:lpstr>
      <vt:lpstr>宋体</vt:lpstr>
      <vt:lpstr>Wingdings</vt:lpstr>
      <vt:lpstr>Wingdings</vt:lpstr>
      <vt:lpstr>思源黑体 CN Normal</vt:lpstr>
      <vt:lpstr>思源黑体 CN Bold</vt:lpstr>
      <vt:lpstr>思源黑体 CN Light</vt:lpstr>
      <vt:lpstr>思源黑体 CN Medium</vt:lpstr>
      <vt:lpstr>思源黑体 CN Heavy</vt:lpstr>
      <vt:lpstr>微软雅黑</vt:lpstr>
      <vt:lpstr>Arial Unicode MS</vt:lpstr>
      <vt:lpstr>Calibri</vt:lpstr>
      <vt:lpstr>思源黑体 CN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266</cp:revision>
  <dcterms:created xsi:type="dcterms:W3CDTF">2019-06-19T02:08:00Z</dcterms:created>
  <dcterms:modified xsi:type="dcterms:W3CDTF">2022-12-11T11:25:26Z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10223CDB8ACF45E08441A57B28D89933</vt:lpwstr>
  </property>
</Properties>
</file>