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3"/>
    <p:sldId id="266" r:id="rId4"/>
    <p:sldId id="259" r:id="rId5"/>
    <p:sldId id="262" r:id="rId6"/>
    <p:sldId id="263" r:id="rId7"/>
    <p:sldId id="275" r:id="rId8"/>
    <p:sldId id="277" r:id="rId9"/>
    <p:sldId id="268" r:id="rId10"/>
    <p:sldId id="267" r:id="rId11"/>
    <p:sldId id="278" r:id="rId12"/>
    <p:sldId id="281" r:id="rId13"/>
    <p:sldId id="269" r:id="rId14"/>
    <p:sldId id="270" r:id="rId15"/>
    <p:sldId id="279" r:id="rId16"/>
    <p:sldId id="284" r:id="rId17"/>
    <p:sldId id="272" r:id="rId18"/>
    <p:sldId id="285" r:id="rId19"/>
    <p:sldId id="286" r:id="rId20"/>
    <p:sldId id="271" r:id="rId21"/>
    <p:sldId id="273" r:id="rId22"/>
    <p:sldId id="280" r:id="rId23"/>
    <p:sldId id="282" r:id="rId24"/>
    <p:sldId id="274" r:id="rId25"/>
    <p:sldId id="283" r:id="rId26"/>
    <p:sldId id="276" r:id="rId27"/>
    <p:sldId id="264" r:id="rId28"/>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5E5"/>
    <a:srgbClr val="2D060E"/>
    <a:srgbClr val="350810"/>
    <a:srgbClr val="2B0204"/>
    <a:srgbClr val="450406"/>
    <a:srgbClr val="AE0809"/>
    <a:srgbClr val="AC0F12"/>
    <a:srgbClr val="FBFAFB"/>
    <a:srgbClr val="FAECEA"/>
    <a:srgbClr val="FFE3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8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gs" Target="tags/tag73.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notesMaster" Target="notesMasters/notesMaster1.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画板 1_1764756359533"/>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pic>
        <p:nvPicPr>
          <p:cNvPr id="5" name="图片 4" descr="//192.168.10.238/素材/营销策划/1.活动/1-活动-设计需求/猎手/2025年11月猎手/年终直播盛典/线上直播物料/课件/方建伟.png方建伟"/>
          <p:cNvPicPr>
            <a:picLocks noChangeAspect="1"/>
          </p:cNvPicPr>
          <p:nvPr userDrawn="1"/>
        </p:nvPicPr>
        <p:blipFill>
          <a:blip r:embed="rId2"/>
          <a:srcRect/>
          <a:stretch>
            <a:fillRect/>
          </a:stretch>
        </p:blipFill>
        <p:spPr>
          <a:xfrm>
            <a:off x="0" y="0"/>
            <a:ext cx="12192000" cy="6858000"/>
          </a:xfrm>
          <a:prstGeom prst="rect">
            <a:avLst/>
          </a:prstGeom>
        </p:spPr>
      </p:pic>
      <p:pic>
        <p:nvPicPr>
          <p:cNvPr id="2" name="图片 1" descr="新logo_"/>
          <p:cNvPicPr>
            <a:picLocks noChangeAspect="1"/>
          </p:cNvPicPr>
          <p:nvPr userDrawn="1"/>
        </p:nvPicPr>
        <p:blipFill>
          <a:blip r:embed="rId3"/>
          <a:stretch>
            <a:fillRect/>
          </a:stretch>
        </p:blipFill>
        <p:spPr>
          <a:xfrm>
            <a:off x="10716895" y="186690"/>
            <a:ext cx="1228090" cy="273685"/>
          </a:xfrm>
          <a:prstGeom prst="rect">
            <a:avLst/>
          </a:prstGeom>
        </p:spPr>
      </p:pic>
      <p:pic>
        <p:nvPicPr>
          <p:cNvPr id="3" name="图片 2" descr="直播盛典"/>
          <p:cNvPicPr>
            <a:picLocks noChangeAspect="1"/>
          </p:cNvPicPr>
          <p:nvPr userDrawn="1"/>
        </p:nvPicPr>
        <p:blipFill>
          <a:blip r:embed="rId4"/>
          <a:stretch>
            <a:fillRect/>
          </a:stretch>
        </p:blipFill>
        <p:spPr>
          <a:xfrm>
            <a:off x="222250" y="59690"/>
            <a:ext cx="1330325" cy="52768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descr="画板 3"/>
          <p:cNvPicPr>
            <a:picLocks noChangeAspect="1"/>
          </p:cNvPicPr>
          <p:nvPr userDrawn="1"/>
        </p:nvPicPr>
        <p:blipFill>
          <a:blip r:embed="rId2"/>
          <a:stretch>
            <a:fillRect/>
          </a:stretch>
        </p:blipFill>
        <p:spPr>
          <a:xfrm>
            <a:off x="0" y="0"/>
            <a:ext cx="12192000" cy="6858000"/>
          </a:xfrm>
          <a:prstGeom prst="rect">
            <a:avLst/>
          </a:prstGeom>
        </p:spPr>
      </p:pic>
      <p:pic>
        <p:nvPicPr>
          <p:cNvPr id="13" name="图片 12" descr="新logo_"/>
          <p:cNvPicPr>
            <a:picLocks noChangeAspect="1"/>
          </p:cNvPicPr>
          <p:nvPr userDrawn="1"/>
        </p:nvPicPr>
        <p:blipFill>
          <a:blip r:embed="rId3"/>
          <a:stretch>
            <a:fillRect/>
          </a:stretch>
        </p:blipFill>
        <p:spPr>
          <a:xfrm>
            <a:off x="10716895" y="186690"/>
            <a:ext cx="1228090" cy="273685"/>
          </a:xfrm>
          <a:prstGeom prst="rect">
            <a:avLst/>
          </a:prstGeom>
        </p:spPr>
      </p:pic>
      <p:pic>
        <p:nvPicPr>
          <p:cNvPr id="2" name="图片 1" descr="直播盛典"/>
          <p:cNvPicPr>
            <a:picLocks noChangeAspect="1"/>
          </p:cNvPicPr>
          <p:nvPr userDrawn="1"/>
        </p:nvPicPr>
        <p:blipFill>
          <a:blip r:embed="rId4"/>
          <a:stretch>
            <a:fillRect/>
          </a:stretch>
        </p:blipFill>
        <p:spPr>
          <a:xfrm>
            <a:off x="222250" y="59690"/>
            <a:ext cx="1330325" cy="52768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8" name="图片 7" descr="画板 3 拷贝"/>
          <p:cNvPicPr>
            <a:picLocks noChangeAspect="1"/>
          </p:cNvPicPr>
          <p:nvPr userDrawn="1"/>
        </p:nvPicPr>
        <p:blipFill>
          <a:blip r:embed="rId2"/>
          <a:stretch>
            <a:fillRect/>
          </a:stretch>
        </p:blipFill>
        <p:spPr>
          <a:xfrm>
            <a:off x="0" y="0"/>
            <a:ext cx="12192000" cy="6858000"/>
          </a:xfrm>
          <a:prstGeom prst="rect">
            <a:avLst/>
          </a:prstGeom>
        </p:spPr>
      </p:pic>
      <p:pic>
        <p:nvPicPr>
          <p:cNvPr id="2" name="图片 1" descr="新logo_"/>
          <p:cNvPicPr>
            <a:picLocks noChangeAspect="1"/>
          </p:cNvPicPr>
          <p:nvPr userDrawn="1"/>
        </p:nvPicPr>
        <p:blipFill>
          <a:blip r:embed="rId3"/>
          <a:stretch>
            <a:fillRect/>
          </a:stretch>
        </p:blipFill>
        <p:spPr>
          <a:xfrm>
            <a:off x="10716895" y="186690"/>
            <a:ext cx="1228090" cy="273685"/>
          </a:xfrm>
          <a:prstGeom prst="rect">
            <a:avLst/>
          </a:prstGeom>
        </p:spPr>
      </p:pic>
      <p:pic>
        <p:nvPicPr>
          <p:cNvPr id="3" name="图片 2" descr="直播盛典"/>
          <p:cNvPicPr>
            <a:picLocks noChangeAspect="1"/>
          </p:cNvPicPr>
          <p:nvPr userDrawn="1"/>
        </p:nvPicPr>
        <p:blipFill>
          <a:blip r:embed="rId4"/>
          <a:stretch>
            <a:fillRect/>
          </a:stretch>
        </p:blipFill>
        <p:spPr>
          <a:xfrm>
            <a:off x="222250" y="59690"/>
            <a:ext cx="1330325" cy="52768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descr="画板 3 拷贝 2"/>
          <p:cNvPicPr>
            <a:picLocks noChangeAspect="1"/>
          </p:cNvPicPr>
          <p:nvPr userDrawn="1"/>
        </p:nvPicPr>
        <p:blipFill>
          <a:blip r:embed="rId2"/>
          <a:stretch>
            <a:fillRect/>
          </a:stretch>
        </p:blipFill>
        <p:spPr>
          <a:xfrm>
            <a:off x="0" y="0"/>
            <a:ext cx="12192000" cy="6858000"/>
          </a:xfrm>
          <a:prstGeom prst="rect">
            <a:avLst/>
          </a:prstGeom>
        </p:spPr>
      </p:pic>
      <p:pic>
        <p:nvPicPr>
          <p:cNvPr id="13" name="图片 12" descr="新logo_"/>
          <p:cNvPicPr>
            <a:picLocks noChangeAspect="1"/>
          </p:cNvPicPr>
          <p:nvPr userDrawn="1"/>
        </p:nvPicPr>
        <p:blipFill>
          <a:blip r:embed="rId3"/>
          <a:stretch>
            <a:fillRect/>
          </a:stretch>
        </p:blipFill>
        <p:spPr>
          <a:xfrm>
            <a:off x="10716895" y="186690"/>
            <a:ext cx="1228090" cy="273685"/>
          </a:xfrm>
          <a:prstGeom prst="rect">
            <a:avLst/>
          </a:prstGeom>
        </p:spPr>
      </p:pic>
      <p:pic>
        <p:nvPicPr>
          <p:cNvPr id="2" name="图片 1" descr="直播盛典"/>
          <p:cNvPicPr>
            <a:picLocks noChangeAspect="1"/>
          </p:cNvPicPr>
          <p:nvPr userDrawn="1"/>
        </p:nvPicPr>
        <p:blipFill>
          <a:blip r:embed="rId4"/>
          <a:stretch>
            <a:fillRect/>
          </a:stretch>
        </p:blipFill>
        <p:spPr>
          <a:xfrm>
            <a:off x="222250" y="59690"/>
            <a:ext cx="1330325" cy="52768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descr="画板 3 拷贝 3"/>
          <p:cNvPicPr>
            <a:picLocks noChangeAspect="1"/>
          </p:cNvPicPr>
          <p:nvPr userDrawn="1"/>
        </p:nvPicPr>
        <p:blipFill>
          <a:blip r:embed="rId2"/>
          <a:stretch>
            <a:fillRect/>
          </a:stretch>
        </p:blipFill>
        <p:spPr>
          <a:xfrm>
            <a:off x="0" y="0"/>
            <a:ext cx="12192000" cy="6858000"/>
          </a:xfrm>
          <a:prstGeom prst="rect">
            <a:avLst/>
          </a:prstGeom>
        </p:spPr>
      </p:pic>
      <p:pic>
        <p:nvPicPr>
          <p:cNvPr id="13" name="图片 12" descr="新logo_"/>
          <p:cNvPicPr>
            <a:picLocks noChangeAspect="1"/>
          </p:cNvPicPr>
          <p:nvPr userDrawn="1"/>
        </p:nvPicPr>
        <p:blipFill>
          <a:blip r:embed="rId3"/>
          <a:stretch>
            <a:fillRect/>
          </a:stretch>
        </p:blipFill>
        <p:spPr>
          <a:xfrm>
            <a:off x="10716895" y="186690"/>
            <a:ext cx="1228090" cy="273685"/>
          </a:xfrm>
          <a:prstGeom prst="rect">
            <a:avLst/>
          </a:prstGeom>
        </p:spPr>
      </p:pic>
      <p:pic>
        <p:nvPicPr>
          <p:cNvPr id="2" name="图片 1" descr="直播盛典"/>
          <p:cNvPicPr>
            <a:picLocks noChangeAspect="1"/>
          </p:cNvPicPr>
          <p:nvPr userDrawn="1"/>
        </p:nvPicPr>
        <p:blipFill>
          <a:blip r:embed="rId4"/>
          <a:stretch>
            <a:fillRect/>
          </a:stretch>
        </p:blipFill>
        <p:spPr>
          <a:xfrm>
            <a:off x="222250" y="59690"/>
            <a:ext cx="1330325" cy="52768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26.xml"/><Relationship Id="rId16" Type="http://schemas.openxmlformats.org/officeDocument/2006/relationships/tags" Target="../tags/tag25.xml"/><Relationship Id="rId15" Type="http://schemas.openxmlformats.org/officeDocument/2006/relationships/tags" Target="../tags/tag24.xml"/><Relationship Id="rId14" Type="http://schemas.openxmlformats.org/officeDocument/2006/relationships/tags" Target="../tags/tag23.xml"/><Relationship Id="rId13" Type="http://schemas.openxmlformats.org/officeDocument/2006/relationships/tags" Target="../tags/tag22.xml"/><Relationship Id="rId12" Type="http://schemas.openxmlformats.org/officeDocument/2006/relationships/tags" Target="../tags/tag2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4.xml"/><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5.xml"/><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7.xml"/><Relationship Id="rId1" Type="http://schemas.openxmlformats.org/officeDocument/2006/relationships/tags" Target="../tags/tag56.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58.xml"/><Relationship Id="rId2" Type="http://schemas.openxmlformats.org/officeDocument/2006/relationships/image" Target="../media/image19.png"/><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9.xml"/><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0.xml"/><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1.xml"/><Relationship Id="rId1"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2.xml"/><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3.xml"/><Relationship Id="rId1"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65.xml"/><Relationship Id="rId1" Type="http://schemas.openxmlformats.org/officeDocument/2006/relationships/tags" Target="../tags/tag6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66.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67.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8.xml"/><Relationship Id="rId1" Type="http://schemas.openxmlformats.org/officeDocument/2006/relationships/image" Target="../media/image31.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69.xml"/><Relationship Id="rId2" Type="http://schemas.openxmlformats.org/officeDocument/2006/relationships/image" Target="../media/image33.png"/><Relationship Id="rId1" Type="http://schemas.openxmlformats.org/officeDocument/2006/relationships/image" Target="../media/image32.pn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tags" Target="../tags/tag70.xml"/><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1.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2.xml"/></Relationships>
</file>

<file path=ppt/slides/_rels/slide3.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image" Target="../media/image9.png"/><Relationship Id="rId2" Type="http://schemas.openxmlformats.org/officeDocument/2006/relationships/tags" Target="../tags/tag30.xml"/><Relationship Id="rId19" Type="http://schemas.openxmlformats.org/officeDocument/2006/relationships/slideLayout" Target="../slideLayouts/slideLayout3.xml"/><Relationship Id="rId18" Type="http://schemas.openxmlformats.org/officeDocument/2006/relationships/tags" Target="../tags/tag45.xml"/><Relationship Id="rId17" Type="http://schemas.openxmlformats.org/officeDocument/2006/relationships/tags" Target="../tags/tag44.xml"/><Relationship Id="rId16" Type="http://schemas.openxmlformats.org/officeDocument/2006/relationships/tags" Target="../tags/tag43.xml"/><Relationship Id="rId15" Type="http://schemas.openxmlformats.org/officeDocument/2006/relationships/tags" Target="../tags/tag42.xml"/><Relationship Id="rId14" Type="http://schemas.openxmlformats.org/officeDocument/2006/relationships/tags" Target="../tags/tag41.xml"/><Relationship Id="rId13" Type="http://schemas.openxmlformats.org/officeDocument/2006/relationships/tags" Target="../tags/tag40.xml"/><Relationship Id="rId12" Type="http://schemas.openxmlformats.org/officeDocument/2006/relationships/tags" Target="../tags/tag39.xml"/><Relationship Id="rId11" Type="http://schemas.openxmlformats.org/officeDocument/2006/relationships/tags" Target="../tags/tag38.xml"/><Relationship Id="rId10" Type="http://schemas.openxmlformats.org/officeDocument/2006/relationships/tags" Target="../tags/tag37.xml"/><Relationship Id="rId1" Type="http://schemas.openxmlformats.org/officeDocument/2006/relationships/tags" Target="../tags/tag2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7.xml"/><Relationship Id="rId1" Type="http://schemas.openxmlformats.org/officeDocument/2006/relationships/tags" Target="../tags/tag4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8.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9.xml"/><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50.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1.xml"/><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3.xml"/><Relationship Id="rId1" Type="http://schemas.openxmlformats.org/officeDocument/2006/relationships/tags" Target="../tags/tag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748405" y="13970"/>
            <a:ext cx="4694555" cy="706755"/>
          </a:xfrm>
          <a:prstGeom prst="rect">
            <a:avLst/>
          </a:prstGeom>
          <a:noFill/>
        </p:spPr>
        <p:txBody>
          <a:bodyPr wrap="square" rtlCol="0">
            <a:spAutoFit/>
          </a:bodyPr>
          <a:p>
            <a:pPr algn="ctr">
              <a:buClrTx/>
              <a:buSzTx/>
              <a:buFontTx/>
            </a:pPr>
            <a:r>
              <a:rPr lang="zh-CN" altLang="en-US" sz="4000" b="1">
                <a:gradFill>
                  <a:gsLst>
                    <a:gs pos="0">
                      <a:srgbClr val="FBFAFB"/>
                    </a:gs>
                    <a:gs pos="100000">
                      <a:srgbClr val="FFE38F"/>
                    </a:gs>
                  </a:gsLst>
                  <a:lin ang="0" scaled="0"/>
                </a:gradFill>
                <a:latin typeface="思源黑体 CN Bold" panose="020B0800000000000000" charset="-122"/>
                <a:ea typeface="思源黑体 CN Bold" panose="020B0800000000000000" charset="-122"/>
                <a:cs typeface="新宋体" panose="02010609030101010101" charset="-122"/>
              </a:rPr>
              <a:t>败而不倒</a:t>
            </a:r>
            <a:endParaRPr lang="zh-CN" altLang="en-US" sz="4000">
              <a:gradFill>
                <a:gsLst>
                  <a:gs pos="0">
                    <a:srgbClr val="FBFAFB"/>
                  </a:gs>
                  <a:gs pos="100000">
                    <a:srgbClr val="FFE38F"/>
                  </a:gs>
                </a:gsLst>
                <a:lin ang="0" scaled="0"/>
              </a:gradFill>
              <a:latin typeface="思源黑体 Medium" panose="020B0600000000000000" charset="-122"/>
              <a:ea typeface="思源黑体 Medium" panose="020B0600000000000000" charset="-122"/>
            </a:endParaRPr>
          </a:p>
        </p:txBody>
      </p:sp>
      <p:sp>
        <p:nvSpPr>
          <p:cNvPr id="4" name="文本框 3"/>
          <p:cNvSpPr txBox="1"/>
          <p:nvPr/>
        </p:nvSpPr>
        <p:spPr>
          <a:xfrm>
            <a:off x="274955" y="6558280"/>
            <a:ext cx="11657965" cy="245110"/>
          </a:xfrm>
          <a:prstGeom prst="rect">
            <a:avLst/>
          </a:prstGeom>
          <a:noFill/>
        </p:spPr>
        <p:txBody>
          <a:bodyPr wrap="square" rtlCol="0">
            <a:spAutoFit/>
          </a:bodyPr>
          <a:p>
            <a:pPr algn="ct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经传多赢资深投顾：方建伟丨投顾编号：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A1120613090012</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丨基金从业编号：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A2025062200022x     </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风险提示</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观点基于软件数据和理论模型分析，仅供参考，不构成买卖建议，股市有风险，投资需谨慎</a:t>
            </a:r>
            <a:endPar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3" name="图片 2"/>
          <p:cNvPicPr>
            <a:picLocks noChangeAspect="1"/>
          </p:cNvPicPr>
          <p:nvPr/>
        </p:nvPicPr>
        <p:blipFill>
          <a:blip r:embed="rId1"/>
          <a:stretch>
            <a:fillRect/>
          </a:stretch>
        </p:blipFill>
        <p:spPr>
          <a:xfrm>
            <a:off x="429895" y="892810"/>
            <a:ext cx="5395595" cy="5292725"/>
          </a:xfrm>
          <a:prstGeom prst="rect">
            <a:avLst/>
          </a:prstGeom>
        </p:spPr>
      </p:pic>
      <p:graphicFrame>
        <p:nvGraphicFramePr>
          <p:cNvPr id="5" name="表格 4"/>
          <p:cNvGraphicFramePr/>
          <p:nvPr/>
        </p:nvGraphicFramePr>
        <p:xfrm>
          <a:off x="6008370" y="892810"/>
          <a:ext cx="5688330" cy="3429000"/>
        </p:xfrm>
        <a:graphic>
          <a:graphicData uri="http://schemas.openxmlformats.org/drawingml/2006/table">
            <a:tbl>
              <a:tblPr firstRow="1" bandRow="1">
                <a:tableStyleId>{5C22544A-7EE6-4342-B048-85BDC9FD1C3A}</a:tableStyleId>
              </a:tblPr>
              <a:tblGrid>
                <a:gridCol w="2844165"/>
                <a:gridCol w="2844165"/>
              </a:tblGrid>
              <a:tr h="381000">
                <a:tc>
                  <a:txBody>
                    <a:bodyPr/>
                    <a:p>
                      <a:pPr algn="ctr">
                        <a:buNone/>
                      </a:pPr>
                      <a:r>
                        <a:rPr lang="zh-CN" altLang="en-US"/>
                        <a:t>亏损比例</a:t>
                      </a:r>
                      <a:endParaRPr lang="zh-CN" altLang="en-US"/>
                    </a:p>
                  </a:txBody>
                  <a:tcPr/>
                </a:tc>
                <a:tc>
                  <a:txBody>
                    <a:bodyPr/>
                    <a:p>
                      <a:pPr algn="ctr">
                        <a:buNone/>
                      </a:pPr>
                      <a:r>
                        <a:rPr lang="zh-CN" altLang="en-US"/>
                        <a:t>回本需盈利</a:t>
                      </a:r>
                      <a:endParaRPr lang="zh-CN" altLang="en-US"/>
                    </a:p>
                  </a:txBody>
                  <a:tcPr/>
                </a:tc>
              </a:tr>
              <a:tr h="381000">
                <a:tc>
                  <a:txBody>
                    <a:bodyPr/>
                    <a:p>
                      <a:pPr algn="ctr">
                        <a:buNone/>
                      </a:pPr>
                      <a:r>
                        <a:rPr lang="en-US" altLang="zh-CN"/>
                        <a:t>-5%</a:t>
                      </a:r>
                      <a:endParaRPr lang="en-US" altLang="zh-CN"/>
                    </a:p>
                  </a:txBody>
                  <a:tcPr/>
                </a:tc>
                <a:tc>
                  <a:txBody>
                    <a:bodyPr/>
                    <a:p>
                      <a:pPr algn="ctr">
                        <a:buNone/>
                      </a:pPr>
                      <a:r>
                        <a:rPr lang="en-US" altLang="zh-CN"/>
                        <a:t>+5.26%</a:t>
                      </a:r>
                      <a:endParaRPr lang="en-US" altLang="zh-CN"/>
                    </a:p>
                  </a:txBody>
                  <a:tcPr/>
                </a:tc>
              </a:tr>
              <a:tr h="381000">
                <a:tc>
                  <a:txBody>
                    <a:bodyPr/>
                    <a:p>
                      <a:pPr algn="ctr">
                        <a:buNone/>
                      </a:pPr>
                      <a:r>
                        <a:rPr lang="en-US" altLang="zh-CN"/>
                        <a:t>-10%</a:t>
                      </a:r>
                      <a:endParaRPr lang="en-US" altLang="zh-CN"/>
                    </a:p>
                  </a:txBody>
                  <a:tcPr/>
                </a:tc>
                <a:tc>
                  <a:txBody>
                    <a:bodyPr/>
                    <a:p>
                      <a:pPr algn="ctr">
                        <a:buNone/>
                      </a:pPr>
                      <a:r>
                        <a:rPr lang="en-US" altLang="zh-CN"/>
                        <a:t>+11.11%</a:t>
                      </a:r>
                      <a:endParaRPr lang="en-US" altLang="zh-CN"/>
                    </a:p>
                  </a:txBody>
                  <a:tcPr/>
                </a:tc>
              </a:tr>
              <a:tr h="381000">
                <a:tc>
                  <a:txBody>
                    <a:bodyPr/>
                    <a:p>
                      <a:pPr algn="ctr">
                        <a:buNone/>
                      </a:pPr>
                      <a:r>
                        <a:rPr lang="en-US" altLang="zh-CN"/>
                        <a:t>-20%</a:t>
                      </a:r>
                      <a:endParaRPr lang="en-US" altLang="zh-CN"/>
                    </a:p>
                  </a:txBody>
                  <a:tcPr/>
                </a:tc>
                <a:tc>
                  <a:txBody>
                    <a:bodyPr/>
                    <a:p>
                      <a:pPr algn="ctr">
                        <a:buNone/>
                      </a:pPr>
                      <a:r>
                        <a:rPr lang="en-US" altLang="zh-CN"/>
                        <a:t>+25%</a:t>
                      </a:r>
                      <a:endParaRPr lang="en-US" altLang="zh-CN"/>
                    </a:p>
                  </a:txBody>
                  <a:tcPr/>
                </a:tc>
              </a:tr>
              <a:tr h="381000">
                <a:tc>
                  <a:txBody>
                    <a:bodyPr/>
                    <a:p>
                      <a:pPr algn="ctr">
                        <a:buNone/>
                      </a:pPr>
                      <a:r>
                        <a:rPr lang="en-US" altLang="zh-CN"/>
                        <a:t>-30%</a:t>
                      </a:r>
                      <a:endParaRPr lang="en-US" altLang="zh-CN"/>
                    </a:p>
                  </a:txBody>
                  <a:tcPr/>
                </a:tc>
                <a:tc>
                  <a:txBody>
                    <a:bodyPr/>
                    <a:p>
                      <a:pPr algn="ctr">
                        <a:buNone/>
                      </a:pPr>
                      <a:r>
                        <a:rPr lang="en-US" altLang="zh-CN"/>
                        <a:t>+42.8%</a:t>
                      </a:r>
                      <a:endParaRPr lang="en-US" altLang="zh-CN"/>
                    </a:p>
                  </a:txBody>
                  <a:tcPr/>
                </a:tc>
              </a:tr>
              <a:tr h="381000">
                <a:tc>
                  <a:txBody>
                    <a:bodyPr/>
                    <a:p>
                      <a:pPr algn="ctr">
                        <a:buNone/>
                      </a:pPr>
                      <a:r>
                        <a:rPr lang="en-US" altLang="zh-CN"/>
                        <a:t>-40%</a:t>
                      </a:r>
                      <a:endParaRPr lang="en-US" altLang="zh-CN"/>
                    </a:p>
                  </a:txBody>
                  <a:tcPr/>
                </a:tc>
                <a:tc>
                  <a:txBody>
                    <a:bodyPr/>
                    <a:p>
                      <a:pPr algn="ctr">
                        <a:buNone/>
                      </a:pPr>
                      <a:r>
                        <a:rPr lang="en-US" altLang="zh-CN"/>
                        <a:t>+66.67%</a:t>
                      </a:r>
                      <a:endParaRPr lang="en-US" altLang="zh-CN"/>
                    </a:p>
                  </a:txBody>
                  <a:tcPr/>
                </a:tc>
              </a:tr>
              <a:tr h="381000">
                <a:tc>
                  <a:txBody>
                    <a:bodyPr/>
                    <a:p>
                      <a:pPr algn="ctr">
                        <a:buNone/>
                      </a:pPr>
                      <a:r>
                        <a:rPr lang="en-US" altLang="zh-CN"/>
                        <a:t>-50%</a:t>
                      </a:r>
                      <a:endParaRPr lang="en-US" altLang="zh-CN"/>
                    </a:p>
                  </a:txBody>
                  <a:tcPr/>
                </a:tc>
                <a:tc>
                  <a:txBody>
                    <a:bodyPr/>
                    <a:p>
                      <a:pPr algn="ctr">
                        <a:buNone/>
                      </a:pPr>
                      <a:r>
                        <a:rPr lang="en-US" altLang="zh-CN"/>
                        <a:t>+100%</a:t>
                      </a:r>
                      <a:endParaRPr lang="en-US" altLang="zh-CN"/>
                    </a:p>
                  </a:txBody>
                  <a:tcPr/>
                </a:tc>
              </a:tr>
              <a:tr h="381000">
                <a:tc>
                  <a:txBody>
                    <a:bodyPr/>
                    <a:p>
                      <a:pPr algn="ctr">
                        <a:buNone/>
                      </a:pPr>
                      <a:r>
                        <a:rPr lang="en-US" altLang="zh-CN"/>
                        <a:t>-70%</a:t>
                      </a:r>
                      <a:endParaRPr lang="en-US" altLang="zh-CN"/>
                    </a:p>
                  </a:txBody>
                  <a:tcPr/>
                </a:tc>
                <a:tc>
                  <a:txBody>
                    <a:bodyPr/>
                    <a:p>
                      <a:pPr algn="ctr">
                        <a:buNone/>
                      </a:pPr>
                      <a:r>
                        <a:rPr lang="en-US" altLang="zh-CN"/>
                        <a:t>+233%</a:t>
                      </a:r>
                      <a:endParaRPr lang="en-US" altLang="zh-CN"/>
                    </a:p>
                  </a:txBody>
                  <a:tcPr/>
                </a:tc>
              </a:tr>
              <a:tr h="381000">
                <a:tc>
                  <a:txBody>
                    <a:bodyPr/>
                    <a:p>
                      <a:pPr algn="ctr">
                        <a:buNone/>
                      </a:pPr>
                      <a:r>
                        <a:rPr lang="en-US" altLang="zh-CN"/>
                        <a:t>-90%</a:t>
                      </a:r>
                      <a:endParaRPr lang="en-US" altLang="zh-CN"/>
                    </a:p>
                  </a:txBody>
                  <a:tcPr/>
                </a:tc>
                <a:tc>
                  <a:txBody>
                    <a:bodyPr/>
                    <a:p>
                      <a:pPr algn="ctr">
                        <a:buNone/>
                      </a:pPr>
                      <a:r>
                        <a:rPr lang="en-US" altLang="zh-CN"/>
                        <a:t>+900%</a:t>
                      </a:r>
                      <a:endParaRPr lang="en-US" altLang="zh-CN"/>
                    </a:p>
                  </a:txBody>
                  <a:tcPr/>
                </a:tc>
              </a:tr>
            </a:tbl>
          </a:graphicData>
        </a:graphic>
      </p:graphicFrame>
      <p:sp>
        <p:nvSpPr>
          <p:cNvPr id="18" name="文本框 17"/>
          <p:cNvSpPr txBox="1"/>
          <p:nvPr/>
        </p:nvSpPr>
        <p:spPr>
          <a:xfrm>
            <a:off x="6008370" y="4471035"/>
            <a:ext cx="5687695" cy="1630045"/>
          </a:xfrm>
          <a:prstGeom prst="rect">
            <a:avLst/>
          </a:prstGeom>
          <a:noFill/>
        </p:spPr>
        <p:txBody>
          <a:bodyPr wrap="square" rtlCol="0" anchor="t">
            <a:spAutoFit/>
          </a:bodyPr>
          <a:lstStyle/>
          <a:p>
            <a:pPr marL="342900" indent="-342900" algn="l">
              <a:buFont typeface="Wingdings" panose="05000000000000000000" charset="0"/>
              <a:buChar char="l"/>
            </a:pPr>
            <a:r>
              <a:rPr lang="zh-CN" altLang="en-US" sz="2000" b="1">
                <a:solidFill>
                  <a:schemeClr val="tx1"/>
                </a:solidFill>
                <a:latin typeface="思源黑体 CN Bold" panose="020B0800000000000000" charset="-122"/>
                <a:ea typeface="思源黑体 CN Bold" panose="020B0800000000000000" charset="-122"/>
              </a:rPr>
              <a:t>可见亏损越多，回本之路就越艰难。</a:t>
            </a:r>
            <a:endParaRPr lang="zh-CN" altLang="en-US" sz="2000" b="1">
              <a:solidFill>
                <a:schemeClr val="tx1"/>
              </a:solidFill>
              <a:latin typeface="思源黑体 CN Bold" panose="020B0800000000000000" charset="-122"/>
              <a:ea typeface="思源黑体 CN Bold" panose="020B0800000000000000" charset="-122"/>
            </a:endParaRPr>
          </a:p>
          <a:p>
            <a:pPr algn="l"/>
            <a:endParaRPr lang="zh-CN" altLang="en-US" sz="2000" b="1">
              <a:solidFill>
                <a:schemeClr val="tx1"/>
              </a:solidFill>
              <a:latin typeface="思源黑体 CN Bold" panose="020B0800000000000000" charset="-122"/>
              <a:ea typeface="思源黑体 CN Bold" panose="020B0800000000000000" charset="-122"/>
            </a:endParaRPr>
          </a:p>
          <a:p>
            <a:pPr marL="342900" indent="-342900" algn="l">
              <a:buFont typeface="Wingdings" panose="05000000000000000000" charset="0"/>
              <a:buChar char="l"/>
            </a:pPr>
            <a:r>
              <a:rPr lang="zh-CN" altLang="en-US" sz="2000" b="1">
                <a:solidFill>
                  <a:schemeClr val="tx1"/>
                </a:solidFill>
                <a:latin typeface="思源黑体 CN Bold" panose="020B0800000000000000" charset="-122"/>
                <a:ea typeface="思源黑体 CN Bold" panose="020B0800000000000000" charset="-122"/>
              </a:rPr>
              <a:t>炒股，控制风险远远比想赚多少更重要！</a:t>
            </a:r>
            <a:endParaRPr lang="zh-CN" altLang="en-US" sz="2000" b="1">
              <a:solidFill>
                <a:schemeClr val="tx1"/>
              </a:solidFill>
              <a:latin typeface="思源黑体 CN Bold" panose="020B0800000000000000" charset="-122"/>
              <a:ea typeface="思源黑体 CN Bold" panose="020B0800000000000000" charset="-122"/>
            </a:endParaRPr>
          </a:p>
          <a:p>
            <a:pPr algn="l"/>
            <a:endParaRPr lang="zh-CN" altLang="en-US" sz="2000" b="1">
              <a:solidFill>
                <a:schemeClr val="tx1"/>
              </a:solidFill>
              <a:latin typeface="思源黑体 CN Bold" panose="020B0800000000000000" charset="-122"/>
              <a:ea typeface="思源黑体 CN Bold" panose="020B0800000000000000" charset="-122"/>
            </a:endParaRPr>
          </a:p>
          <a:p>
            <a:pPr marL="342900" indent="-342900" algn="l">
              <a:buFont typeface="Wingdings" panose="05000000000000000000" charset="0"/>
              <a:buChar char="l"/>
            </a:pPr>
            <a:r>
              <a:rPr lang="zh-CN" altLang="en-US" sz="2000" b="1">
                <a:solidFill>
                  <a:schemeClr val="tx1"/>
                </a:solidFill>
                <a:latin typeface="思源黑体 CN Bold" panose="020B0800000000000000" charset="-122"/>
                <a:ea typeface="思源黑体 CN Bold" panose="020B0800000000000000" charset="-122"/>
              </a:rPr>
              <a:t>回撤小的方法才是好方法。</a:t>
            </a:r>
            <a:endParaRPr lang="zh-CN" altLang="en-US" sz="2000" b="1">
              <a:solidFill>
                <a:schemeClr val="tx1"/>
              </a:solidFill>
              <a:latin typeface="思源黑体 CN Bold" panose="020B0800000000000000" charset="-122"/>
              <a:ea typeface="思源黑体 CN Bold" panose="020B0800000000000000" charset="-122"/>
            </a:endParaRPr>
          </a:p>
        </p:txBody>
      </p:sp>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748405" y="13970"/>
            <a:ext cx="4694555" cy="706755"/>
          </a:xfrm>
          <a:prstGeom prst="rect">
            <a:avLst/>
          </a:prstGeom>
          <a:noFill/>
        </p:spPr>
        <p:txBody>
          <a:bodyPr wrap="square" rtlCol="0">
            <a:spAutoFit/>
          </a:bodyPr>
          <a:p>
            <a:pPr algn="ctr">
              <a:buClrTx/>
              <a:buSzTx/>
              <a:buFontTx/>
            </a:pPr>
            <a:r>
              <a:rPr lang="zh-CN" altLang="en-US" sz="4000" b="1">
                <a:gradFill>
                  <a:gsLst>
                    <a:gs pos="0">
                      <a:srgbClr val="FBFAFB"/>
                    </a:gs>
                    <a:gs pos="100000">
                      <a:srgbClr val="FFE38F"/>
                    </a:gs>
                  </a:gsLst>
                  <a:lin ang="0" scaled="0"/>
                </a:gradFill>
                <a:latin typeface="思源黑体 CN Bold" panose="020B0800000000000000" charset="-122"/>
                <a:ea typeface="思源黑体 CN Bold" panose="020B0800000000000000" charset="-122"/>
                <a:cs typeface="新宋体" panose="02010609030101010101" charset="-122"/>
              </a:rPr>
              <a:t>【资金管理】法则</a:t>
            </a:r>
            <a:endParaRPr lang="zh-CN" altLang="en-US" sz="4000" b="1">
              <a:gradFill>
                <a:gsLst>
                  <a:gs pos="0">
                    <a:srgbClr val="FBFAFB"/>
                  </a:gs>
                  <a:gs pos="100000">
                    <a:srgbClr val="FFE38F"/>
                  </a:gs>
                </a:gsLst>
                <a:lin ang="0" scaled="0"/>
              </a:gradFill>
              <a:latin typeface="思源黑体 CN Bold" panose="020B0800000000000000" charset="-122"/>
              <a:ea typeface="思源黑体 CN Bold" panose="020B0800000000000000" charset="-122"/>
              <a:cs typeface="新宋体" panose="02010609030101010101" charset="-122"/>
            </a:endParaRPr>
          </a:p>
        </p:txBody>
      </p:sp>
      <p:sp>
        <p:nvSpPr>
          <p:cNvPr id="4" name="文本框 3"/>
          <p:cNvSpPr txBox="1"/>
          <p:nvPr/>
        </p:nvSpPr>
        <p:spPr>
          <a:xfrm>
            <a:off x="274955" y="6558280"/>
            <a:ext cx="11657965" cy="245110"/>
          </a:xfrm>
          <a:prstGeom prst="rect">
            <a:avLst/>
          </a:prstGeom>
          <a:noFill/>
        </p:spPr>
        <p:txBody>
          <a:bodyPr wrap="square" rtlCol="0">
            <a:spAutoFit/>
          </a:bodyPr>
          <a:p>
            <a:pPr algn="ct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经传多赢资深投顾：方建伟丨投顾编号：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A1120613090012</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丨基金从业编号：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A2025062200022x     </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风险提示</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观点基于软件数据和理论模型分析，仅供参考，不构成买卖建议，股市有风险，投资需谨慎</a:t>
            </a:r>
            <a:endPar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3" name="图片 2"/>
          <p:cNvPicPr>
            <a:picLocks noChangeAspect="1"/>
          </p:cNvPicPr>
          <p:nvPr/>
        </p:nvPicPr>
        <p:blipFill>
          <a:blip r:embed="rId1"/>
          <a:stretch>
            <a:fillRect/>
          </a:stretch>
        </p:blipFill>
        <p:spPr>
          <a:xfrm>
            <a:off x="2990850" y="1326515"/>
            <a:ext cx="5542915" cy="1686560"/>
          </a:xfrm>
          <a:prstGeom prst="rect">
            <a:avLst/>
          </a:prstGeom>
          <a:ln w="28575" cmpd="dbl">
            <a:solidFill>
              <a:schemeClr val="accent1">
                <a:shade val="50000"/>
              </a:schemeClr>
            </a:solidFill>
            <a:prstDash val="solid"/>
          </a:ln>
        </p:spPr>
      </p:pic>
      <p:sp>
        <p:nvSpPr>
          <p:cNvPr id="18" name="文本框 17"/>
          <p:cNvSpPr txBox="1"/>
          <p:nvPr/>
        </p:nvSpPr>
        <p:spPr>
          <a:xfrm>
            <a:off x="2584450" y="3527425"/>
            <a:ext cx="8694420" cy="2458085"/>
          </a:xfrm>
          <a:prstGeom prst="rect">
            <a:avLst/>
          </a:prstGeom>
          <a:noFill/>
        </p:spPr>
        <p:txBody>
          <a:bodyPr wrap="square" rtlCol="0" anchor="t">
            <a:noAutofit/>
          </a:bodyPr>
          <a:lstStyle/>
          <a:p>
            <a:pPr algn="l"/>
            <a:r>
              <a:rPr lang="en-US" altLang="zh-CN" sz="2000" b="1">
                <a:solidFill>
                  <a:schemeClr val="tx1"/>
                </a:solidFill>
                <a:latin typeface="思源黑体 CN Bold" panose="020B0800000000000000" charset="-122"/>
                <a:ea typeface="思源黑体 CN Bold" panose="020B0800000000000000" charset="-122"/>
                <a:cs typeface="思源黑体 CN Bold" panose="020B0800000000000000" charset="-122"/>
              </a:rPr>
              <a:t>1</a:t>
            </a:r>
            <a:r>
              <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rPr>
              <a:t>、分散，是最常见的降风险的方法。（害怕看不过来？）</a:t>
            </a:r>
            <a:endPar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endParaRPr>
          </a:p>
          <a:p>
            <a:pPr algn="l"/>
            <a:endPar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endParaRPr>
          </a:p>
          <a:p>
            <a:pPr algn="l"/>
            <a:r>
              <a:rPr lang="en-US" altLang="zh-CN" sz="2000" b="1">
                <a:solidFill>
                  <a:schemeClr val="tx1"/>
                </a:solidFill>
                <a:latin typeface="思源黑体 CN Bold" panose="020B0800000000000000" charset="-122"/>
                <a:ea typeface="思源黑体 CN Bold" panose="020B0800000000000000" charset="-122"/>
                <a:cs typeface="思源黑体 CN Bold" panose="020B0800000000000000" charset="-122"/>
              </a:rPr>
              <a:t>2</a:t>
            </a:r>
            <a:r>
              <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rPr>
              <a:t>、可以亏，但不能亏太多，止损是一种自我保护机制。</a:t>
            </a:r>
            <a:endPar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endParaRPr>
          </a:p>
          <a:p>
            <a:pPr algn="l"/>
            <a:endPar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endParaRPr>
          </a:p>
          <a:p>
            <a:pPr algn="l"/>
            <a:r>
              <a:rPr lang="en-US" altLang="zh-CN" sz="2000" b="1">
                <a:solidFill>
                  <a:schemeClr val="tx1"/>
                </a:solidFill>
                <a:latin typeface="思源黑体 CN Bold" panose="020B0800000000000000" charset="-122"/>
                <a:ea typeface="思源黑体 CN Bold" panose="020B0800000000000000" charset="-122"/>
                <a:cs typeface="思源黑体 CN Bold" panose="020B0800000000000000" charset="-122"/>
              </a:rPr>
              <a:t>3</a:t>
            </a:r>
            <a:r>
              <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rPr>
              <a:t>、盈利转出，让自己拥有一个更轻松的心态。</a:t>
            </a:r>
            <a:endPar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endParaRPr>
          </a:p>
          <a:p>
            <a:pPr algn="l"/>
            <a:endPar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endParaRPr>
          </a:p>
          <a:p>
            <a:pPr algn="l"/>
            <a:r>
              <a:rPr lang="en-US" altLang="zh-CN" sz="2000" b="1">
                <a:solidFill>
                  <a:schemeClr val="tx1"/>
                </a:solidFill>
                <a:latin typeface="思源黑体 CN Bold" panose="020B0800000000000000" charset="-122"/>
                <a:ea typeface="思源黑体 CN Bold" panose="020B0800000000000000" charset="-122"/>
                <a:cs typeface="思源黑体 CN Bold" panose="020B0800000000000000" charset="-122"/>
              </a:rPr>
              <a:t>4</a:t>
            </a:r>
            <a:r>
              <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rPr>
              <a:t>、定期复盘，例如周、月，总结自己的操作与法则的偏差。</a:t>
            </a:r>
            <a:endPar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endParaRPr>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652010" y="2101215"/>
            <a:ext cx="2929890" cy="829945"/>
          </a:xfrm>
          <a:prstGeom prst="rect">
            <a:avLst/>
          </a:prstGeom>
          <a:noFill/>
        </p:spPr>
        <p:txBody>
          <a:bodyPr wrap="square" rtlCol="0">
            <a:spAutoFit/>
          </a:bodyPr>
          <a:p>
            <a:pPr algn="ctr"/>
            <a:r>
              <a:rPr lang="en-US" altLang="zh-CN" sz="4800">
                <a:gradFill>
                  <a:gsLst>
                    <a:gs pos="0">
                      <a:srgbClr val="FBFAFB"/>
                    </a:gs>
                    <a:gs pos="100000">
                      <a:srgbClr val="FFE38F"/>
                    </a:gs>
                  </a:gsLst>
                  <a:lin ang="0" scaled="0"/>
                </a:gradFill>
                <a:latin typeface="思源黑体 CN Bold" panose="020B0800000000000000" charset="-122"/>
                <a:ea typeface="思源黑体 CN Bold" panose="020B0800000000000000" charset="-122"/>
              </a:rPr>
              <a:t>PART 03</a:t>
            </a:r>
            <a:endParaRPr lang="en-US" altLang="zh-CN" sz="4800">
              <a:gradFill>
                <a:gsLst>
                  <a:gs pos="0">
                    <a:srgbClr val="FBFAFB"/>
                  </a:gs>
                  <a:gs pos="100000">
                    <a:srgbClr val="FFE38F"/>
                  </a:gs>
                </a:gsLst>
                <a:lin ang="0" scaled="0"/>
              </a:gradFill>
              <a:latin typeface="思源黑体 CN Bold" panose="020B0800000000000000" charset="-122"/>
              <a:ea typeface="思源黑体 CN Bold" panose="020B0800000000000000" charset="-122"/>
            </a:endParaRPr>
          </a:p>
        </p:txBody>
      </p:sp>
      <p:sp>
        <p:nvSpPr>
          <p:cNvPr id="4" name="文本框 3"/>
          <p:cNvSpPr txBox="1"/>
          <p:nvPr>
            <p:custDataLst>
              <p:tags r:id="rId1"/>
            </p:custDataLst>
          </p:nvPr>
        </p:nvSpPr>
        <p:spPr>
          <a:xfrm>
            <a:off x="2948623" y="3145790"/>
            <a:ext cx="6336665" cy="957580"/>
          </a:xfrm>
          <a:prstGeom prst="rect">
            <a:avLst/>
          </a:prstGeom>
          <a:noFill/>
        </p:spPr>
        <p:txBody>
          <a:bodyPr wrap="square" rtlCol="0">
            <a:noAutofit/>
          </a:bodyPr>
          <a:p>
            <a:pPr algn="ctr"/>
            <a:r>
              <a:rPr lang="zh-CN" altLang="en-US" sz="6000">
                <a:solidFill>
                  <a:srgbClr val="2D060E"/>
                </a:solidFill>
                <a:latin typeface="思源黑体 CN Medium" panose="020B0600000000000000" charset="-122"/>
                <a:ea typeface="思源黑体 CN Medium" panose="020B0600000000000000" charset="-122"/>
              </a:rPr>
              <a:t>以正和以奇胜</a:t>
            </a:r>
            <a:endParaRPr lang="zh-CN" altLang="en-US" sz="6000">
              <a:solidFill>
                <a:srgbClr val="2D060E"/>
              </a:solidFill>
              <a:latin typeface="思源黑体 CN Medium" panose="020B0600000000000000" charset="-122"/>
              <a:ea typeface="思源黑体 CN Medium" panose="020B0600000000000000" charset="-122"/>
              <a:sym typeface="+mn-ea"/>
            </a:endParaRPr>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692525" y="13970"/>
            <a:ext cx="4694555" cy="706755"/>
          </a:xfrm>
          <a:prstGeom prst="rect">
            <a:avLst/>
          </a:prstGeom>
          <a:noFill/>
        </p:spPr>
        <p:txBody>
          <a:bodyPr wrap="square" rtlCol="0">
            <a:spAutoFit/>
          </a:bodyPr>
          <a:p>
            <a:pPr algn="ctr"/>
            <a:r>
              <a:rPr lang="zh-CN" altLang="en-US" sz="4000" b="1">
                <a:gradFill>
                  <a:gsLst>
                    <a:gs pos="0">
                      <a:srgbClr val="FBFAFB"/>
                    </a:gs>
                    <a:gs pos="100000">
                      <a:srgbClr val="FFE38F"/>
                    </a:gs>
                  </a:gsLst>
                  <a:lin ang="0" scaled="0"/>
                </a:gradFill>
                <a:latin typeface="思源黑体 CN Bold" panose="020B0800000000000000" charset="-122"/>
                <a:ea typeface="思源黑体 CN Bold" panose="020B0800000000000000" charset="-122"/>
                <a:cs typeface="新宋体" panose="02010609030101010101" charset="-122"/>
              </a:rPr>
              <a:t>【选股思路】法则</a:t>
            </a:r>
            <a:endParaRPr lang="zh-CN" altLang="en-US" sz="4000">
              <a:gradFill>
                <a:gsLst>
                  <a:gs pos="0">
                    <a:srgbClr val="FBFAFB"/>
                  </a:gs>
                  <a:gs pos="100000">
                    <a:srgbClr val="FFE38F"/>
                  </a:gs>
                </a:gsLst>
                <a:lin ang="0" scaled="0"/>
              </a:gradFill>
              <a:latin typeface="思源黑体 Medium" panose="020B0600000000000000" charset="-122"/>
              <a:ea typeface="思源黑体 Medium" panose="020B0600000000000000" charset="-122"/>
            </a:endParaRPr>
          </a:p>
        </p:txBody>
      </p:sp>
      <p:sp>
        <p:nvSpPr>
          <p:cNvPr id="4" name="文本框 3"/>
          <p:cNvSpPr txBox="1"/>
          <p:nvPr/>
        </p:nvSpPr>
        <p:spPr>
          <a:xfrm>
            <a:off x="274955" y="6558280"/>
            <a:ext cx="11657965" cy="245110"/>
          </a:xfrm>
          <a:prstGeom prst="rect">
            <a:avLst/>
          </a:prstGeom>
          <a:noFill/>
        </p:spPr>
        <p:txBody>
          <a:bodyPr wrap="square" rtlCol="0">
            <a:spAutoFit/>
          </a:bodyPr>
          <a:p>
            <a:pPr algn="ct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经传多赢资深投顾：方建伟丨投顾编号：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A1120613090012</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丨基金从业编号：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A2025062200022x     </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风险提示</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观点基于软件数据和理论模型分析，仅供参考，不构成买卖建议，股市有风险，投资需谨慎</a:t>
            </a:r>
            <a:endPar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3" name="图片 2"/>
          <p:cNvPicPr>
            <a:picLocks noChangeAspect="1"/>
          </p:cNvPicPr>
          <p:nvPr/>
        </p:nvPicPr>
        <p:blipFill>
          <a:blip r:embed="rId1"/>
          <a:stretch>
            <a:fillRect/>
          </a:stretch>
        </p:blipFill>
        <p:spPr>
          <a:xfrm>
            <a:off x="724535" y="981075"/>
            <a:ext cx="7292340" cy="2484120"/>
          </a:xfrm>
          <a:prstGeom prst="rect">
            <a:avLst/>
          </a:prstGeom>
          <a:ln w="28575" cmpd="dbl">
            <a:solidFill>
              <a:schemeClr val="accent1">
                <a:shade val="50000"/>
              </a:schemeClr>
            </a:solidFill>
            <a:prstDash val="solid"/>
          </a:ln>
        </p:spPr>
      </p:pic>
      <p:sp>
        <p:nvSpPr>
          <p:cNvPr id="18" name="文本框 17"/>
          <p:cNvSpPr txBox="1"/>
          <p:nvPr/>
        </p:nvSpPr>
        <p:spPr>
          <a:xfrm>
            <a:off x="1391285" y="3741420"/>
            <a:ext cx="9198610" cy="2371725"/>
          </a:xfrm>
          <a:prstGeom prst="rect">
            <a:avLst/>
          </a:prstGeom>
          <a:noFill/>
        </p:spPr>
        <p:txBody>
          <a:bodyPr wrap="square" rtlCol="0" anchor="t">
            <a:noAutofit/>
          </a:bodyPr>
          <a:lstStyle/>
          <a:p>
            <a:pPr algn="l"/>
            <a:r>
              <a:rPr lang="en-US" altLang="zh-CN" sz="2000" b="1">
                <a:solidFill>
                  <a:schemeClr val="tx1"/>
                </a:solidFill>
                <a:latin typeface="思源黑体 CN Bold" panose="020B0800000000000000" charset="-122"/>
                <a:ea typeface="思源黑体 CN Bold" panose="020B0800000000000000" charset="-122"/>
                <a:cs typeface="思源黑体 CN Bold" panose="020B0800000000000000" charset="-122"/>
              </a:rPr>
              <a:t>1</a:t>
            </a:r>
            <a:r>
              <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rPr>
              <a:t>、用基本面选择底子好的公司</a:t>
            </a:r>
            <a:r>
              <a:rPr lang="en-US" altLang="zh-CN" sz="2000" b="1">
                <a:solidFill>
                  <a:schemeClr val="tx1"/>
                </a:solidFill>
                <a:latin typeface="思源黑体 CN Bold" panose="020B0800000000000000" charset="-122"/>
                <a:ea typeface="思源黑体 CN Bold" panose="020B0800000000000000" charset="-122"/>
                <a:cs typeface="思源黑体 CN Bold" panose="020B0800000000000000" charset="-122"/>
              </a:rPr>
              <a:t>/</a:t>
            </a:r>
            <a:r>
              <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rPr>
              <a:t>个股，这样可以减少踩雷。</a:t>
            </a:r>
            <a:endPar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endParaRPr>
          </a:p>
          <a:p>
            <a:pPr algn="l"/>
            <a:endPar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endParaRPr>
          </a:p>
          <a:p>
            <a:pPr algn="l"/>
            <a:r>
              <a:rPr lang="en-US" altLang="zh-CN" sz="2000" b="1">
                <a:solidFill>
                  <a:schemeClr val="tx1"/>
                </a:solidFill>
                <a:latin typeface="思源黑体 CN Bold" panose="020B0800000000000000" charset="-122"/>
                <a:ea typeface="思源黑体 CN Bold" panose="020B0800000000000000" charset="-122"/>
                <a:cs typeface="思源黑体 CN Bold" panose="020B0800000000000000" charset="-122"/>
              </a:rPr>
              <a:t>2</a:t>
            </a:r>
            <a:r>
              <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rPr>
              <a:t>、业绩增长或创新高，而股价处于较低位时，相当于清晰个股后期会涨。</a:t>
            </a:r>
            <a:endPar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endParaRPr>
          </a:p>
          <a:p>
            <a:pPr algn="l"/>
            <a:endPar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endParaRPr>
          </a:p>
          <a:p>
            <a:pPr algn="l"/>
            <a:r>
              <a:rPr lang="en-US" altLang="zh-CN" sz="2000" b="1">
                <a:solidFill>
                  <a:schemeClr val="tx1"/>
                </a:solidFill>
                <a:latin typeface="思源黑体 CN Bold" panose="020B0800000000000000" charset="-122"/>
                <a:ea typeface="思源黑体 CN Bold" panose="020B0800000000000000" charset="-122"/>
                <a:cs typeface="思源黑体 CN Bold" panose="020B0800000000000000" charset="-122"/>
              </a:rPr>
              <a:t>3</a:t>
            </a:r>
            <a:r>
              <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rPr>
              <a:t>、什么时候涨？不知道，但可以结合主力状态来减少无效持股的阶段。</a:t>
            </a:r>
            <a:endPar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endParaRPr>
          </a:p>
          <a:p>
            <a:pPr algn="l"/>
            <a:endPar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endParaRPr>
          </a:p>
          <a:p>
            <a:pPr algn="l"/>
            <a:r>
              <a:rPr lang="en-US" altLang="zh-CN" sz="2000" b="1">
                <a:solidFill>
                  <a:schemeClr val="tx1"/>
                </a:solidFill>
                <a:latin typeface="思源黑体 CN Bold" panose="020B0800000000000000" charset="-122"/>
                <a:ea typeface="思源黑体 CN Bold" panose="020B0800000000000000" charset="-122"/>
                <a:cs typeface="思源黑体 CN Bold" panose="020B0800000000000000" charset="-122"/>
              </a:rPr>
              <a:t>4</a:t>
            </a:r>
            <a:r>
              <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rPr>
              <a:t>、一定要有定力，只关注自己看好的个股，千万不要到处看，容易沾花惹草。</a:t>
            </a:r>
            <a:endPar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endParaRPr>
          </a:p>
        </p:txBody>
      </p:sp>
      <p:pic>
        <p:nvPicPr>
          <p:cNvPr id="5" name="图片 4"/>
          <p:cNvPicPr>
            <a:picLocks noChangeAspect="1"/>
          </p:cNvPicPr>
          <p:nvPr/>
        </p:nvPicPr>
        <p:blipFill>
          <a:blip r:embed="rId2"/>
          <a:stretch>
            <a:fillRect/>
          </a:stretch>
        </p:blipFill>
        <p:spPr>
          <a:xfrm>
            <a:off x="8190230" y="969010"/>
            <a:ext cx="3162300" cy="2524125"/>
          </a:xfrm>
          <a:prstGeom prst="rect">
            <a:avLst/>
          </a:prstGeom>
          <a:ln w="28575" cmpd="dbl">
            <a:solidFill>
              <a:schemeClr val="accent1">
                <a:shade val="50000"/>
              </a:schemeClr>
            </a:solidFill>
            <a:prstDash val="solid"/>
          </a:ln>
        </p:spPr>
      </p:pic>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748405" y="13970"/>
            <a:ext cx="5361305" cy="706755"/>
          </a:xfrm>
          <a:prstGeom prst="rect">
            <a:avLst/>
          </a:prstGeom>
          <a:noFill/>
        </p:spPr>
        <p:txBody>
          <a:bodyPr wrap="square" rtlCol="0">
            <a:spAutoFit/>
          </a:bodyPr>
          <a:p>
            <a:pPr algn="ctr">
              <a:buClrTx/>
              <a:buSzTx/>
              <a:buFontTx/>
            </a:pPr>
            <a:r>
              <a:rPr lang="zh-CN" altLang="en-US" sz="4000" b="1">
                <a:gradFill>
                  <a:gsLst>
                    <a:gs pos="0">
                      <a:srgbClr val="FBFAFB"/>
                    </a:gs>
                    <a:gs pos="100000">
                      <a:srgbClr val="FFE38F"/>
                    </a:gs>
                  </a:gsLst>
                  <a:lin ang="0" scaled="0"/>
                </a:gradFill>
                <a:latin typeface="思源黑体 CN Bold" panose="020B0800000000000000" charset="-122"/>
                <a:ea typeface="思源黑体 CN Bold" panose="020B0800000000000000" charset="-122"/>
                <a:cs typeface="新宋体" panose="02010609030101010101" charset="-122"/>
              </a:rPr>
              <a:t>今年回顾——华工科技</a:t>
            </a:r>
            <a:endParaRPr lang="zh-CN" altLang="en-US" sz="4000">
              <a:gradFill>
                <a:gsLst>
                  <a:gs pos="0">
                    <a:srgbClr val="FBFAFB"/>
                  </a:gs>
                  <a:gs pos="100000">
                    <a:srgbClr val="FFE38F"/>
                  </a:gs>
                </a:gsLst>
                <a:lin ang="0" scaled="0"/>
              </a:gradFill>
              <a:latin typeface="思源黑体 Medium" panose="020B0600000000000000" charset="-122"/>
              <a:ea typeface="思源黑体 Medium" panose="020B0600000000000000" charset="-122"/>
            </a:endParaRPr>
          </a:p>
        </p:txBody>
      </p:sp>
      <p:sp>
        <p:nvSpPr>
          <p:cNvPr id="4" name="文本框 3"/>
          <p:cNvSpPr txBox="1"/>
          <p:nvPr/>
        </p:nvSpPr>
        <p:spPr>
          <a:xfrm>
            <a:off x="274955" y="6558280"/>
            <a:ext cx="11657965" cy="245110"/>
          </a:xfrm>
          <a:prstGeom prst="rect">
            <a:avLst/>
          </a:prstGeom>
          <a:noFill/>
        </p:spPr>
        <p:txBody>
          <a:bodyPr wrap="square" rtlCol="0">
            <a:spAutoFit/>
          </a:bodyPr>
          <a:p>
            <a:pPr algn="ct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经传多赢资深投顾：方建伟丨投顾编号：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A1120613090012</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丨基金从业编号：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A2025062200022x     </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风险提示</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观点基于软件数据和理论模型分析，仅供参考，不构成买卖建议，股市有风险，投资需谨慎</a:t>
            </a:r>
            <a:endPar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3" name="图片 2"/>
          <p:cNvPicPr>
            <a:picLocks noChangeAspect="1"/>
          </p:cNvPicPr>
          <p:nvPr/>
        </p:nvPicPr>
        <p:blipFill>
          <a:blip r:embed="rId1"/>
          <a:stretch>
            <a:fillRect/>
          </a:stretch>
        </p:blipFill>
        <p:spPr>
          <a:xfrm>
            <a:off x="274955" y="706120"/>
            <a:ext cx="11679555" cy="5804535"/>
          </a:xfrm>
          <a:prstGeom prst="rect">
            <a:avLst/>
          </a:prstGeom>
        </p:spPr>
      </p:pic>
      <p:sp>
        <p:nvSpPr>
          <p:cNvPr id="18" name="文本框 17"/>
          <p:cNvSpPr txBox="1"/>
          <p:nvPr/>
        </p:nvSpPr>
        <p:spPr>
          <a:xfrm>
            <a:off x="4606925" y="5369560"/>
            <a:ext cx="2794635" cy="829945"/>
          </a:xfrm>
          <a:prstGeom prst="rect">
            <a:avLst/>
          </a:prstGeom>
          <a:noFill/>
        </p:spPr>
        <p:txBody>
          <a:bodyPr wrap="square" rtlCol="0" anchor="t">
            <a:spAutoFit/>
          </a:bodyPr>
          <a:lstStyle/>
          <a:p>
            <a:pPr algn="l">
              <a:buClrTx/>
              <a:buSzTx/>
              <a:buNone/>
            </a:pPr>
            <a:r>
              <a:rPr lang="zh-CN" altLang="en-US" sz="2400" b="1">
                <a:solidFill>
                  <a:srgbClr val="FF0000"/>
                </a:solidFill>
                <a:latin typeface="思源黑体 CN Bold" panose="020B0800000000000000" charset="-122"/>
                <a:ea typeface="思源黑体 CN Bold" panose="020B0800000000000000" charset="-122"/>
              </a:rPr>
              <a:t>滚动净利润创新高</a:t>
            </a:r>
            <a:endParaRPr lang="zh-CN" altLang="en-US" sz="2400" b="1">
              <a:solidFill>
                <a:srgbClr val="FF0000"/>
              </a:solidFill>
              <a:latin typeface="思源黑体 CN Bold" panose="020B0800000000000000" charset="-122"/>
              <a:ea typeface="思源黑体 CN Bold" panose="020B0800000000000000" charset="-122"/>
            </a:endParaRPr>
          </a:p>
          <a:p>
            <a:pPr algn="l">
              <a:buClrTx/>
              <a:buSzTx/>
              <a:buNone/>
            </a:pPr>
            <a:r>
              <a:rPr lang="zh-CN" altLang="en-US" sz="2400" b="1">
                <a:solidFill>
                  <a:srgbClr val="FF0000"/>
                </a:solidFill>
                <a:latin typeface="思源黑体 CN Bold" panose="020B0800000000000000" charset="-122"/>
                <a:ea typeface="思源黑体 CN Bold" panose="020B0800000000000000" charset="-122"/>
              </a:rPr>
              <a:t>股价当时还未大涨</a:t>
            </a:r>
            <a:endParaRPr lang="zh-CN" altLang="en-US" sz="2400" b="1">
              <a:solidFill>
                <a:srgbClr val="FF0000"/>
              </a:solidFill>
              <a:latin typeface="思源黑体 Medium" panose="020B0600000000000000" charset="-122"/>
              <a:ea typeface="思源黑体 Medium" panose="020B0600000000000000" charset="-122"/>
            </a:endParaRPr>
          </a:p>
        </p:txBody>
      </p:sp>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748405" y="13970"/>
            <a:ext cx="5498465" cy="706755"/>
          </a:xfrm>
          <a:prstGeom prst="rect">
            <a:avLst/>
          </a:prstGeom>
          <a:noFill/>
        </p:spPr>
        <p:txBody>
          <a:bodyPr wrap="square" rtlCol="0">
            <a:spAutoFit/>
          </a:bodyPr>
          <a:p>
            <a:pPr lvl="0" algn="ctr">
              <a:buClrTx/>
              <a:buSzTx/>
              <a:buFontTx/>
            </a:pPr>
            <a:r>
              <a:rPr lang="zh-CN" altLang="en-US" sz="4000">
                <a:gradFill>
                  <a:gsLst>
                    <a:gs pos="0">
                      <a:srgbClr val="FBFAFB"/>
                    </a:gs>
                    <a:gs pos="100000">
                      <a:srgbClr val="FFE38F"/>
                    </a:gs>
                  </a:gsLst>
                  <a:lin ang="0" scaled="0"/>
                </a:gradFill>
                <a:latin typeface="思源黑体 Medium" panose="020B0600000000000000" charset="-122"/>
                <a:ea typeface="思源黑体 Medium" panose="020B0600000000000000" charset="-122"/>
                <a:sym typeface="+mn-ea"/>
              </a:rPr>
              <a:t>今年回顾</a:t>
            </a:r>
            <a:r>
              <a:rPr lang="en-US" altLang="zh-CN" sz="4000">
                <a:gradFill>
                  <a:gsLst>
                    <a:gs pos="0">
                      <a:srgbClr val="FBFAFB"/>
                    </a:gs>
                    <a:gs pos="100000">
                      <a:srgbClr val="FFE38F"/>
                    </a:gs>
                  </a:gsLst>
                  <a:lin ang="0" scaled="0"/>
                </a:gradFill>
                <a:latin typeface="思源黑体 Medium" panose="020B0600000000000000" charset="-122"/>
                <a:ea typeface="思源黑体 Medium" panose="020B0600000000000000" charset="-122"/>
                <a:sym typeface="+mn-ea"/>
              </a:rPr>
              <a:t>——</a:t>
            </a:r>
            <a:r>
              <a:rPr lang="zh-CN" altLang="en-US" sz="4000">
                <a:gradFill>
                  <a:gsLst>
                    <a:gs pos="0">
                      <a:srgbClr val="FBFAFB"/>
                    </a:gs>
                    <a:gs pos="100000">
                      <a:srgbClr val="FFE38F"/>
                    </a:gs>
                  </a:gsLst>
                  <a:lin ang="0" scaled="0"/>
                </a:gradFill>
                <a:latin typeface="思源黑体 Medium" panose="020B0600000000000000" charset="-122"/>
                <a:ea typeface="思源黑体 Medium" panose="020B0600000000000000" charset="-122"/>
                <a:sym typeface="+mn-ea"/>
              </a:rPr>
              <a:t>工业富联</a:t>
            </a:r>
            <a:endParaRPr lang="zh-CN" altLang="en-US" sz="4000">
              <a:gradFill>
                <a:gsLst>
                  <a:gs pos="0">
                    <a:srgbClr val="FBFAFB"/>
                  </a:gs>
                  <a:gs pos="100000">
                    <a:srgbClr val="FFE38F"/>
                  </a:gs>
                </a:gsLst>
                <a:lin ang="0" scaled="0"/>
              </a:gradFill>
              <a:latin typeface="思源黑体 Medium" panose="020B0600000000000000" charset="-122"/>
              <a:ea typeface="思源黑体 Medium" panose="020B0600000000000000" charset="-122"/>
              <a:sym typeface="+mn-ea"/>
            </a:endParaRPr>
          </a:p>
        </p:txBody>
      </p:sp>
      <p:sp>
        <p:nvSpPr>
          <p:cNvPr id="4" name="文本框 3"/>
          <p:cNvSpPr txBox="1"/>
          <p:nvPr/>
        </p:nvSpPr>
        <p:spPr>
          <a:xfrm>
            <a:off x="274955" y="6558280"/>
            <a:ext cx="11657965" cy="245110"/>
          </a:xfrm>
          <a:prstGeom prst="rect">
            <a:avLst/>
          </a:prstGeom>
          <a:noFill/>
        </p:spPr>
        <p:txBody>
          <a:bodyPr wrap="square" rtlCol="0">
            <a:spAutoFit/>
          </a:bodyPr>
          <a:p>
            <a:pPr algn="ct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经传多赢资深投顾：方建伟丨投顾编号：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A1120613090012</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丨基金从业编号：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A2025062200022x     </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风险提示</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观点基于软件数据和理论模型分析，仅供参考，不构成买卖建议，股市有风险，投资需谨慎</a:t>
            </a:r>
            <a:endPar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3" name="图片 2"/>
          <p:cNvPicPr>
            <a:picLocks noChangeAspect="1"/>
          </p:cNvPicPr>
          <p:nvPr/>
        </p:nvPicPr>
        <p:blipFill>
          <a:blip r:embed="rId1"/>
          <a:stretch>
            <a:fillRect/>
          </a:stretch>
        </p:blipFill>
        <p:spPr>
          <a:xfrm>
            <a:off x="274955" y="709930"/>
            <a:ext cx="11638915" cy="5798185"/>
          </a:xfrm>
          <a:prstGeom prst="rect">
            <a:avLst/>
          </a:prstGeom>
        </p:spPr>
      </p:pic>
      <p:sp>
        <p:nvSpPr>
          <p:cNvPr id="18" name="文本框 17"/>
          <p:cNvSpPr txBox="1"/>
          <p:nvPr/>
        </p:nvSpPr>
        <p:spPr>
          <a:xfrm>
            <a:off x="4606925" y="5369560"/>
            <a:ext cx="2794635" cy="829945"/>
          </a:xfrm>
          <a:prstGeom prst="rect">
            <a:avLst/>
          </a:prstGeom>
          <a:noFill/>
        </p:spPr>
        <p:txBody>
          <a:bodyPr wrap="square" rtlCol="0" anchor="t">
            <a:spAutoFit/>
          </a:bodyPr>
          <a:lstStyle/>
          <a:p>
            <a:pPr algn="l">
              <a:buClrTx/>
              <a:buSzTx/>
              <a:buNone/>
            </a:pPr>
            <a:r>
              <a:rPr lang="zh-CN" altLang="en-US" sz="2400" b="1">
                <a:solidFill>
                  <a:srgbClr val="FF0000"/>
                </a:solidFill>
                <a:latin typeface="思源黑体 CN Bold" panose="020B0800000000000000" charset="-122"/>
                <a:ea typeface="思源黑体 CN Bold" panose="020B0800000000000000" charset="-122"/>
              </a:rPr>
              <a:t>滚动净利润创新高</a:t>
            </a:r>
            <a:endParaRPr lang="zh-CN" altLang="en-US" sz="2400" b="1">
              <a:solidFill>
                <a:srgbClr val="FF0000"/>
              </a:solidFill>
              <a:latin typeface="思源黑体 CN Bold" panose="020B0800000000000000" charset="-122"/>
              <a:ea typeface="思源黑体 CN Bold" panose="020B0800000000000000" charset="-122"/>
            </a:endParaRPr>
          </a:p>
          <a:p>
            <a:pPr algn="l">
              <a:buClrTx/>
              <a:buSzTx/>
              <a:buNone/>
            </a:pPr>
            <a:r>
              <a:rPr lang="zh-CN" altLang="en-US" sz="2400" b="1">
                <a:solidFill>
                  <a:srgbClr val="FF0000"/>
                </a:solidFill>
                <a:latin typeface="思源黑体 CN Bold" panose="020B0800000000000000" charset="-122"/>
                <a:ea typeface="思源黑体 CN Bold" panose="020B0800000000000000" charset="-122"/>
              </a:rPr>
              <a:t>股价当时还未大涨</a:t>
            </a:r>
            <a:endParaRPr lang="zh-CN" altLang="en-US" sz="2400" b="1">
              <a:solidFill>
                <a:srgbClr val="FF0000"/>
              </a:solidFill>
              <a:latin typeface="思源黑体 Medium" panose="020B0600000000000000" charset="-122"/>
              <a:ea typeface="思源黑体 Medium" panose="020B0600000000000000" charset="-122"/>
            </a:endParaRPr>
          </a:p>
        </p:txBody>
      </p:sp>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748405" y="13970"/>
            <a:ext cx="5615940" cy="706755"/>
          </a:xfrm>
          <a:prstGeom prst="rect">
            <a:avLst/>
          </a:prstGeom>
          <a:noFill/>
        </p:spPr>
        <p:txBody>
          <a:bodyPr wrap="square" rtlCol="0">
            <a:spAutoFit/>
          </a:bodyPr>
          <a:p>
            <a:pPr algn="ctr"/>
            <a:r>
              <a:rPr lang="zh-CN" altLang="en-US" sz="4000" b="1">
                <a:gradFill>
                  <a:gsLst>
                    <a:gs pos="0">
                      <a:srgbClr val="FBFAFB"/>
                    </a:gs>
                    <a:gs pos="100000">
                      <a:srgbClr val="FFE38F"/>
                    </a:gs>
                  </a:gsLst>
                  <a:lin ang="0" scaled="0"/>
                </a:gradFill>
                <a:latin typeface="思源黑体 CN Bold" panose="020B0800000000000000" charset="-122"/>
                <a:ea typeface="思源黑体 CN Bold" panose="020B0800000000000000" charset="-122"/>
                <a:cs typeface="新宋体" panose="02010609030101010101" charset="-122"/>
              </a:rPr>
              <a:t>案例讲解——中国铝业</a:t>
            </a:r>
            <a:endParaRPr lang="en-US" altLang="zh-CN" sz="4000">
              <a:gradFill>
                <a:gsLst>
                  <a:gs pos="0">
                    <a:srgbClr val="FBFAFB"/>
                  </a:gs>
                  <a:gs pos="100000">
                    <a:srgbClr val="FFE38F"/>
                  </a:gs>
                </a:gsLst>
                <a:lin ang="0" scaled="0"/>
              </a:gradFill>
              <a:latin typeface="思源黑体 Medium" panose="020B0600000000000000" charset="-122"/>
              <a:ea typeface="思源黑体 Medium" panose="020B0600000000000000" charset="-122"/>
            </a:endParaRPr>
          </a:p>
        </p:txBody>
      </p:sp>
      <p:sp>
        <p:nvSpPr>
          <p:cNvPr id="4" name="文本框 3"/>
          <p:cNvSpPr txBox="1"/>
          <p:nvPr/>
        </p:nvSpPr>
        <p:spPr>
          <a:xfrm>
            <a:off x="274955" y="6558280"/>
            <a:ext cx="11657965" cy="245110"/>
          </a:xfrm>
          <a:prstGeom prst="rect">
            <a:avLst/>
          </a:prstGeom>
          <a:noFill/>
        </p:spPr>
        <p:txBody>
          <a:bodyPr wrap="square" rtlCol="0">
            <a:spAutoFit/>
          </a:bodyPr>
          <a:p>
            <a:pPr algn="ct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经传多赢资深投顾：方建伟丨投顾编号：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A1120613090012</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丨基金从业编号：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A2025062200022x     </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风险提示</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观点基于软件数据和理论模型分析，仅供参考，不构成买卖建议，股市有风险，投资需谨慎</a:t>
            </a:r>
            <a:endPar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3" name="图片 2"/>
          <p:cNvPicPr>
            <a:picLocks noChangeAspect="1"/>
          </p:cNvPicPr>
          <p:nvPr/>
        </p:nvPicPr>
        <p:blipFill>
          <a:blip r:embed="rId1"/>
          <a:stretch>
            <a:fillRect/>
          </a:stretch>
        </p:blipFill>
        <p:spPr>
          <a:xfrm>
            <a:off x="274955" y="724535"/>
            <a:ext cx="11623675" cy="5063490"/>
          </a:xfrm>
          <a:prstGeom prst="rect">
            <a:avLst/>
          </a:prstGeom>
        </p:spPr>
      </p:pic>
      <p:sp>
        <p:nvSpPr>
          <p:cNvPr id="18" name="文本框 17"/>
          <p:cNvSpPr txBox="1"/>
          <p:nvPr/>
        </p:nvSpPr>
        <p:spPr>
          <a:xfrm>
            <a:off x="5424170" y="4641850"/>
            <a:ext cx="2794635" cy="829945"/>
          </a:xfrm>
          <a:prstGeom prst="rect">
            <a:avLst/>
          </a:prstGeom>
          <a:noFill/>
        </p:spPr>
        <p:txBody>
          <a:bodyPr wrap="square" rtlCol="0" anchor="t">
            <a:spAutoFit/>
          </a:bodyPr>
          <a:lstStyle/>
          <a:p>
            <a:pPr algn="l">
              <a:buClrTx/>
              <a:buSzTx/>
              <a:buNone/>
            </a:pPr>
            <a:r>
              <a:rPr lang="zh-CN" altLang="en-US" sz="2400" b="1">
                <a:solidFill>
                  <a:srgbClr val="FF0000"/>
                </a:solidFill>
                <a:latin typeface="思源黑体 CN Bold" panose="020B0800000000000000" charset="-122"/>
                <a:ea typeface="思源黑体 CN Bold" panose="020B0800000000000000" charset="-122"/>
              </a:rPr>
              <a:t>滚动净利润创新高</a:t>
            </a:r>
            <a:endParaRPr lang="zh-CN" altLang="en-US" sz="2400" b="1">
              <a:solidFill>
                <a:srgbClr val="FF0000"/>
              </a:solidFill>
              <a:latin typeface="思源黑体 CN Bold" panose="020B0800000000000000" charset="-122"/>
              <a:ea typeface="思源黑体 CN Bold" panose="020B0800000000000000" charset="-122"/>
            </a:endParaRPr>
          </a:p>
          <a:p>
            <a:pPr algn="l">
              <a:buClrTx/>
              <a:buSzTx/>
              <a:buNone/>
            </a:pPr>
            <a:r>
              <a:rPr lang="zh-CN" altLang="en-US" sz="2400" b="1">
                <a:solidFill>
                  <a:srgbClr val="FF0000"/>
                </a:solidFill>
                <a:latin typeface="思源黑体 CN Bold" panose="020B0800000000000000" charset="-122"/>
                <a:ea typeface="思源黑体 CN Bold" panose="020B0800000000000000" charset="-122"/>
              </a:rPr>
              <a:t>股价当下还未大涨</a:t>
            </a:r>
            <a:endParaRPr lang="zh-CN" altLang="en-US" sz="2400" b="1">
              <a:solidFill>
                <a:srgbClr val="FF0000"/>
              </a:solidFill>
              <a:latin typeface="思源黑体 CN Bold" panose="020B0800000000000000" charset="-122"/>
              <a:ea typeface="思源黑体 CN Bold" panose="020B0800000000000000" charset="-122"/>
            </a:endParaRPr>
          </a:p>
        </p:txBody>
      </p:sp>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748405" y="13970"/>
            <a:ext cx="5352415" cy="706755"/>
          </a:xfrm>
          <a:prstGeom prst="rect">
            <a:avLst/>
          </a:prstGeom>
          <a:noFill/>
        </p:spPr>
        <p:txBody>
          <a:bodyPr wrap="square" rtlCol="0">
            <a:spAutoFit/>
          </a:bodyPr>
          <a:p>
            <a:pPr algn="ctr"/>
            <a:r>
              <a:rPr lang="zh-CN" altLang="en-US" sz="4000" b="1">
                <a:gradFill>
                  <a:gsLst>
                    <a:gs pos="0">
                      <a:srgbClr val="FBFAFB"/>
                    </a:gs>
                    <a:gs pos="100000">
                      <a:srgbClr val="FFE38F"/>
                    </a:gs>
                  </a:gsLst>
                  <a:lin ang="0" scaled="0"/>
                </a:gradFill>
                <a:latin typeface="思源黑体 CN Bold" panose="020B0800000000000000" charset="-122"/>
                <a:ea typeface="思源黑体 CN Bold" panose="020B0800000000000000" charset="-122"/>
                <a:cs typeface="新宋体" panose="02010609030101010101" charset="-122"/>
              </a:rPr>
              <a:t>案例讲解——立讯精密</a:t>
            </a:r>
            <a:endParaRPr lang="zh-CN" altLang="en-US" sz="4000">
              <a:gradFill>
                <a:gsLst>
                  <a:gs pos="0">
                    <a:srgbClr val="FBFAFB"/>
                  </a:gs>
                  <a:gs pos="100000">
                    <a:srgbClr val="FFE38F"/>
                  </a:gs>
                </a:gsLst>
                <a:lin ang="0" scaled="0"/>
              </a:gradFill>
              <a:latin typeface="思源黑体 Medium" panose="020B0600000000000000" charset="-122"/>
              <a:ea typeface="思源黑体 Medium" panose="020B0600000000000000" charset="-122"/>
            </a:endParaRPr>
          </a:p>
        </p:txBody>
      </p:sp>
      <p:sp>
        <p:nvSpPr>
          <p:cNvPr id="4" name="文本框 3"/>
          <p:cNvSpPr txBox="1"/>
          <p:nvPr/>
        </p:nvSpPr>
        <p:spPr>
          <a:xfrm>
            <a:off x="274955" y="6558280"/>
            <a:ext cx="11657965" cy="245110"/>
          </a:xfrm>
          <a:prstGeom prst="rect">
            <a:avLst/>
          </a:prstGeom>
          <a:noFill/>
        </p:spPr>
        <p:txBody>
          <a:bodyPr wrap="square" rtlCol="0">
            <a:spAutoFit/>
          </a:bodyPr>
          <a:p>
            <a:pPr algn="ct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经传多赢资深投顾：方建伟丨投顾编号：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A1120613090012</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丨基金从业编号：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A2025062200022x     </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风险提示</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观点基于软件数据和理论模型分析，仅供参考，不构成买卖建议，股市有风险，投资需谨慎</a:t>
            </a:r>
            <a:endPar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3" name="图片 2"/>
          <p:cNvPicPr>
            <a:picLocks noChangeAspect="1"/>
          </p:cNvPicPr>
          <p:nvPr/>
        </p:nvPicPr>
        <p:blipFill>
          <a:blip r:embed="rId1"/>
          <a:stretch>
            <a:fillRect/>
          </a:stretch>
        </p:blipFill>
        <p:spPr>
          <a:xfrm>
            <a:off x="274955" y="730885"/>
            <a:ext cx="11682730" cy="5151755"/>
          </a:xfrm>
          <a:prstGeom prst="rect">
            <a:avLst/>
          </a:prstGeom>
        </p:spPr>
      </p:pic>
      <p:sp>
        <p:nvSpPr>
          <p:cNvPr id="18" name="文本框 17"/>
          <p:cNvSpPr txBox="1"/>
          <p:nvPr/>
        </p:nvSpPr>
        <p:spPr>
          <a:xfrm>
            <a:off x="5424170" y="4641850"/>
            <a:ext cx="2794635" cy="829945"/>
          </a:xfrm>
          <a:prstGeom prst="rect">
            <a:avLst/>
          </a:prstGeom>
          <a:noFill/>
        </p:spPr>
        <p:txBody>
          <a:bodyPr wrap="square" rtlCol="0" anchor="t">
            <a:spAutoFit/>
          </a:bodyPr>
          <a:lstStyle/>
          <a:p>
            <a:pPr algn="l"/>
            <a:r>
              <a:rPr lang="zh-CN" altLang="en-US" sz="2400" b="1">
                <a:solidFill>
                  <a:srgbClr val="FF0000"/>
                </a:solidFill>
                <a:latin typeface="思源黑体 CN Bold" panose="020B0800000000000000" charset="-122"/>
                <a:ea typeface="思源黑体 CN Bold" panose="020B0800000000000000" charset="-122"/>
              </a:rPr>
              <a:t>滚动净利润创新高</a:t>
            </a:r>
            <a:endParaRPr lang="zh-CN" altLang="en-US" sz="2400" b="1">
              <a:solidFill>
                <a:srgbClr val="FF0000"/>
              </a:solidFill>
              <a:latin typeface="思源黑体 CN Bold" panose="020B0800000000000000" charset="-122"/>
              <a:ea typeface="思源黑体 CN Bold" panose="020B0800000000000000" charset="-122"/>
            </a:endParaRPr>
          </a:p>
          <a:p>
            <a:pPr algn="l"/>
            <a:r>
              <a:rPr lang="zh-CN" altLang="en-US" sz="2400" b="1">
                <a:solidFill>
                  <a:srgbClr val="FF0000"/>
                </a:solidFill>
                <a:latin typeface="思源黑体 CN Bold" panose="020B0800000000000000" charset="-122"/>
                <a:ea typeface="思源黑体 CN Bold" panose="020B0800000000000000" charset="-122"/>
              </a:rPr>
              <a:t>股价大涨后调整了</a:t>
            </a:r>
            <a:endParaRPr lang="zh-CN" altLang="en-US" sz="2400" b="1">
              <a:solidFill>
                <a:srgbClr val="FF0000"/>
              </a:solidFill>
              <a:latin typeface="思源黑体 CN Bold" panose="020B0800000000000000" charset="-122"/>
              <a:ea typeface="思源黑体 CN Bold" panose="020B0800000000000000" charset="-122"/>
            </a:endParaRPr>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748405" y="13970"/>
            <a:ext cx="5457190" cy="706755"/>
          </a:xfrm>
          <a:prstGeom prst="rect">
            <a:avLst/>
          </a:prstGeom>
          <a:noFill/>
        </p:spPr>
        <p:txBody>
          <a:bodyPr wrap="square" rtlCol="0">
            <a:spAutoFit/>
          </a:bodyPr>
          <a:p>
            <a:pPr algn="ctr">
              <a:buClrTx/>
              <a:buSzTx/>
              <a:buFontTx/>
            </a:pPr>
            <a:r>
              <a:rPr lang="zh-CN" altLang="en-US" sz="4000" b="1">
                <a:gradFill>
                  <a:gsLst>
                    <a:gs pos="0">
                      <a:srgbClr val="FBFAFB"/>
                    </a:gs>
                    <a:gs pos="100000">
                      <a:srgbClr val="FFE38F"/>
                    </a:gs>
                  </a:gsLst>
                  <a:lin ang="0" scaled="0"/>
                </a:gradFill>
                <a:latin typeface="思源黑体 CN Bold" panose="020B0800000000000000" charset="-122"/>
                <a:ea typeface="思源黑体 CN Bold" panose="020B0800000000000000" charset="-122"/>
                <a:cs typeface="新宋体" panose="02010609030101010101" charset="-122"/>
              </a:rPr>
              <a:t>案例讲解——海尔智家</a:t>
            </a:r>
            <a:endParaRPr lang="zh-CN" altLang="en-US" sz="4000">
              <a:gradFill>
                <a:gsLst>
                  <a:gs pos="0">
                    <a:srgbClr val="FBFAFB"/>
                  </a:gs>
                  <a:gs pos="100000">
                    <a:srgbClr val="FFE38F"/>
                  </a:gs>
                </a:gsLst>
                <a:lin ang="0" scaled="0"/>
              </a:gradFill>
              <a:latin typeface="思源黑体 Medium" panose="020B0600000000000000" charset="-122"/>
              <a:ea typeface="思源黑体 Medium" panose="020B0600000000000000" charset="-122"/>
            </a:endParaRPr>
          </a:p>
        </p:txBody>
      </p:sp>
      <p:sp>
        <p:nvSpPr>
          <p:cNvPr id="4" name="文本框 3"/>
          <p:cNvSpPr txBox="1"/>
          <p:nvPr/>
        </p:nvSpPr>
        <p:spPr>
          <a:xfrm>
            <a:off x="274955" y="6558280"/>
            <a:ext cx="11657965" cy="245110"/>
          </a:xfrm>
          <a:prstGeom prst="rect">
            <a:avLst/>
          </a:prstGeom>
          <a:noFill/>
        </p:spPr>
        <p:txBody>
          <a:bodyPr wrap="square" rtlCol="0">
            <a:spAutoFit/>
          </a:bodyPr>
          <a:p>
            <a:pPr algn="ct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经传多赢资深投顾：方建伟丨投顾编号：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A1120613090012</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丨基金从业编号：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A2025062200022x     </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风险提示</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观点基于软件数据和理论模型分析，仅供参考，不构成买卖建议，股市有风险，投资需谨慎</a:t>
            </a:r>
            <a:endPar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3" name="图片 2"/>
          <p:cNvPicPr>
            <a:picLocks noChangeAspect="1"/>
          </p:cNvPicPr>
          <p:nvPr/>
        </p:nvPicPr>
        <p:blipFill>
          <a:blip r:embed="rId1"/>
          <a:stretch>
            <a:fillRect/>
          </a:stretch>
        </p:blipFill>
        <p:spPr>
          <a:xfrm>
            <a:off x="274955" y="760730"/>
            <a:ext cx="11652885" cy="5084445"/>
          </a:xfrm>
          <a:prstGeom prst="rect">
            <a:avLst/>
          </a:prstGeom>
        </p:spPr>
      </p:pic>
      <p:sp>
        <p:nvSpPr>
          <p:cNvPr id="18" name="文本框 17"/>
          <p:cNvSpPr txBox="1"/>
          <p:nvPr/>
        </p:nvSpPr>
        <p:spPr>
          <a:xfrm>
            <a:off x="5424170" y="4641850"/>
            <a:ext cx="2794635" cy="829945"/>
          </a:xfrm>
          <a:prstGeom prst="rect">
            <a:avLst/>
          </a:prstGeom>
          <a:noFill/>
        </p:spPr>
        <p:txBody>
          <a:bodyPr wrap="square" rtlCol="0" anchor="t">
            <a:spAutoFit/>
          </a:bodyPr>
          <a:lstStyle/>
          <a:p>
            <a:pPr algn="l"/>
            <a:r>
              <a:rPr lang="zh-CN" altLang="en-US" sz="2400" b="1">
                <a:solidFill>
                  <a:srgbClr val="FF0000"/>
                </a:solidFill>
                <a:latin typeface="思源黑体 CN Bold" panose="020B0800000000000000" charset="-122"/>
                <a:ea typeface="思源黑体 CN Bold" panose="020B0800000000000000" charset="-122"/>
              </a:rPr>
              <a:t>滚动净利润创新高</a:t>
            </a:r>
            <a:endParaRPr lang="zh-CN" altLang="en-US" sz="2400" b="1">
              <a:solidFill>
                <a:srgbClr val="FF0000"/>
              </a:solidFill>
              <a:latin typeface="思源黑体 CN Bold" panose="020B0800000000000000" charset="-122"/>
              <a:ea typeface="思源黑体 CN Bold" panose="020B0800000000000000" charset="-122"/>
            </a:endParaRPr>
          </a:p>
          <a:p>
            <a:pPr algn="l"/>
            <a:r>
              <a:rPr lang="zh-CN" altLang="en-US" sz="2400" b="1">
                <a:solidFill>
                  <a:srgbClr val="FF0000"/>
                </a:solidFill>
                <a:latin typeface="思源黑体 CN Bold" panose="020B0800000000000000" charset="-122"/>
                <a:ea typeface="思源黑体 CN Bold" panose="020B0800000000000000" charset="-122"/>
              </a:rPr>
              <a:t>股价当下还未大涨</a:t>
            </a:r>
            <a:endParaRPr lang="zh-CN" altLang="en-US" sz="2400" b="1">
              <a:solidFill>
                <a:srgbClr val="FF0000"/>
              </a:solidFill>
              <a:latin typeface="思源黑体 CN Bold" panose="020B0800000000000000" charset="-122"/>
              <a:ea typeface="思源黑体 CN Bold" panose="020B0800000000000000" charset="-122"/>
            </a:endParaRPr>
          </a:p>
        </p:txBody>
      </p:sp>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652010" y="2101215"/>
            <a:ext cx="2929890" cy="829945"/>
          </a:xfrm>
          <a:prstGeom prst="rect">
            <a:avLst/>
          </a:prstGeom>
          <a:noFill/>
        </p:spPr>
        <p:txBody>
          <a:bodyPr wrap="square" rtlCol="0">
            <a:spAutoFit/>
          </a:bodyPr>
          <a:p>
            <a:pPr algn="ctr"/>
            <a:r>
              <a:rPr lang="en-US" altLang="zh-CN" sz="4800">
                <a:gradFill>
                  <a:gsLst>
                    <a:gs pos="0">
                      <a:srgbClr val="FBFAFB"/>
                    </a:gs>
                    <a:gs pos="100000">
                      <a:srgbClr val="FFE38F"/>
                    </a:gs>
                  </a:gsLst>
                  <a:lin ang="0" scaled="0"/>
                </a:gradFill>
                <a:latin typeface="思源黑体 CN Bold" panose="020B0800000000000000" charset="-122"/>
                <a:ea typeface="思源黑体 CN Bold" panose="020B0800000000000000" charset="-122"/>
              </a:rPr>
              <a:t>PART 04</a:t>
            </a:r>
            <a:endParaRPr lang="en-US" altLang="zh-CN" sz="4800">
              <a:gradFill>
                <a:gsLst>
                  <a:gs pos="0">
                    <a:srgbClr val="FBFAFB"/>
                  </a:gs>
                  <a:gs pos="100000">
                    <a:srgbClr val="FFE38F"/>
                  </a:gs>
                </a:gsLst>
                <a:lin ang="0" scaled="0"/>
              </a:gradFill>
              <a:latin typeface="思源黑体 CN Bold" panose="020B0800000000000000" charset="-122"/>
              <a:ea typeface="思源黑体 CN Bold" panose="020B0800000000000000" charset="-122"/>
            </a:endParaRPr>
          </a:p>
        </p:txBody>
      </p:sp>
      <p:sp>
        <p:nvSpPr>
          <p:cNvPr id="4" name="文本框 3"/>
          <p:cNvSpPr txBox="1"/>
          <p:nvPr>
            <p:custDataLst>
              <p:tags r:id="rId1"/>
            </p:custDataLst>
          </p:nvPr>
        </p:nvSpPr>
        <p:spPr>
          <a:xfrm>
            <a:off x="2948623" y="3145790"/>
            <a:ext cx="6336665" cy="957580"/>
          </a:xfrm>
          <a:prstGeom prst="rect">
            <a:avLst/>
          </a:prstGeom>
          <a:noFill/>
        </p:spPr>
        <p:txBody>
          <a:bodyPr wrap="square" rtlCol="0">
            <a:noAutofit/>
          </a:bodyPr>
          <a:p>
            <a:pPr algn="ctr"/>
            <a:r>
              <a:rPr lang="zh-CN" altLang="en-US" sz="6000">
                <a:solidFill>
                  <a:srgbClr val="2D060E"/>
                </a:solidFill>
                <a:latin typeface="思源黑体 CN Medium" panose="020B0600000000000000" charset="-122"/>
                <a:ea typeface="思源黑体 CN Medium" panose="020B0600000000000000" charset="-122"/>
              </a:rPr>
              <a:t>借外力成大事</a:t>
            </a:r>
            <a:endParaRPr lang="zh-CN" altLang="en-US" sz="6000">
              <a:solidFill>
                <a:srgbClr val="2D060E"/>
              </a:solidFill>
              <a:latin typeface="思源黑体 CN Medium" panose="020B0600000000000000" charset="-122"/>
              <a:ea typeface="思源黑体 CN Medium" panose="020B0600000000000000" charset="-122"/>
              <a:sym typeface="+mn-ea"/>
            </a:endParaRPr>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748405" y="13970"/>
            <a:ext cx="4694555" cy="706755"/>
          </a:xfrm>
          <a:prstGeom prst="rect">
            <a:avLst/>
          </a:prstGeom>
          <a:noFill/>
        </p:spPr>
        <p:txBody>
          <a:bodyPr wrap="square" rtlCol="0">
            <a:spAutoFit/>
          </a:bodyPr>
          <a:p>
            <a:pPr algn="ctr"/>
            <a:r>
              <a:rPr lang="zh-CN" altLang="en-US" sz="4000" b="1">
                <a:gradFill>
                  <a:gsLst>
                    <a:gs pos="0">
                      <a:srgbClr val="FBFAFB"/>
                    </a:gs>
                    <a:gs pos="100000">
                      <a:srgbClr val="FFE38F"/>
                    </a:gs>
                  </a:gsLst>
                  <a:lin ang="0" scaled="0"/>
                </a:gradFill>
                <a:latin typeface="思源黑体 CN Bold" panose="020B0800000000000000" charset="-122"/>
                <a:ea typeface="思源黑体 CN Bold" panose="020B0800000000000000" charset="-122"/>
                <a:cs typeface="新宋体" panose="02010609030101010101" charset="-122"/>
              </a:rPr>
              <a:t>策略【财源广进】</a:t>
            </a:r>
            <a:endParaRPr lang="zh-CN" altLang="en-US" sz="4000">
              <a:gradFill>
                <a:gsLst>
                  <a:gs pos="0">
                    <a:srgbClr val="FBFAFB"/>
                  </a:gs>
                  <a:gs pos="100000">
                    <a:srgbClr val="FFE38F"/>
                  </a:gs>
                </a:gsLst>
                <a:lin ang="0" scaled="0"/>
              </a:gradFill>
              <a:latin typeface="思源黑体 Medium" panose="020B0600000000000000" charset="-122"/>
              <a:ea typeface="思源黑体 Medium" panose="020B0600000000000000" charset="-122"/>
            </a:endParaRPr>
          </a:p>
        </p:txBody>
      </p:sp>
      <p:sp>
        <p:nvSpPr>
          <p:cNvPr id="4" name="文本框 3"/>
          <p:cNvSpPr txBox="1"/>
          <p:nvPr/>
        </p:nvSpPr>
        <p:spPr>
          <a:xfrm>
            <a:off x="274955" y="6558280"/>
            <a:ext cx="11657965" cy="245110"/>
          </a:xfrm>
          <a:prstGeom prst="rect">
            <a:avLst/>
          </a:prstGeom>
          <a:noFill/>
        </p:spPr>
        <p:txBody>
          <a:bodyPr wrap="square" rtlCol="0">
            <a:spAutoFit/>
          </a:bodyPr>
          <a:p>
            <a:pPr algn="ct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经传多赢资深投顾：方建伟丨投顾编号：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A1120613090012</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丨基金从业编号：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A2025062200022x     </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风险提示</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观点基于软件数据和理论模型分析，仅供参考，不构成买卖建议，股市有风险，投资需谨慎</a:t>
            </a:r>
            <a:endPar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3" name="图片 2"/>
          <p:cNvPicPr>
            <a:picLocks noChangeAspect="1"/>
          </p:cNvPicPr>
          <p:nvPr/>
        </p:nvPicPr>
        <p:blipFill>
          <a:blip r:embed="rId1"/>
          <a:stretch>
            <a:fillRect/>
          </a:stretch>
        </p:blipFill>
        <p:spPr>
          <a:xfrm>
            <a:off x="274955" y="737235"/>
            <a:ext cx="11614785" cy="3779520"/>
          </a:xfrm>
          <a:prstGeom prst="rect">
            <a:avLst/>
          </a:prstGeom>
          <a:ln w="28575" cmpd="dbl">
            <a:solidFill>
              <a:schemeClr val="accent1">
                <a:shade val="50000"/>
              </a:schemeClr>
            </a:solidFill>
            <a:prstDash val="solid"/>
          </a:ln>
        </p:spPr>
      </p:pic>
      <p:pic>
        <p:nvPicPr>
          <p:cNvPr id="9" name="图片 8"/>
          <p:cNvPicPr>
            <a:picLocks noChangeAspect="1"/>
          </p:cNvPicPr>
          <p:nvPr/>
        </p:nvPicPr>
        <p:blipFill>
          <a:blip r:embed="rId2"/>
          <a:stretch>
            <a:fillRect/>
          </a:stretch>
        </p:blipFill>
        <p:spPr>
          <a:xfrm>
            <a:off x="274955" y="4432300"/>
            <a:ext cx="7121525" cy="2011045"/>
          </a:xfrm>
          <a:prstGeom prst="rect">
            <a:avLst/>
          </a:prstGeom>
          <a:ln w="28575" cmpd="dbl">
            <a:solidFill>
              <a:schemeClr val="accent1">
                <a:shade val="50000"/>
              </a:schemeClr>
            </a:solidFill>
            <a:prstDash val="solid"/>
          </a:ln>
        </p:spPr>
      </p:pic>
      <p:pic>
        <p:nvPicPr>
          <p:cNvPr id="5" name="图片 4"/>
          <p:cNvPicPr>
            <a:picLocks noChangeAspect="1"/>
          </p:cNvPicPr>
          <p:nvPr/>
        </p:nvPicPr>
        <p:blipFill>
          <a:blip r:embed="rId3"/>
          <a:stretch>
            <a:fillRect/>
          </a:stretch>
        </p:blipFill>
        <p:spPr>
          <a:xfrm>
            <a:off x="7515225" y="4432300"/>
            <a:ext cx="2333625" cy="2011045"/>
          </a:xfrm>
          <a:prstGeom prst="rect">
            <a:avLst/>
          </a:prstGeom>
          <a:ln w="28575" cmpd="dbl">
            <a:solidFill>
              <a:schemeClr val="accent1">
                <a:shade val="50000"/>
              </a:schemeClr>
            </a:solidFill>
            <a:prstDash val="solid"/>
          </a:ln>
        </p:spPr>
      </p:pic>
      <p:sp>
        <p:nvSpPr>
          <p:cNvPr id="7" name="矩形 6"/>
          <p:cNvSpPr/>
          <p:nvPr/>
        </p:nvSpPr>
        <p:spPr>
          <a:xfrm>
            <a:off x="10032365" y="4415790"/>
            <a:ext cx="896620" cy="2026920"/>
          </a:xfrm>
          <a:prstGeom prst="rect">
            <a:avLst/>
          </a:prstGeom>
          <a:solidFill>
            <a:schemeClr val="accent1">
              <a:alpha val="98000"/>
            </a:schemeClr>
          </a:solidFill>
          <a:ln w="28575" cmpd="dbl">
            <a:solidFill>
              <a:schemeClr val="accent1">
                <a:shade val="50000"/>
              </a:schemeClr>
            </a:solidFill>
            <a:prstDash val="solid"/>
          </a:ln>
        </p:spPr>
        <p:txBody>
          <a:bodyPr wrap="none" rtlCol="0" anchor="t">
            <a:noAutofit/>
          </a:bodyPr>
          <a:lstStyle/>
          <a:p>
            <a:pPr algn="ctr"/>
            <a:r>
              <a:rPr lang="zh-CN" altLang="en-US" sz="4000" b="1" dirty="0">
                <a:ln w="9525">
                  <a:solidFill>
                    <a:srgbClr val="FFF4A3"/>
                  </a:solidFill>
                  <a:prstDash val="solid"/>
                </a:ln>
                <a:solidFill>
                  <a:schemeClr val="accent5"/>
                </a:solidFill>
                <a:effectLst>
                  <a:outerShdw blurRad="12700" dist="38100" dir="2700000" algn="tl" rotWithShape="0">
                    <a:schemeClr val="accent5">
                      <a:lumMod val="60000"/>
                      <a:lumOff val="40000"/>
                    </a:schemeClr>
                  </a:outerShdw>
                </a:effectLst>
                <a:latin typeface="思源黑体 Medium" panose="020B0600000000000000" charset="-122"/>
                <a:ea typeface="思源黑体 Medium" panose="020B0600000000000000" charset="-122"/>
              </a:rPr>
              <a:t>全</a:t>
            </a:r>
            <a:endParaRPr lang="zh-CN" altLang="en-US" sz="4000" b="1" dirty="0">
              <a:ln w="9525">
                <a:solidFill>
                  <a:srgbClr val="FFF4A3"/>
                </a:solidFill>
                <a:prstDash val="solid"/>
              </a:ln>
              <a:solidFill>
                <a:schemeClr val="accent5"/>
              </a:solidFill>
              <a:effectLst>
                <a:outerShdw blurRad="12700" dist="38100" dir="2700000" algn="tl" rotWithShape="0">
                  <a:schemeClr val="accent5">
                    <a:lumMod val="60000"/>
                    <a:lumOff val="40000"/>
                  </a:schemeClr>
                </a:outerShdw>
              </a:effectLst>
              <a:latin typeface="思源黑体 Medium" panose="020B0600000000000000" charset="-122"/>
              <a:ea typeface="思源黑体 Medium" panose="020B0600000000000000" charset="-122"/>
            </a:endParaRPr>
          </a:p>
          <a:p>
            <a:pPr algn="ctr"/>
            <a:r>
              <a:rPr lang="zh-CN" altLang="en-US" sz="4000" b="1" dirty="0">
                <a:ln w="9525">
                  <a:solidFill>
                    <a:srgbClr val="FFF4A3"/>
                  </a:solidFill>
                  <a:prstDash val="solid"/>
                </a:ln>
                <a:solidFill>
                  <a:schemeClr val="accent5"/>
                </a:solidFill>
                <a:effectLst>
                  <a:outerShdw blurRad="12700" dist="38100" dir="2700000" algn="tl" rotWithShape="0">
                    <a:schemeClr val="accent5">
                      <a:lumMod val="60000"/>
                      <a:lumOff val="40000"/>
                    </a:schemeClr>
                  </a:outerShdw>
                </a:effectLst>
                <a:latin typeface="思源黑体 Medium" panose="020B0600000000000000" charset="-122"/>
                <a:ea typeface="思源黑体 Medium" panose="020B0600000000000000" charset="-122"/>
              </a:rPr>
              <a:t>自</a:t>
            </a:r>
            <a:endParaRPr lang="zh-CN" altLang="en-US" sz="4000" b="1" dirty="0">
              <a:ln w="9525">
                <a:solidFill>
                  <a:srgbClr val="FFF4A3"/>
                </a:solidFill>
                <a:prstDash val="solid"/>
              </a:ln>
              <a:solidFill>
                <a:schemeClr val="accent5"/>
              </a:solidFill>
              <a:effectLst>
                <a:outerShdw blurRad="12700" dist="38100" dir="2700000" algn="tl" rotWithShape="0">
                  <a:schemeClr val="accent5">
                    <a:lumMod val="60000"/>
                    <a:lumOff val="40000"/>
                  </a:schemeClr>
                </a:outerShdw>
              </a:effectLst>
              <a:latin typeface="思源黑体 Medium" panose="020B0600000000000000" charset="-122"/>
              <a:ea typeface="思源黑体 Medium" panose="020B0600000000000000" charset="-122"/>
            </a:endParaRPr>
          </a:p>
          <a:p>
            <a:pPr algn="ctr"/>
            <a:r>
              <a:rPr lang="zh-CN" altLang="en-US" sz="4000" b="1" dirty="0">
                <a:ln w="9525">
                  <a:solidFill>
                    <a:srgbClr val="FFF4A3"/>
                  </a:solidFill>
                  <a:prstDash val="solid"/>
                </a:ln>
                <a:solidFill>
                  <a:schemeClr val="accent5"/>
                </a:solidFill>
                <a:effectLst>
                  <a:outerShdw blurRad="12700" dist="38100" dir="2700000" algn="tl" rotWithShape="0">
                    <a:schemeClr val="accent5">
                      <a:lumMod val="60000"/>
                      <a:lumOff val="40000"/>
                    </a:schemeClr>
                  </a:outerShdw>
                </a:effectLst>
                <a:latin typeface="思源黑体 Medium" panose="020B0600000000000000" charset="-122"/>
                <a:ea typeface="思源黑体 Medium" panose="020B0600000000000000" charset="-122"/>
              </a:rPr>
              <a:t>动</a:t>
            </a:r>
            <a:endParaRPr lang="zh-CN" altLang="en-US" sz="4000" b="1" dirty="0">
              <a:ln w="9525">
                <a:solidFill>
                  <a:srgbClr val="FFF4A3"/>
                </a:solidFill>
                <a:prstDash val="solid"/>
              </a:ln>
              <a:solidFill>
                <a:schemeClr val="accent5"/>
              </a:solidFill>
              <a:effectLst>
                <a:outerShdw blurRad="12700" dist="38100" dir="2700000" algn="tl" rotWithShape="0">
                  <a:schemeClr val="accent5">
                    <a:lumMod val="60000"/>
                    <a:lumOff val="40000"/>
                  </a:schemeClr>
                </a:outerShdw>
              </a:effectLst>
              <a:latin typeface="思源黑体 Medium" panose="020B0600000000000000" charset="-122"/>
              <a:ea typeface="思源黑体 Medium" panose="020B0600000000000000" charset="-122"/>
            </a:endParaRPr>
          </a:p>
        </p:txBody>
      </p:sp>
    </p:spTree>
    <p:custDataLst>
      <p:tags r:id="rId4"/>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748405" y="13970"/>
            <a:ext cx="4694555" cy="706755"/>
          </a:xfrm>
          <a:prstGeom prst="rect">
            <a:avLst/>
          </a:prstGeom>
          <a:noFill/>
        </p:spPr>
        <p:txBody>
          <a:bodyPr wrap="square" rtlCol="0">
            <a:spAutoFit/>
          </a:bodyPr>
          <a:p>
            <a:pPr algn="ctr">
              <a:buClrTx/>
              <a:buSzTx/>
              <a:buFontTx/>
            </a:pPr>
            <a:r>
              <a:rPr lang="zh-CN" altLang="en-US" sz="4000" b="1">
                <a:gradFill>
                  <a:gsLst>
                    <a:gs pos="0">
                      <a:srgbClr val="FBFAFB"/>
                    </a:gs>
                    <a:gs pos="100000">
                      <a:srgbClr val="FFE38F"/>
                    </a:gs>
                  </a:gsLst>
                  <a:lin ang="0" scaled="0"/>
                </a:gradFill>
                <a:latin typeface="思源黑体 CN Bold" panose="020B0800000000000000" charset="-122"/>
                <a:ea typeface="思源黑体 CN Bold" panose="020B0800000000000000" charset="-122"/>
                <a:cs typeface="新宋体" panose="02010609030101010101" charset="-122"/>
              </a:rPr>
              <a:t>优点1---回撤小</a:t>
            </a:r>
            <a:endParaRPr lang="zh-CN" altLang="en-US" sz="4000">
              <a:gradFill>
                <a:gsLst>
                  <a:gs pos="0">
                    <a:srgbClr val="FBFAFB"/>
                  </a:gs>
                  <a:gs pos="100000">
                    <a:srgbClr val="FFE38F"/>
                  </a:gs>
                </a:gsLst>
                <a:lin ang="0" scaled="0"/>
              </a:gradFill>
              <a:latin typeface="思源黑体 Medium" panose="020B0600000000000000" charset="-122"/>
              <a:ea typeface="思源黑体 Medium" panose="020B0600000000000000" charset="-122"/>
            </a:endParaRPr>
          </a:p>
        </p:txBody>
      </p:sp>
      <p:sp>
        <p:nvSpPr>
          <p:cNvPr id="4" name="文本框 3"/>
          <p:cNvSpPr txBox="1"/>
          <p:nvPr/>
        </p:nvSpPr>
        <p:spPr>
          <a:xfrm>
            <a:off x="274955" y="6558280"/>
            <a:ext cx="11657965" cy="245110"/>
          </a:xfrm>
          <a:prstGeom prst="rect">
            <a:avLst/>
          </a:prstGeom>
          <a:noFill/>
        </p:spPr>
        <p:txBody>
          <a:bodyPr wrap="square" rtlCol="0">
            <a:spAutoFit/>
          </a:bodyPr>
          <a:p>
            <a:pPr algn="ct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经传多赢资深投顾：方建伟丨投顾编号：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A1120613090012</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丨基金从业编号：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A2025062200022x     </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风险提示</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观点基于软件数据和理论模型分析，仅供参考，不构成买卖建议，股市有风险，投资需谨慎</a:t>
            </a:r>
            <a:endPar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3" name="图片 2"/>
          <p:cNvPicPr>
            <a:picLocks noChangeAspect="1"/>
          </p:cNvPicPr>
          <p:nvPr/>
        </p:nvPicPr>
        <p:blipFill>
          <a:blip r:embed="rId1"/>
          <a:stretch>
            <a:fillRect/>
          </a:stretch>
        </p:blipFill>
        <p:spPr>
          <a:xfrm>
            <a:off x="351790" y="808355"/>
            <a:ext cx="6315075" cy="3133725"/>
          </a:xfrm>
          <a:prstGeom prst="rect">
            <a:avLst/>
          </a:prstGeom>
          <a:ln w="28575" cmpd="dbl">
            <a:solidFill>
              <a:schemeClr val="accent1">
                <a:shade val="50000"/>
              </a:schemeClr>
            </a:solidFill>
            <a:prstDash val="solid"/>
          </a:ln>
        </p:spPr>
      </p:pic>
      <p:pic>
        <p:nvPicPr>
          <p:cNvPr id="6" name="图片 5"/>
          <p:cNvPicPr>
            <a:picLocks noChangeAspect="1"/>
          </p:cNvPicPr>
          <p:nvPr/>
        </p:nvPicPr>
        <p:blipFill>
          <a:blip r:embed="rId2"/>
          <a:stretch>
            <a:fillRect/>
          </a:stretch>
        </p:blipFill>
        <p:spPr>
          <a:xfrm>
            <a:off x="4813300" y="3347720"/>
            <a:ext cx="7117080" cy="3053715"/>
          </a:xfrm>
          <a:prstGeom prst="rect">
            <a:avLst/>
          </a:prstGeom>
          <a:ln w="28575" cmpd="dbl">
            <a:solidFill>
              <a:schemeClr val="accent1">
                <a:shade val="50000"/>
              </a:schemeClr>
            </a:solidFill>
            <a:prstDash val="solid"/>
          </a:ln>
        </p:spPr>
      </p:pic>
      <p:pic>
        <p:nvPicPr>
          <p:cNvPr id="7" name="图片 6"/>
          <p:cNvPicPr>
            <a:picLocks noChangeAspect="1"/>
          </p:cNvPicPr>
          <p:nvPr/>
        </p:nvPicPr>
        <p:blipFill>
          <a:blip r:embed="rId3"/>
          <a:stretch>
            <a:fillRect/>
          </a:stretch>
        </p:blipFill>
        <p:spPr>
          <a:xfrm>
            <a:off x="351790" y="4590415"/>
            <a:ext cx="4262120" cy="1035685"/>
          </a:xfrm>
          <a:prstGeom prst="rect">
            <a:avLst/>
          </a:prstGeom>
          <a:ln w="28575" cmpd="dbl">
            <a:solidFill>
              <a:schemeClr val="accent1">
                <a:shade val="50000"/>
              </a:schemeClr>
            </a:solidFill>
            <a:prstDash val="solid"/>
          </a:ln>
        </p:spPr>
      </p:pic>
      <p:sp>
        <p:nvSpPr>
          <p:cNvPr id="8" name="矩形标注 7"/>
          <p:cNvSpPr/>
          <p:nvPr/>
        </p:nvSpPr>
        <p:spPr>
          <a:xfrm>
            <a:off x="351790" y="4590415"/>
            <a:ext cx="4260850" cy="1035685"/>
          </a:xfrm>
          <a:prstGeom prst="wedgeRectCallout">
            <a:avLst>
              <a:gd name="adj1" fmla="val 69344"/>
              <a:gd name="adj2" fmla="val -129950"/>
            </a:avLst>
          </a:prstGeom>
          <a:solidFill>
            <a:schemeClr val="accent5">
              <a:lumMod val="75000"/>
              <a:alpha val="30000"/>
            </a:schemeClr>
          </a:solidFill>
          <a:ln>
            <a:solidFill>
              <a:schemeClr val="accent1">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文本框 17"/>
          <p:cNvSpPr txBox="1"/>
          <p:nvPr/>
        </p:nvSpPr>
        <p:spPr>
          <a:xfrm>
            <a:off x="6851650" y="819150"/>
            <a:ext cx="4443095" cy="2430145"/>
          </a:xfrm>
          <a:prstGeom prst="rect">
            <a:avLst/>
          </a:prstGeom>
          <a:noFill/>
        </p:spPr>
        <p:txBody>
          <a:bodyPr wrap="square" rtlCol="0" anchor="t">
            <a:spAutoFit/>
          </a:bodyPr>
          <a:lstStyle/>
          <a:p>
            <a:pPr algn="ctr"/>
            <a:r>
              <a:rPr lang="zh-CN" altLang="en-US" sz="2400" b="1">
                <a:solidFill>
                  <a:schemeClr val="tx1">
                    <a:lumMod val="95000"/>
                    <a:lumOff val="5000"/>
                  </a:schemeClr>
                </a:solidFill>
                <a:latin typeface="思源黑体 CN Bold" panose="020B0800000000000000" charset="-122"/>
                <a:ea typeface="思源黑体 CN Bold" panose="020B0800000000000000" charset="-122"/>
                <a:cs typeface="思源黑体 Medium" panose="020B0600000000000000" charset="-122"/>
              </a:rPr>
              <a:t>2025年9月2~4日平均股价</a:t>
            </a:r>
            <a:br>
              <a:rPr lang="zh-CN" altLang="en-US" sz="2400" b="1">
                <a:solidFill>
                  <a:schemeClr val="tx1">
                    <a:lumMod val="95000"/>
                    <a:lumOff val="5000"/>
                  </a:schemeClr>
                </a:solidFill>
                <a:latin typeface="思源黑体 CN Bold" panose="020B0800000000000000" charset="-122"/>
                <a:ea typeface="思源黑体 CN Bold" panose="020B0800000000000000" charset="-122"/>
                <a:cs typeface="思源黑体 Medium" panose="020B0600000000000000" charset="-122"/>
              </a:rPr>
            </a:br>
            <a:r>
              <a:rPr lang="zh-CN" altLang="en-US" sz="2400" b="1">
                <a:solidFill>
                  <a:schemeClr val="tx1">
                    <a:lumMod val="95000"/>
                    <a:lumOff val="5000"/>
                  </a:schemeClr>
                </a:solidFill>
                <a:latin typeface="思源黑体 CN Bold" panose="020B0800000000000000" charset="-122"/>
                <a:ea typeface="思源黑体 CN Bold" panose="020B0800000000000000" charset="-122"/>
                <a:cs typeface="思源黑体 Medium" panose="020B0600000000000000" charset="-122"/>
              </a:rPr>
              <a:t>杀跌</a:t>
            </a:r>
            <a:r>
              <a:rPr lang="en-US" altLang="zh-CN" sz="4000" b="1">
                <a:solidFill>
                  <a:srgbClr val="00B050"/>
                </a:solidFill>
                <a:latin typeface="思源黑体 Medium" panose="020B0600000000000000" charset="-122"/>
                <a:ea typeface="思源黑体 Medium" panose="020B0600000000000000" charset="-122"/>
                <a:cs typeface="思源黑体 Medium" panose="020B0600000000000000" charset="-122"/>
              </a:rPr>
              <a:t>6.15%</a:t>
            </a:r>
            <a:endParaRPr lang="en-US" altLang="zh-CN" sz="4000" b="1">
              <a:solidFill>
                <a:srgbClr val="00B050"/>
              </a:solidFill>
              <a:latin typeface="思源黑体 Medium" panose="020B0600000000000000" charset="-122"/>
              <a:ea typeface="思源黑体 Medium" panose="020B0600000000000000" charset="-122"/>
              <a:cs typeface="思源黑体 Medium" panose="020B0600000000000000" charset="-122"/>
            </a:endParaRPr>
          </a:p>
          <a:p>
            <a:pPr algn="ctr"/>
            <a:endParaRPr lang="en-US" altLang="zh-CN" sz="2400" b="1">
              <a:solidFill>
                <a:schemeClr val="bg1"/>
              </a:solidFill>
              <a:latin typeface="思源黑体 Medium" panose="020B0600000000000000" charset="-122"/>
              <a:ea typeface="思源黑体 Medium" panose="020B0600000000000000" charset="-122"/>
              <a:cs typeface="思源黑体 Medium" panose="020B0600000000000000" charset="-122"/>
            </a:endParaRPr>
          </a:p>
          <a:p>
            <a:pPr algn="ctr"/>
            <a:r>
              <a:rPr lang="zh-CN" altLang="en-US" sz="2400" b="1">
                <a:solidFill>
                  <a:srgbClr val="FF0000"/>
                </a:solidFill>
                <a:latin typeface="思源黑体 CN Bold" panose="020B0800000000000000" charset="-122"/>
                <a:ea typeface="思源黑体 CN Bold" panose="020B0800000000000000" charset="-122"/>
                <a:cs typeface="思源黑体 Medium" panose="020B0600000000000000" charset="-122"/>
              </a:rPr>
              <a:t>而同时间策略组合【财源广进】</a:t>
            </a:r>
            <a:endParaRPr lang="zh-CN" altLang="en-US" sz="2400" b="1">
              <a:solidFill>
                <a:srgbClr val="FF0000"/>
              </a:solidFill>
              <a:latin typeface="思源黑体 CN Bold" panose="020B0800000000000000" charset="-122"/>
              <a:ea typeface="思源黑体 CN Bold" panose="020B0800000000000000" charset="-122"/>
              <a:cs typeface="思源黑体 Medium" panose="020B0600000000000000" charset="-122"/>
            </a:endParaRPr>
          </a:p>
          <a:p>
            <a:pPr algn="ctr"/>
            <a:r>
              <a:rPr lang="zh-CN" altLang="en-US" sz="2400" b="1">
                <a:solidFill>
                  <a:srgbClr val="FF0000"/>
                </a:solidFill>
                <a:latin typeface="思源黑体 CN Bold" panose="020B0800000000000000" charset="-122"/>
                <a:ea typeface="思源黑体 CN Bold" panose="020B0800000000000000" charset="-122"/>
                <a:cs typeface="思源黑体 Medium" panose="020B0600000000000000" charset="-122"/>
              </a:rPr>
              <a:t>才回撤</a:t>
            </a:r>
            <a:r>
              <a:rPr lang="en-US" altLang="zh-CN" sz="4000" b="1">
                <a:solidFill>
                  <a:srgbClr val="00B050"/>
                </a:solidFill>
                <a:latin typeface="思源黑体 Medium" panose="020B0600000000000000" charset="-122"/>
                <a:ea typeface="思源黑体 Medium" panose="020B0600000000000000" charset="-122"/>
                <a:cs typeface="思源黑体 Medium" panose="020B0600000000000000" charset="-122"/>
              </a:rPr>
              <a:t>0.55%</a:t>
            </a:r>
            <a:endParaRPr lang="en-US" altLang="zh-CN" sz="4000" b="1">
              <a:solidFill>
                <a:srgbClr val="00B050"/>
              </a:solidFill>
              <a:latin typeface="思源黑体 Medium" panose="020B0600000000000000" charset="-122"/>
              <a:ea typeface="思源黑体 Medium" panose="020B0600000000000000" charset="-122"/>
              <a:cs typeface="思源黑体 Medium" panose="020B0600000000000000" charset="-122"/>
            </a:endParaRPr>
          </a:p>
        </p:txBody>
      </p:sp>
    </p:spTree>
    <p:custDataLst>
      <p:tags r:id="rId4"/>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748405" y="13970"/>
            <a:ext cx="4694555" cy="706755"/>
          </a:xfrm>
          <a:prstGeom prst="rect">
            <a:avLst/>
          </a:prstGeom>
          <a:noFill/>
        </p:spPr>
        <p:txBody>
          <a:bodyPr wrap="square" rtlCol="0">
            <a:spAutoFit/>
          </a:bodyPr>
          <a:p>
            <a:pPr algn="ctr">
              <a:buClrTx/>
              <a:buSzTx/>
              <a:buFontTx/>
            </a:pPr>
            <a:r>
              <a:rPr lang="zh-CN" altLang="en-US" sz="4000" b="1">
                <a:gradFill>
                  <a:gsLst>
                    <a:gs pos="0">
                      <a:srgbClr val="FBFAFB"/>
                    </a:gs>
                    <a:gs pos="100000">
                      <a:srgbClr val="FFE38F"/>
                    </a:gs>
                  </a:gsLst>
                  <a:lin ang="0" scaled="0"/>
                </a:gradFill>
                <a:latin typeface="思源黑体 CN Bold" panose="020B0800000000000000" charset="-122"/>
                <a:ea typeface="思源黑体 CN Bold" panose="020B0800000000000000" charset="-122"/>
                <a:cs typeface="新宋体" panose="02010609030101010101" charset="-122"/>
              </a:rPr>
              <a:t>优点2---稳定</a:t>
            </a:r>
            <a:endParaRPr lang="zh-CN" altLang="en-US" sz="4000">
              <a:gradFill>
                <a:gsLst>
                  <a:gs pos="0">
                    <a:srgbClr val="FBFAFB"/>
                  </a:gs>
                  <a:gs pos="100000">
                    <a:srgbClr val="FFE38F"/>
                  </a:gs>
                </a:gsLst>
                <a:lin ang="0" scaled="0"/>
              </a:gradFill>
              <a:latin typeface="思源黑体 Medium" panose="020B0600000000000000" charset="-122"/>
              <a:ea typeface="思源黑体 Medium" panose="020B0600000000000000" charset="-122"/>
            </a:endParaRPr>
          </a:p>
        </p:txBody>
      </p:sp>
      <p:sp>
        <p:nvSpPr>
          <p:cNvPr id="4" name="文本框 3"/>
          <p:cNvSpPr txBox="1"/>
          <p:nvPr/>
        </p:nvSpPr>
        <p:spPr>
          <a:xfrm>
            <a:off x="274955" y="6558280"/>
            <a:ext cx="11657965" cy="245110"/>
          </a:xfrm>
          <a:prstGeom prst="rect">
            <a:avLst/>
          </a:prstGeom>
          <a:noFill/>
        </p:spPr>
        <p:txBody>
          <a:bodyPr wrap="square" rtlCol="0">
            <a:spAutoFit/>
          </a:bodyPr>
          <a:p>
            <a:pPr algn="ct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经传多赢资深投顾：方建伟丨投顾编号：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A1120613090012</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丨基金从业编号：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A2025062200022x     </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风险提示</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观点基于软件数据和理论模型分析，仅供参考，不构成买卖建议，股市有风险，投资需谨慎</a:t>
            </a:r>
            <a:endPar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3" name="图片 2"/>
          <p:cNvPicPr>
            <a:picLocks noChangeAspect="1"/>
          </p:cNvPicPr>
          <p:nvPr/>
        </p:nvPicPr>
        <p:blipFill>
          <a:blip r:embed="rId1"/>
          <a:stretch>
            <a:fillRect/>
          </a:stretch>
        </p:blipFill>
        <p:spPr>
          <a:xfrm>
            <a:off x="274955" y="758190"/>
            <a:ext cx="11643360" cy="5025390"/>
          </a:xfrm>
          <a:prstGeom prst="rect">
            <a:avLst/>
          </a:prstGeom>
          <a:ln w="28575" cmpd="dbl">
            <a:solidFill>
              <a:schemeClr val="accent1">
                <a:shade val="50000"/>
              </a:schemeClr>
            </a:solidFill>
            <a:prstDash val="solid"/>
          </a:ln>
        </p:spPr>
      </p:pic>
      <p:sp>
        <p:nvSpPr>
          <p:cNvPr id="5" name="文本框 4"/>
          <p:cNvSpPr txBox="1"/>
          <p:nvPr/>
        </p:nvSpPr>
        <p:spPr>
          <a:xfrm>
            <a:off x="274955" y="5882640"/>
            <a:ext cx="11658600" cy="398780"/>
          </a:xfrm>
          <a:prstGeom prst="rect">
            <a:avLst/>
          </a:prstGeom>
          <a:noFill/>
        </p:spPr>
        <p:txBody>
          <a:bodyPr wrap="square" rtlCol="0">
            <a:spAutoFit/>
          </a:bodyPr>
          <a:p>
            <a:pPr algn="ctr"/>
            <a:r>
              <a:rPr lang="zh-CN" sz="2000">
                <a:latin typeface="思源黑体 CN Bold" panose="020B0800000000000000" charset="-122"/>
                <a:ea typeface="思源黑体 CN Bold" panose="020B0800000000000000" charset="-122"/>
              </a:rPr>
              <a:t>【注】跟投一定是需要耐心的，也不要去盯交易，因为底层逻辑与平时所学趋势不同。</a:t>
            </a:r>
            <a:endParaRPr lang="zh-CN" sz="2000">
              <a:latin typeface="思源黑体 CN Bold" panose="020B0800000000000000" charset="-122"/>
              <a:ea typeface="思源黑体 CN Bold" panose="020B0800000000000000" charset="-122"/>
            </a:endParaRPr>
          </a:p>
        </p:txBody>
      </p:sp>
      <p:sp>
        <p:nvSpPr>
          <p:cNvPr id="8" name="圆角矩形标注 7"/>
          <p:cNvSpPr/>
          <p:nvPr/>
        </p:nvSpPr>
        <p:spPr>
          <a:xfrm>
            <a:off x="4474210" y="2025650"/>
            <a:ext cx="2291715" cy="748030"/>
          </a:xfrm>
          <a:prstGeom prst="wedgeRoundRectCallout">
            <a:avLst>
              <a:gd name="adj1" fmla="val -76615"/>
              <a:gd name="adj2" fmla="val -73811"/>
              <a:gd name="adj3" fmla="val 16667"/>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000" b="1">
                <a:latin typeface="思源黑体 CN Bold" panose="020B0800000000000000" charset="-122"/>
                <a:ea typeface="思源黑体 CN Bold" panose="020B0800000000000000" charset="-122"/>
              </a:rPr>
              <a:t>回撤修复能力强</a:t>
            </a:r>
            <a:endParaRPr lang="zh-CN" altLang="en-US" sz="2000" b="1">
              <a:latin typeface="思源黑体 CN Bold" panose="020B0800000000000000" charset="-122"/>
              <a:ea typeface="思源黑体 CN Bold" panose="020B0800000000000000" charset="-122"/>
            </a:endParaRPr>
          </a:p>
        </p:txBody>
      </p:sp>
      <p:sp>
        <p:nvSpPr>
          <p:cNvPr id="6" name="圆角矩形标注 5"/>
          <p:cNvSpPr/>
          <p:nvPr/>
        </p:nvSpPr>
        <p:spPr>
          <a:xfrm>
            <a:off x="8144510" y="1666875"/>
            <a:ext cx="2291715" cy="748030"/>
          </a:xfrm>
          <a:prstGeom prst="wedgeRoundRectCallout">
            <a:avLst>
              <a:gd name="adj1" fmla="val 77154"/>
              <a:gd name="adj2" fmla="val -8828"/>
              <a:gd name="adj3" fmla="val 16667"/>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000" b="1">
                <a:latin typeface="思源黑体 CN Bold" panose="020B0800000000000000" charset="-122"/>
                <a:ea typeface="思源黑体 CN Bold" panose="020B0800000000000000" charset="-122"/>
              </a:rPr>
              <a:t>回撤修复能力强</a:t>
            </a:r>
            <a:endParaRPr lang="zh-CN" altLang="en-US" sz="2000" b="1">
              <a:latin typeface="思源黑体 CN Bold" panose="020B0800000000000000" charset="-122"/>
              <a:ea typeface="思源黑体 CN Bold" panose="020B0800000000000000" charset="-122"/>
            </a:endParaRPr>
          </a:p>
        </p:txBody>
      </p:sp>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748405" y="13970"/>
            <a:ext cx="4694555" cy="706755"/>
          </a:xfrm>
          <a:prstGeom prst="rect">
            <a:avLst/>
          </a:prstGeom>
          <a:noFill/>
        </p:spPr>
        <p:txBody>
          <a:bodyPr wrap="square" rtlCol="0">
            <a:spAutoFit/>
          </a:bodyPr>
          <a:p>
            <a:pPr algn="ctr">
              <a:buClrTx/>
              <a:buSzTx/>
              <a:buFontTx/>
            </a:pPr>
            <a:r>
              <a:rPr lang="zh-CN" altLang="en-US" sz="4000" b="1">
                <a:gradFill>
                  <a:gsLst>
                    <a:gs pos="0">
                      <a:srgbClr val="FBFAFB"/>
                    </a:gs>
                    <a:gs pos="100000">
                      <a:srgbClr val="FFE38F"/>
                    </a:gs>
                  </a:gsLst>
                  <a:lin ang="0" scaled="0"/>
                </a:gradFill>
                <a:latin typeface="思源黑体 CN Bold" panose="020B0800000000000000" charset="-122"/>
                <a:ea typeface="思源黑体 CN Bold" panose="020B0800000000000000" charset="-122"/>
                <a:cs typeface="新宋体" panose="02010609030101010101" charset="-122"/>
              </a:rPr>
              <a:t>优点3---全自动</a:t>
            </a:r>
            <a:endParaRPr lang="zh-CN" altLang="en-US" sz="4000">
              <a:gradFill>
                <a:gsLst>
                  <a:gs pos="0">
                    <a:srgbClr val="FBFAFB"/>
                  </a:gs>
                  <a:gs pos="100000">
                    <a:srgbClr val="FFE38F"/>
                  </a:gs>
                </a:gsLst>
                <a:lin ang="0" scaled="0"/>
              </a:gradFill>
              <a:latin typeface="思源黑体 Medium" panose="020B0600000000000000" charset="-122"/>
              <a:ea typeface="思源黑体 Medium" panose="020B0600000000000000" charset="-122"/>
            </a:endParaRPr>
          </a:p>
        </p:txBody>
      </p:sp>
      <p:sp>
        <p:nvSpPr>
          <p:cNvPr id="4" name="文本框 3"/>
          <p:cNvSpPr txBox="1"/>
          <p:nvPr/>
        </p:nvSpPr>
        <p:spPr>
          <a:xfrm>
            <a:off x="274955" y="6558280"/>
            <a:ext cx="11657965" cy="245110"/>
          </a:xfrm>
          <a:prstGeom prst="rect">
            <a:avLst/>
          </a:prstGeom>
          <a:noFill/>
        </p:spPr>
        <p:txBody>
          <a:bodyPr wrap="square" rtlCol="0">
            <a:spAutoFit/>
          </a:bodyPr>
          <a:p>
            <a:pPr algn="ct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经传多赢资深投顾：方建伟丨投顾编号：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A1120613090012</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丨基金从业编号：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A2025062200022x     </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风险提示</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观点基于软件数据和理论模型分析，仅供参考，不构成买卖建议，股市有风险，投资需谨慎</a:t>
            </a:r>
            <a:endPar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7" name="图片 6"/>
          <p:cNvPicPr>
            <a:picLocks noChangeAspect="1"/>
          </p:cNvPicPr>
          <p:nvPr/>
        </p:nvPicPr>
        <p:blipFill>
          <a:blip r:embed="rId1"/>
          <a:stretch>
            <a:fillRect/>
          </a:stretch>
        </p:blipFill>
        <p:spPr>
          <a:xfrm>
            <a:off x="639445" y="861695"/>
            <a:ext cx="10912475" cy="3512185"/>
          </a:xfrm>
          <a:prstGeom prst="rect">
            <a:avLst/>
          </a:prstGeom>
          <a:ln w="28575" cmpd="dbl">
            <a:solidFill>
              <a:schemeClr val="accent1">
                <a:shade val="50000"/>
              </a:schemeClr>
            </a:solidFill>
            <a:prstDash val="solid"/>
          </a:ln>
        </p:spPr>
      </p:pic>
      <p:pic>
        <p:nvPicPr>
          <p:cNvPr id="20" name="图片 19"/>
          <p:cNvPicPr>
            <a:picLocks noChangeAspect="1"/>
          </p:cNvPicPr>
          <p:nvPr/>
        </p:nvPicPr>
        <p:blipFill>
          <a:blip r:embed="rId2"/>
          <a:stretch>
            <a:fillRect/>
          </a:stretch>
        </p:blipFill>
        <p:spPr>
          <a:xfrm>
            <a:off x="6959600" y="2238375"/>
            <a:ext cx="3014345" cy="4162425"/>
          </a:xfrm>
          <a:prstGeom prst="rect">
            <a:avLst/>
          </a:prstGeom>
        </p:spPr>
      </p:pic>
      <p:sp>
        <p:nvSpPr>
          <p:cNvPr id="8" name="圆角矩形标注 7"/>
          <p:cNvSpPr/>
          <p:nvPr/>
        </p:nvSpPr>
        <p:spPr>
          <a:xfrm>
            <a:off x="3616325" y="1406525"/>
            <a:ext cx="2026920" cy="707390"/>
          </a:xfrm>
          <a:prstGeom prst="wedgeRoundRectCallout">
            <a:avLst>
              <a:gd name="adj1" fmla="val -64880"/>
              <a:gd name="adj2" fmla="val -57360"/>
              <a:gd name="adj3" fmla="val 16667"/>
            </a:avLst>
          </a:prstGeom>
          <a:solidFill>
            <a:schemeClr val="accent2">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buClrTx/>
              <a:buSzTx/>
              <a:buNone/>
            </a:pPr>
            <a:r>
              <a:rPr lang="en-US" altLang="zh-CN" b="1">
                <a:solidFill>
                  <a:srgbClr val="FF0000"/>
                </a:solidFill>
                <a:latin typeface="思源黑体 CN Bold" panose="020B0800000000000000" charset="-122"/>
                <a:ea typeface="思源黑体 CN Bold" panose="020B0800000000000000" charset="-122"/>
                <a:cs typeface="思源黑体 CN Bold" panose="020B0800000000000000" charset="-122"/>
              </a:rPr>
              <a:t>1、打开交易软件</a:t>
            </a:r>
            <a:endParaRPr lang="en-US" altLang="zh-CN" b="1">
              <a:solidFill>
                <a:srgbClr val="FF0000"/>
              </a:solidFill>
              <a:latin typeface="思源黑体 CN Bold" panose="020B0800000000000000" charset="-122"/>
              <a:ea typeface="思源黑体 CN Bold" panose="020B0800000000000000" charset="-122"/>
              <a:cs typeface="思源黑体 CN Bold" panose="020B0800000000000000" charset="-122"/>
            </a:endParaRPr>
          </a:p>
          <a:p>
            <a:pPr algn="ctr">
              <a:buClrTx/>
              <a:buSzTx/>
              <a:buNone/>
            </a:pPr>
            <a:r>
              <a:rPr lang="en-US" altLang="zh-CN" b="1">
                <a:solidFill>
                  <a:srgbClr val="FF0000"/>
                </a:solidFill>
                <a:latin typeface="思源黑体 CN Bold" panose="020B0800000000000000" charset="-122"/>
                <a:ea typeface="思源黑体 CN Bold" panose="020B0800000000000000" charset="-122"/>
                <a:cs typeface="思源黑体 CN Bold" panose="020B0800000000000000" charset="-122"/>
              </a:rPr>
              <a:t>点【我的策略】</a:t>
            </a:r>
            <a:endParaRPr lang="zh-CN" altLang="en-US" b="1">
              <a:solidFill>
                <a:srgbClr val="FF0000"/>
              </a:solidFill>
              <a:latin typeface="思源黑体 Medium" panose="020B0600000000000000" charset="-122"/>
              <a:ea typeface="思源黑体 Medium" panose="020B0600000000000000" charset="-122"/>
              <a:cs typeface="思源黑体 Medium" panose="020B0600000000000000" charset="-122"/>
            </a:endParaRPr>
          </a:p>
        </p:txBody>
      </p:sp>
      <p:sp>
        <p:nvSpPr>
          <p:cNvPr id="19" name="圆角矩形标注 18"/>
          <p:cNvSpPr/>
          <p:nvPr/>
        </p:nvSpPr>
        <p:spPr>
          <a:xfrm>
            <a:off x="1875155" y="4707890"/>
            <a:ext cx="2026920" cy="707390"/>
          </a:xfrm>
          <a:prstGeom prst="wedgeRoundRectCallout">
            <a:avLst>
              <a:gd name="adj1" fmla="val -25689"/>
              <a:gd name="adj2" fmla="val -111669"/>
              <a:gd name="adj3" fmla="val 16667"/>
            </a:avLst>
          </a:prstGeom>
          <a:solidFill>
            <a:schemeClr val="accent2">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b="1">
                <a:solidFill>
                  <a:srgbClr val="FF0000"/>
                </a:solidFill>
                <a:latin typeface="思源黑体 CN Bold" panose="020B0800000000000000" charset="-122"/>
                <a:ea typeface="思源黑体 CN Bold" panose="020B0800000000000000" charset="-122"/>
                <a:cs typeface="思源黑体 CN Bold" panose="020B0800000000000000" charset="-122"/>
              </a:rPr>
              <a:t>2</a:t>
            </a:r>
            <a:r>
              <a:rPr lang="zh-CN" altLang="en-US" b="1">
                <a:solidFill>
                  <a:srgbClr val="FF0000"/>
                </a:solidFill>
                <a:latin typeface="思源黑体 CN Bold" panose="020B0800000000000000" charset="-122"/>
                <a:ea typeface="思源黑体 CN Bold" panose="020B0800000000000000" charset="-122"/>
                <a:cs typeface="思源黑体 CN Bold" panose="020B0800000000000000" charset="-122"/>
              </a:rPr>
              <a:t>、选择相应策略</a:t>
            </a:r>
            <a:endParaRPr lang="zh-CN" altLang="en-US" b="1">
              <a:solidFill>
                <a:srgbClr val="FF0000"/>
              </a:solidFill>
              <a:latin typeface="思源黑体 CN Bold" panose="020B0800000000000000" charset="-122"/>
              <a:ea typeface="思源黑体 CN Bold" panose="020B0800000000000000" charset="-122"/>
              <a:cs typeface="思源黑体 CN Bold" panose="020B0800000000000000" charset="-122"/>
            </a:endParaRPr>
          </a:p>
          <a:p>
            <a:pPr algn="ctr"/>
            <a:r>
              <a:rPr lang="zh-CN" altLang="en-US" b="1">
                <a:solidFill>
                  <a:srgbClr val="FF0000"/>
                </a:solidFill>
                <a:latin typeface="思源黑体 CN Bold" panose="020B0800000000000000" charset="-122"/>
                <a:ea typeface="思源黑体 CN Bold" panose="020B0800000000000000" charset="-122"/>
                <a:cs typeface="思源黑体 CN Bold" panose="020B0800000000000000" charset="-122"/>
              </a:rPr>
              <a:t>点【创建】</a:t>
            </a:r>
            <a:endParaRPr lang="zh-CN" altLang="en-US" b="1">
              <a:solidFill>
                <a:srgbClr val="FF0000"/>
              </a:solidFill>
              <a:latin typeface="思源黑体 CN Bold" panose="020B0800000000000000" charset="-122"/>
              <a:ea typeface="思源黑体 CN Bold" panose="020B0800000000000000" charset="-122"/>
              <a:cs typeface="思源黑体 CN Bold" panose="020B0800000000000000" charset="-122"/>
            </a:endParaRPr>
          </a:p>
        </p:txBody>
      </p:sp>
      <p:sp>
        <p:nvSpPr>
          <p:cNvPr id="21" name="圆角矩形标注 20"/>
          <p:cNvSpPr/>
          <p:nvPr/>
        </p:nvSpPr>
        <p:spPr>
          <a:xfrm>
            <a:off x="9234805" y="2445385"/>
            <a:ext cx="2026920" cy="707390"/>
          </a:xfrm>
          <a:prstGeom prst="wedgeRoundRectCallout">
            <a:avLst>
              <a:gd name="adj1" fmla="val -101159"/>
              <a:gd name="adj2" fmla="val 49820"/>
              <a:gd name="adj3" fmla="val 16667"/>
            </a:avLst>
          </a:prstGeom>
          <a:solidFill>
            <a:schemeClr val="accent2">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b="1">
                <a:solidFill>
                  <a:srgbClr val="FF0000"/>
                </a:solidFill>
                <a:latin typeface="思源黑体 CN Bold" panose="020B0800000000000000" charset="-122"/>
                <a:ea typeface="思源黑体 CN Bold" panose="020B0800000000000000" charset="-122"/>
                <a:cs typeface="思源黑体 CN Bold" panose="020B0800000000000000" charset="-122"/>
              </a:rPr>
              <a:t>3、输入跟投金额</a:t>
            </a:r>
            <a:endParaRPr lang="en-US" altLang="zh-CN" b="1">
              <a:solidFill>
                <a:srgbClr val="FF0000"/>
              </a:solidFill>
              <a:latin typeface="思源黑体 CN Bold" panose="020B0800000000000000" charset="-122"/>
              <a:ea typeface="思源黑体 CN Bold" panose="020B0800000000000000" charset="-122"/>
              <a:cs typeface="思源黑体 CN Bold" panose="020B0800000000000000" charset="-122"/>
            </a:endParaRPr>
          </a:p>
        </p:txBody>
      </p:sp>
      <p:sp>
        <p:nvSpPr>
          <p:cNvPr id="22" name="圆角矩形标注 21"/>
          <p:cNvSpPr/>
          <p:nvPr/>
        </p:nvSpPr>
        <p:spPr>
          <a:xfrm>
            <a:off x="9479915" y="3429000"/>
            <a:ext cx="2026920" cy="707390"/>
          </a:xfrm>
          <a:prstGeom prst="wedgeRoundRectCallout">
            <a:avLst>
              <a:gd name="adj1" fmla="val -103132"/>
              <a:gd name="adj2" fmla="val -22980"/>
              <a:gd name="adj3" fmla="val 16667"/>
            </a:avLst>
          </a:prstGeom>
          <a:solidFill>
            <a:schemeClr val="accent2">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b="1">
                <a:solidFill>
                  <a:srgbClr val="FF0000"/>
                </a:solidFill>
                <a:latin typeface="思源黑体 CN Bold" panose="020B0800000000000000" charset="-122"/>
                <a:ea typeface="思源黑体 CN Bold" panose="020B0800000000000000" charset="-122"/>
                <a:cs typeface="思源黑体 CN Bold" panose="020B0800000000000000" charset="-122"/>
              </a:rPr>
              <a:t>4、全自动调仓</a:t>
            </a:r>
            <a:endParaRPr lang="zh-CN" altLang="en-US" b="1">
              <a:solidFill>
                <a:srgbClr val="FF0000"/>
              </a:solidFill>
              <a:latin typeface="思源黑体 Medium" panose="020B0600000000000000" charset="-122"/>
              <a:ea typeface="思源黑体 Medium" panose="020B0600000000000000" charset="-122"/>
              <a:cs typeface="思源黑体 Medium" panose="020B0600000000000000" charset="-122"/>
            </a:endParaRPr>
          </a:p>
        </p:txBody>
      </p:sp>
      <p:sp>
        <p:nvSpPr>
          <p:cNvPr id="23" name="圆角矩形标注 22"/>
          <p:cNvSpPr/>
          <p:nvPr/>
        </p:nvSpPr>
        <p:spPr>
          <a:xfrm>
            <a:off x="9908540" y="5415280"/>
            <a:ext cx="1169035" cy="707390"/>
          </a:xfrm>
          <a:prstGeom prst="wedgeRoundRectCallout">
            <a:avLst>
              <a:gd name="adj1" fmla="val -79114"/>
              <a:gd name="adj2" fmla="val 46858"/>
              <a:gd name="adj3" fmla="val 16667"/>
            </a:avLst>
          </a:prstGeom>
          <a:solidFill>
            <a:schemeClr val="accent2">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b="1">
                <a:solidFill>
                  <a:srgbClr val="FF0000"/>
                </a:solidFill>
                <a:latin typeface="思源黑体 CN Bold" panose="020B0800000000000000" charset="-122"/>
                <a:ea typeface="思源黑体 CN Bold" panose="020B0800000000000000" charset="-122"/>
                <a:cs typeface="思源黑体 CN Bold" panose="020B0800000000000000" charset="-122"/>
              </a:rPr>
              <a:t>5、确定</a:t>
            </a:r>
            <a:endParaRPr lang="en-US" altLang="zh-CN" b="1">
              <a:solidFill>
                <a:srgbClr val="FF0000"/>
              </a:solidFill>
              <a:latin typeface="思源黑体 CN Bold" panose="020B0800000000000000" charset="-122"/>
              <a:ea typeface="思源黑体 CN Bold" panose="020B0800000000000000" charset="-122"/>
              <a:cs typeface="思源黑体 CN Bold" panose="020B0800000000000000" charset="-122"/>
            </a:endParaRPr>
          </a:p>
        </p:txBody>
      </p:sp>
      <p:sp>
        <p:nvSpPr>
          <p:cNvPr id="6" name="文本框 5"/>
          <p:cNvSpPr txBox="1"/>
          <p:nvPr/>
        </p:nvSpPr>
        <p:spPr>
          <a:xfrm>
            <a:off x="548005" y="5817235"/>
            <a:ext cx="6412230" cy="583565"/>
          </a:xfrm>
          <a:prstGeom prst="rect">
            <a:avLst/>
          </a:prstGeom>
          <a:noFill/>
        </p:spPr>
        <p:txBody>
          <a:bodyPr wrap="square" rtlCol="0">
            <a:spAutoFit/>
          </a:bodyPr>
          <a:p>
            <a:r>
              <a:rPr lang="zh-CN" altLang="en-US" sz="800"/>
              <a:t>【适用对象】策略产品为中高风险产品，仅适合风险承受能力等级为积极型及以上级别的投资者参考。【风险提示】由于该产品的策略配置中存在部分基金产品的风险等级为中高风险或高风险</a:t>
            </a:r>
            <a:r>
              <a:rPr lang="en-US" altLang="zh-CN" sz="800"/>
              <a:t>(</a:t>
            </a:r>
            <a:r>
              <a:rPr lang="zh-CN" altLang="en-US" sz="800"/>
              <a:t>即</a:t>
            </a:r>
            <a:r>
              <a:rPr lang="en-US" altLang="zh-CN" sz="800"/>
              <a:t>R4</a:t>
            </a:r>
            <a:r>
              <a:rPr lang="zh-CN" altLang="en-US" sz="800"/>
              <a:t>或</a:t>
            </a:r>
            <a:r>
              <a:rPr lang="en-US" altLang="zh-CN" sz="800"/>
              <a:t>R5</a:t>
            </a:r>
            <a:r>
              <a:rPr lang="zh-CN" altLang="en-US" sz="800"/>
              <a:t>）远高于一般的股票基金，可能导致本金亏损。投资者应理性投资，谨防风险！【局限性说明】算法模型局限性风险：软件模型方案存在适配环境和操作方法，策略基于历史数据分析建模，历史规律未来可能存在失效的风险，策略无法保证在任何市场条件下均可取得超额收益等情况。</a:t>
            </a:r>
            <a:endParaRPr lang="zh-CN" altLang="en-US" sz="800"/>
          </a:p>
        </p:txBody>
      </p:sp>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748405" y="13970"/>
            <a:ext cx="4694555" cy="706755"/>
          </a:xfrm>
          <a:prstGeom prst="rect">
            <a:avLst/>
          </a:prstGeom>
          <a:noFill/>
        </p:spPr>
        <p:txBody>
          <a:bodyPr wrap="square" rtlCol="0">
            <a:spAutoFit/>
          </a:bodyPr>
          <a:p>
            <a:pPr algn="ctr">
              <a:buClrTx/>
              <a:buSzTx/>
              <a:buFontTx/>
            </a:pPr>
            <a:r>
              <a:rPr lang="zh-CN" altLang="en-US" sz="4000" b="1">
                <a:gradFill>
                  <a:gsLst>
                    <a:gs pos="0">
                      <a:srgbClr val="FBFAFB"/>
                    </a:gs>
                    <a:gs pos="100000">
                      <a:srgbClr val="FFE38F"/>
                    </a:gs>
                  </a:gsLst>
                  <a:lin ang="0" scaled="0"/>
                </a:gradFill>
                <a:latin typeface="思源黑体 CN Bold" panose="020B0800000000000000" charset="-122"/>
                <a:ea typeface="思源黑体 CN Bold" panose="020B0800000000000000" charset="-122"/>
                <a:cs typeface="新宋体" panose="02010609030101010101" charset="-122"/>
              </a:rPr>
              <a:t>借外力成大事</a:t>
            </a:r>
            <a:endParaRPr lang="zh-CN" altLang="en-US" sz="4000">
              <a:gradFill>
                <a:gsLst>
                  <a:gs pos="0">
                    <a:srgbClr val="FBFAFB"/>
                  </a:gs>
                  <a:gs pos="100000">
                    <a:srgbClr val="FFE38F"/>
                  </a:gs>
                </a:gsLst>
                <a:lin ang="0" scaled="0"/>
              </a:gradFill>
              <a:latin typeface="思源黑体 Medium" panose="020B0600000000000000" charset="-122"/>
              <a:ea typeface="思源黑体 Medium" panose="020B0600000000000000" charset="-122"/>
            </a:endParaRPr>
          </a:p>
        </p:txBody>
      </p:sp>
      <p:sp>
        <p:nvSpPr>
          <p:cNvPr id="4" name="文本框 3"/>
          <p:cNvSpPr txBox="1"/>
          <p:nvPr/>
        </p:nvSpPr>
        <p:spPr>
          <a:xfrm>
            <a:off x="274955" y="6558280"/>
            <a:ext cx="11657965" cy="245110"/>
          </a:xfrm>
          <a:prstGeom prst="rect">
            <a:avLst/>
          </a:prstGeom>
          <a:noFill/>
        </p:spPr>
        <p:txBody>
          <a:bodyPr wrap="square" rtlCol="0">
            <a:spAutoFit/>
          </a:bodyPr>
          <a:p>
            <a:pPr algn="ct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经传多赢资深投顾：方建伟丨投顾编号：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A1120613090012</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丨基金从业编号：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A2025062200022x     </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风险提示</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观点基于软件数据和理论模型分析，仅供参考，不构成买卖建议，股市有风险，投资需谨慎</a:t>
            </a:r>
            <a:endPar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3" name="图片 2"/>
          <p:cNvPicPr>
            <a:picLocks noChangeAspect="1"/>
          </p:cNvPicPr>
          <p:nvPr/>
        </p:nvPicPr>
        <p:blipFill>
          <a:blip r:embed="rId1"/>
          <a:stretch>
            <a:fillRect/>
          </a:stretch>
        </p:blipFill>
        <p:spPr>
          <a:xfrm>
            <a:off x="417195" y="854074"/>
            <a:ext cx="5447824" cy="5405821"/>
          </a:xfrm>
          <a:prstGeom prst="rect">
            <a:avLst/>
          </a:prstGeom>
        </p:spPr>
      </p:pic>
      <p:pic>
        <p:nvPicPr>
          <p:cNvPr id="5" name="图片 4"/>
          <p:cNvPicPr>
            <a:picLocks noChangeAspect="1"/>
          </p:cNvPicPr>
          <p:nvPr/>
        </p:nvPicPr>
        <p:blipFill>
          <a:blip r:embed="rId2"/>
          <a:stretch>
            <a:fillRect/>
          </a:stretch>
        </p:blipFill>
        <p:spPr>
          <a:xfrm>
            <a:off x="6119495" y="854075"/>
            <a:ext cx="3949700" cy="1521460"/>
          </a:xfrm>
          <a:prstGeom prst="rect">
            <a:avLst/>
          </a:prstGeom>
          <a:ln w="28575" cmpd="dbl">
            <a:solidFill>
              <a:schemeClr val="accent1">
                <a:shade val="50000"/>
              </a:schemeClr>
            </a:solidFill>
            <a:prstDash val="solid"/>
          </a:ln>
        </p:spPr>
      </p:pic>
      <p:pic>
        <p:nvPicPr>
          <p:cNvPr id="21" name="图片 20"/>
          <p:cNvPicPr>
            <a:picLocks noChangeAspect="1"/>
          </p:cNvPicPr>
          <p:nvPr/>
        </p:nvPicPr>
        <p:blipFill>
          <a:blip r:embed="rId3"/>
          <a:stretch>
            <a:fillRect/>
          </a:stretch>
        </p:blipFill>
        <p:spPr>
          <a:xfrm>
            <a:off x="6119495" y="2534920"/>
            <a:ext cx="3985260" cy="972185"/>
          </a:xfrm>
          <a:prstGeom prst="rect">
            <a:avLst/>
          </a:prstGeom>
          <a:ln w="28575" cmpd="dbl">
            <a:solidFill>
              <a:schemeClr val="accent1">
                <a:shade val="50000"/>
              </a:schemeClr>
            </a:solidFill>
            <a:prstDash val="solid"/>
          </a:ln>
        </p:spPr>
      </p:pic>
      <p:pic>
        <p:nvPicPr>
          <p:cNvPr id="14" name="图片 13"/>
          <p:cNvPicPr>
            <a:picLocks noChangeAspect="1"/>
          </p:cNvPicPr>
          <p:nvPr/>
        </p:nvPicPr>
        <p:blipFill>
          <a:blip r:embed="rId4"/>
          <a:stretch>
            <a:fillRect/>
          </a:stretch>
        </p:blipFill>
        <p:spPr>
          <a:xfrm>
            <a:off x="6119495" y="3667760"/>
            <a:ext cx="4023995" cy="1354455"/>
          </a:xfrm>
          <a:prstGeom prst="rect">
            <a:avLst/>
          </a:prstGeom>
          <a:ln w="28575" cmpd="dbl">
            <a:solidFill>
              <a:schemeClr val="accent1">
                <a:shade val="50000"/>
              </a:schemeClr>
            </a:solidFill>
            <a:prstDash val="solid"/>
          </a:ln>
        </p:spPr>
      </p:pic>
      <p:pic>
        <p:nvPicPr>
          <p:cNvPr id="19" name="图片 18"/>
          <p:cNvPicPr>
            <a:picLocks noChangeAspect="1"/>
          </p:cNvPicPr>
          <p:nvPr/>
        </p:nvPicPr>
        <p:blipFill>
          <a:blip r:embed="rId5"/>
          <a:stretch>
            <a:fillRect/>
          </a:stretch>
        </p:blipFill>
        <p:spPr>
          <a:xfrm>
            <a:off x="6119495" y="5182870"/>
            <a:ext cx="4023995" cy="1020445"/>
          </a:xfrm>
          <a:prstGeom prst="rect">
            <a:avLst/>
          </a:prstGeom>
          <a:ln w="28575" cmpd="dbl">
            <a:solidFill>
              <a:schemeClr val="accent1">
                <a:shade val="50000"/>
              </a:schemeClr>
            </a:solidFill>
            <a:prstDash val="solid"/>
          </a:ln>
        </p:spPr>
      </p:pic>
      <p:sp>
        <p:nvSpPr>
          <p:cNvPr id="24" name="圆角矩形标注 23"/>
          <p:cNvSpPr/>
          <p:nvPr/>
        </p:nvSpPr>
        <p:spPr>
          <a:xfrm>
            <a:off x="10222865" y="1324610"/>
            <a:ext cx="1450975" cy="793115"/>
          </a:xfrm>
          <a:prstGeom prst="wedgeRoundRectCallout">
            <a:avLst>
              <a:gd name="adj1" fmla="val -90393"/>
              <a:gd name="adj2" fmla="val -43274"/>
              <a:gd name="adj3" fmla="val 16667"/>
            </a:avLst>
          </a:prstGeom>
          <a:solidFill>
            <a:schemeClr val="accent2">
              <a:lumMod val="60000"/>
              <a:lumOff val="40000"/>
            </a:schemeClr>
          </a:solidFill>
        </p:spPr>
        <p:style>
          <a:lnRef idx="0">
            <a:srgbClr val="FFFFFF"/>
          </a:lnRef>
          <a:fillRef idx="3">
            <a:schemeClr val="accent6"/>
          </a:fillRef>
          <a:effectRef idx="0">
            <a:srgbClr val="FFFFFF"/>
          </a:effectRef>
          <a:fontRef idx="minor">
            <a:schemeClr val="lt1"/>
          </a:fontRef>
        </p:style>
        <p:txBody>
          <a:bodyPr rtlCol="0" anchor="ctr"/>
          <a:lstStyle/>
          <a:p>
            <a:pPr algn="ctr"/>
            <a:r>
              <a:rPr lang="zh-CN" altLang="en-US" sz="3200" b="1">
                <a:solidFill>
                  <a:srgbClr val="FF0000"/>
                </a:solidFill>
                <a:latin typeface="思源黑体 CN Bold" panose="020B0800000000000000" charset="-122"/>
                <a:ea typeface="思源黑体 CN Bold" panose="020B0800000000000000" charset="-122"/>
              </a:rPr>
              <a:t>省心</a:t>
            </a:r>
            <a:endParaRPr lang="zh-CN" altLang="en-US" sz="3200" b="1">
              <a:solidFill>
                <a:srgbClr val="FF0000"/>
              </a:solidFill>
              <a:latin typeface="思源黑体 CN Bold" panose="020B0800000000000000" charset="-122"/>
              <a:ea typeface="思源黑体 CN Bold" panose="020B0800000000000000" charset="-122"/>
            </a:endParaRPr>
          </a:p>
        </p:txBody>
      </p:sp>
      <p:sp>
        <p:nvSpPr>
          <p:cNvPr id="6" name="圆角矩形标注 5"/>
          <p:cNvSpPr/>
          <p:nvPr/>
        </p:nvSpPr>
        <p:spPr>
          <a:xfrm>
            <a:off x="10222865" y="2580640"/>
            <a:ext cx="1450975" cy="793115"/>
          </a:xfrm>
          <a:prstGeom prst="wedgeRoundRectCallout">
            <a:avLst>
              <a:gd name="adj1" fmla="val -90393"/>
              <a:gd name="adj2" fmla="val -43274"/>
              <a:gd name="adj3" fmla="val 16667"/>
            </a:avLst>
          </a:prstGeom>
          <a:solidFill>
            <a:schemeClr val="accent2">
              <a:lumMod val="60000"/>
              <a:lumOff val="40000"/>
            </a:schemeClr>
          </a:solidFill>
        </p:spPr>
        <p:style>
          <a:lnRef idx="0">
            <a:srgbClr val="FFFFFF"/>
          </a:lnRef>
          <a:fillRef idx="3">
            <a:schemeClr val="accent6"/>
          </a:fillRef>
          <a:effectRef idx="0">
            <a:srgbClr val="FFFFFF"/>
          </a:effectRef>
          <a:fontRef idx="minor">
            <a:schemeClr val="lt1"/>
          </a:fontRef>
        </p:style>
        <p:txBody>
          <a:bodyPr rtlCol="0" anchor="ctr"/>
          <a:lstStyle/>
          <a:p>
            <a:pPr algn="ctr"/>
            <a:r>
              <a:rPr lang="zh-CN" altLang="en-US" sz="3200" b="1">
                <a:solidFill>
                  <a:srgbClr val="FF0000"/>
                </a:solidFill>
                <a:latin typeface="思源黑体 CN Bold" panose="020B0800000000000000" charset="-122"/>
                <a:ea typeface="思源黑体 CN Bold" panose="020B0800000000000000" charset="-122"/>
              </a:rPr>
              <a:t>加钱</a:t>
            </a:r>
            <a:endParaRPr lang="zh-CN" altLang="en-US" sz="3200" b="1">
              <a:solidFill>
                <a:srgbClr val="FF0000"/>
              </a:solidFill>
              <a:latin typeface="思源黑体 CN Bold" panose="020B0800000000000000" charset="-122"/>
              <a:ea typeface="思源黑体 CN Bold" panose="020B0800000000000000" charset="-122"/>
            </a:endParaRPr>
          </a:p>
        </p:txBody>
      </p:sp>
      <p:sp>
        <p:nvSpPr>
          <p:cNvPr id="7" name="圆角矩形标注 6"/>
          <p:cNvSpPr/>
          <p:nvPr/>
        </p:nvSpPr>
        <p:spPr>
          <a:xfrm>
            <a:off x="10222865" y="3974465"/>
            <a:ext cx="1450975" cy="793115"/>
          </a:xfrm>
          <a:prstGeom prst="wedgeRoundRectCallout">
            <a:avLst>
              <a:gd name="adj1" fmla="val -90393"/>
              <a:gd name="adj2" fmla="val -43274"/>
              <a:gd name="adj3" fmla="val 16667"/>
            </a:avLst>
          </a:prstGeom>
          <a:solidFill>
            <a:schemeClr val="accent2">
              <a:lumMod val="60000"/>
              <a:lumOff val="40000"/>
            </a:schemeClr>
          </a:solidFill>
        </p:spPr>
        <p:style>
          <a:lnRef idx="0">
            <a:srgbClr val="FFFFFF"/>
          </a:lnRef>
          <a:fillRef idx="3">
            <a:schemeClr val="accent6"/>
          </a:fillRef>
          <a:effectRef idx="0">
            <a:srgbClr val="FFFFFF"/>
          </a:effectRef>
          <a:fontRef idx="minor">
            <a:schemeClr val="lt1"/>
          </a:fontRef>
        </p:style>
        <p:txBody>
          <a:bodyPr rtlCol="0" anchor="ctr"/>
          <a:lstStyle/>
          <a:p>
            <a:pPr algn="ctr"/>
            <a:r>
              <a:rPr lang="zh-CN" altLang="en-US" sz="3200" b="1">
                <a:solidFill>
                  <a:srgbClr val="FF0000"/>
                </a:solidFill>
                <a:latin typeface="思源黑体 CN Bold" panose="020B0800000000000000" charset="-122"/>
                <a:ea typeface="思源黑体 CN Bold" panose="020B0800000000000000" charset="-122"/>
              </a:rPr>
              <a:t>回撤</a:t>
            </a:r>
            <a:endParaRPr lang="zh-CN" altLang="en-US" sz="3200" b="1">
              <a:solidFill>
                <a:srgbClr val="FF0000"/>
              </a:solidFill>
              <a:latin typeface="思源黑体 CN Bold" panose="020B0800000000000000" charset="-122"/>
              <a:ea typeface="思源黑体 CN Bold" panose="020B0800000000000000" charset="-122"/>
            </a:endParaRPr>
          </a:p>
        </p:txBody>
      </p:sp>
      <p:sp>
        <p:nvSpPr>
          <p:cNvPr id="8" name="圆角矩形标注 7"/>
          <p:cNvSpPr/>
          <p:nvPr/>
        </p:nvSpPr>
        <p:spPr>
          <a:xfrm>
            <a:off x="10222865" y="5262880"/>
            <a:ext cx="1450975" cy="793115"/>
          </a:xfrm>
          <a:prstGeom prst="wedgeRoundRectCallout">
            <a:avLst>
              <a:gd name="adj1" fmla="val -90393"/>
              <a:gd name="adj2" fmla="val -43274"/>
              <a:gd name="adj3" fmla="val 16667"/>
            </a:avLst>
          </a:prstGeom>
          <a:solidFill>
            <a:schemeClr val="accent2">
              <a:lumMod val="60000"/>
              <a:lumOff val="40000"/>
            </a:schemeClr>
          </a:solidFill>
        </p:spPr>
        <p:style>
          <a:lnRef idx="0">
            <a:srgbClr val="FFFFFF"/>
          </a:lnRef>
          <a:fillRef idx="3">
            <a:schemeClr val="accent6"/>
          </a:fillRef>
          <a:effectRef idx="0">
            <a:srgbClr val="FFFFFF"/>
          </a:effectRef>
          <a:fontRef idx="minor">
            <a:schemeClr val="lt1"/>
          </a:fontRef>
        </p:style>
        <p:txBody>
          <a:bodyPr rtlCol="0" anchor="ctr"/>
          <a:lstStyle/>
          <a:p>
            <a:pPr algn="ctr"/>
            <a:r>
              <a:rPr lang="zh-CN" altLang="en-US" sz="3200" b="1">
                <a:solidFill>
                  <a:srgbClr val="FF0000"/>
                </a:solidFill>
                <a:latin typeface="思源黑体 CN Bold" panose="020B0800000000000000" charset="-122"/>
                <a:ea typeface="思源黑体 CN Bold" panose="020B0800000000000000" charset="-122"/>
              </a:rPr>
              <a:t>长跑</a:t>
            </a:r>
            <a:endParaRPr lang="zh-CN" altLang="en-US" sz="3200" b="1">
              <a:solidFill>
                <a:srgbClr val="FF0000"/>
              </a:solidFill>
              <a:latin typeface="思源黑体 CN Bold" panose="020B0800000000000000" charset="-122"/>
              <a:ea typeface="思源黑体 CN Bold" panose="020B0800000000000000" charset="-122"/>
            </a:endParaRPr>
          </a:p>
        </p:txBody>
      </p:sp>
    </p:spTree>
    <p:custDataLst>
      <p:tags r:id="rId6"/>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748405" y="13970"/>
            <a:ext cx="4694555" cy="706755"/>
          </a:xfrm>
          <a:prstGeom prst="rect">
            <a:avLst/>
          </a:prstGeom>
          <a:noFill/>
        </p:spPr>
        <p:txBody>
          <a:bodyPr wrap="square" rtlCol="0">
            <a:spAutoFit/>
          </a:bodyPr>
          <a:p>
            <a:pPr algn="ctr">
              <a:buClrTx/>
              <a:buSzTx/>
              <a:buFontTx/>
            </a:pPr>
            <a:r>
              <a:rPr lang="zh-CN" altLang="en-US" sz="4000" b="1">
                <a:gradFill>
                  <a:gsLst>
                    <a:gs pos="0">
                      <a:srgbClr val="FBFAFB"/>
                    </a:gs>
                    <a:gs pos="100000">
                      <a:srgbClr val="FFE38F"/>
                    </a:gs>
                  </a:gsLst>
                  <a:lin ang="0" scaled="0"/>
                </a:gradFill>
                <a:latin typeface="思源黑体 CN Bold" panose="020B0800000000000000" charset="-122"/>
                <a:ea typeface="思源黑体 CN Bold" panose="020B0800000000000000" charset="-122"/>
                <a:cs typeface="新宋体" panose="02010609030101010101" charset="-122"/>
              </a:rPr>
              <a:t>大总结</a:t>
            </a:r>
            <a:endParaRPr lang="zh-CN" altLang="en-US" sz="4000">
              <a:gradFill>
                <a:gsLst>
                  <a:gs pos="0">
                    <a:srgbClr val="FBFAFB"/>
                  </a:gs>
                  <a:gs pos="100000">
                    <a:srgbClr val="FFE38F"/>
                  </a:gs>
                </a:gsLst>
                <a:lin ang="0" scaled="0"/>
              </a:gradFill>
              <a:latin typeface="思源黑体 Medium" panose="020B0600000000000000" charset="-122"/>
              <a:ea typeface="思源黑体 Medium" panose="020B0600000000000000" charset="-122"/>
            </a:endParaRPr>
          </a:p>
        </p:txBody>
      </p:sp>
      <p:sp>
        <p:nvSpPr>
          <p:cNvPr id="4" name="文本框 3"/>
          <p:cNvSpPr txBox="1"/>
          <p:nvPr/>
        </p:nvSpPr>
        <p:spPr>
          <a:xfrm>
            <a:off x="274955" y="6558280"/>
            <a:ext cx="11657965" cy="245110"/>
          </a:xfrm>
          <a:prstGeom prst="rect">
            <a:avLst/>
          </a:prstGeom>
          <a:noFill/>
        </p:spPr>
        <p:txBody>
          <a:bodyPr wrap="square" rtlCol="0">
            <a:spAutoFit/>
          </a:bodyPr>
          <a:p>
            <a:pPr algn="ct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经传多赢资深投顾：方建伟丨投顾编号：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A1120613090012</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丨基金从业编号：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A2025062200022x     </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风险提示</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观点基于软件数据和理论模型分析，仅供参考，不构成买卖建议，股市有风险，投资需谨慎</a:t>
            </a:r>
            <a:endPar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endParaRPr>
          </a:p>
        </p:txBody>
      </p:sp>
      <p:sp>
        <p:nvSpPr>
          <p:cNvPr id="5" name="文本框 4"/>
          <p:cNvSpPr txBox="1"/>
          <p:nvPr/>
        </p:nvSpPr>
        <p:spPr>
          <a:xfrm>
            <a:off x="2642235" y="1256030"/>
            <a:ext cx="7719695" cy="4154170"/>
          </a:xfrm>
          <a:prstGeom prst="rect">
            <a:avLst/>
          </a:prstGeom>
          <a:noFill/>
        </p:spPr>
        <p:txBody>
          <a:bodyPr wrap="square" rtlCol="0">
            <a:spAutoFit/>
          </a:bodyPr>
          <a:p>
            <a:pPr marL="342900" indent="-342900">
              <a:buFont typeface="Wingdings" panose="05000000000000000000" charset="0"/>
              <a:buChar char="l"/>
            </a:pPr>
            <a:r>
              <a:rPr lang="zh-CN" sz="2000">
                <a:latin typeface="思源黑体 CN Bold" panose="020B0800000000000000" charset="-122"/>
                <a:ea typeface="思源黑体 CN Bold" panose="020B0800000000000000" charset="-122"/>
              </a:rPr>
              <a:t>炒股想赚钱，一定要学会在正确的时间做正确的事情。</a:t>
            </a:r>
            <a:endParaRPr lang="zh-CN" sz="2000">
              <a:latin typeface="思源黑体 CN Bold" panose="020B0800000000000000" charset="-122"/>
              <a:ea typeface="思源黑体 CN Bold" panose="020B0800000000000000" charset="-122"/>
            </a:endParaRPr>
          </a:p>
          <a:p>
            <a:endParaRPr lang="zh-CN" sz="2000">
              <a:latin typeface="思源黑体 CN Bold" panose="020B0800000000000000" charset="-122"/>
              <a:ea typeface="思源黑体 CN Bold" panose="020B0800000000000000" charset="-122"/>
            </a:endParaRPr>
          </a:p>
          <a:p>
            <a:pPr marL="342900" indent="-342900">
              <a:buFont typeface="Wingdings" panose="05000000000000000000" charset="0"/>
              <a:buChar char="l"/>
            </a:pPr>
            <a:r>
              <a:rPr lang="zh-CN" sz="2000">
                <a:latin typeface="思源黑体 CN Bold" panose="020B0800000000000000" charset="-122"/>
                <a:ea typeface="思源黑体 CN Bold" panose="020B0800000000000000" charset="-122"/>
              </a:rPr>
              <a:t>建立属于自己的一套有效交易系统，并严格执行交易系统内的法则。</a:t>
            </a:r>
            <a:endParaRPr lang="zh-CN" sz="2000">
              <a:latin typeface="思源黑体 CN Bold" panose="020B0800000000000000" charset="-122"/>
              <a:ea typeface="思源黑体 CN Bold" panose="020B0800000000000000" charset="-122"/>
            </a:endParaRPr>
          </a:p>
          <a:p>
            <a:endParaRPr lang="zh-CN" sz="2000">
              <a:latin typeface="思源黑体 CN Bold" panose="020B0800000000000000" charset="-122"/>
              <a:ea typeface="思源黑体 CN Bold" panose="020B0800000000000000" charset="-122"/>
            </a:endParaRPr>
          </a:p>
          <a:p>
            <a:pPr marL="342900" indent="-342900">
              <a:buFont typeface="Wingdings" panose="05000000000000000000" charset="0"/>
              <a:buChar char="l"/>
            </a:pPr>
            <a:r>
              <a:rPr lang="zh-CN" sz="2000">
                <a:latin typeface="思源黑体 CN Bold" panose="020B0800000000000000" charset="-122"/>
                <a:ea typeface="思源黑体 CN Bold" panose="020B0800000000000000" charset="-122"/>
              </a:rPr>
              <a:t>真正做到知行合一，如此才能可复制的盈利下去。</a:t>
            </a:r>
            <a:endParaRPr lang="zh-CN" sz="2000">
              <a:latin typeface="思源黑体 CN Bold" panose="020B0800000000000000" charset="-122"/>
              <a:ea typeface="思源黑体 CN Bold" panose="020B0800000000000000" charset="-122"/>
            </a:endParaRPr>
          </a:p>
          <a:p>
            <a:endParaRPr lang="zh-CN" sz="2000">
              <a:latin typeface="思源黑体 CN Bold" panose="020B0800000000000000" charset="-122"/>
              <a:ea typeface="思源黑体 CN Bold" panose="020B0800000000000000" charset="-122"/>
            </a:endParaRPr>
          </a:p>
          <a:p>
            <a:pPr marL="342900" indent="-342900">
              <a:buFont typeface="Wingdings" panose="05000000000000000000" charset="0"/>
              <a:buChar char="l"/>
            </a:pPr>
            <a:r>
              <a:rPr lang="zh-CN" sz="2000">
                <a:latin typeface="思源黑体 CN Bold" panose="020B0800000000000000" charset="-122"/>
                <a:ea typeface="思源黑体 CN Bold" panose="020B0800000000000000" charset="-122"/>
              </a:rPr>
              <a:t>如果觉得自己炒股难，学习累，操作不好。</a:t>
            </a:r>
            <a:endParaRPr lang="zh-CN" sz="2000">
              <a:latin typeface="思源黑体 CN Bold" panose="020B0800000000000000" charset="-122"/>
              <a:ea typeface="思源黑体 CN Bold" panose="020B0800000000000000" charset="-122"/>
            </a:endParaRPr>
          </a:p>
          <a:p>
            <a:endParaRPr lang="zh-CN" sz="2000">
              <a:latin typeface="思源黑体 CN Bold" panose="020B0800000000000000" charset="-122"/>
              <a:ea typeface="思源黑体 CN Bold" panose="020B0800000000000000" charset="-122"/>
            </a:endParaRPr>
          </a:p>
          <a:p>
            <a:pPr marL="342900" indent="-342900">
              <a:buFont typeface="Wingdings" panose="05000000000000000000" charset="0"/>
              <a:buChar char="l"/>
            </a:pPr>
            <a:r>
              <a:rPr lang="zh-CN" sz="2000">
                <a:latin typeface="思源黑体 CN Bold" panose="020B0800000000000000" charset="-122"/>
                <a:ea typeface="思源黑体 CN Bold" panose="020B0800000000000000" charset="-122"/>
              </a:rPr>
              <a:t>那么可以考虑选择跟投。</a:t>
            </a:r>
            <a:endParaRPr lang="zh-CN" sz="2000">
              <a:latin typeface="思源黑体 CN Bold" panose="020B0800000000000000" charset="-122"/>
              <a:ea typeface="思源黑体 CN Bold" panose="020B0800000000000000" charset="-122"/>
            </a:endParaRPr>
          </a:p>
          <a:p>
            <a:endParaRPr lang="zh-CN" sz="2400">
              <a:latin typeface="思源黑体 Medium" panose="020B0600000000000000" charset="-122"/>
              <a:ea typeface="思源黑体 Medium" panose="020B0600000000000000" charset="-122"/>
            </a:endParaRPr>
          </a:p>
          <a:p>
            <a:pPr algn="ctr"/>
            <a:r>
              <a:rPr lang="zh-CN" sz="4000" b="1">
                <a:solidFill>
                  <a:srgbClr val="FF0000"/>
                </a:solidFill>
                <a:latin typeface="思源黑体 Medium" panose="020B0600000000000000" charset="-122"/>
                <a:ea typeface="思源黑体 Medium" panose="020B0600000000000000" charset="-122"/>
              </a:rPr>
              <a:t>知己知彼，百战不殆。</a:t>
            </a:r>
            <a:endParaRPr lang="zh-CN" sz="4000" b="1">
              <a:solidFill>
                <a:srgbClr val="FF0000"/>
              </a:solidFill>
              <a:latin typeface="思源黑体 Medium" panose="020B0600000000000000" charset="-122"/>
              <a:ea typeface="思源黑体 Medium" panose="020B0600000000000000" charset="-122"/>
            </a:endParaRP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custDataLst>
              <p:tags r:id="rId1"/>
            </p:custDataLst>
          </p:nvPr>
        </p:nvGrpSpPr>
        <p:grpSpPr>
          <a:xfrm>
            <a:off x="5464810" y="1534160"/>
            <a:ext cx="5939790" cy="811530"/>
            <a:chOff x="8666" y="2172"/>
            <a:chExt cx="9354" cy="1278"/>
          </a:xfrm>
        </p:grpSpPr>
        <p:pic>
          <p:nvPicPr>
            <p:cNvPr id="2" name="图片 1" descr="组 1"/>
            <p:cNvPicPr>
              <a:picLocks noChangeAspect="1"/>
            </p:cNvPicPr>
            <p:nvPr userDrawn="1">
              <p:custDataLst>
                <p:tags r:id="rId2"/>
              </p:custDataLst>
            </p:nvPr>
          </p:nvPicPr>
          <p:blipFill>
            <a:blip r:embed="rId3"/>
            <a:stretch>
              <a:fillRect/>
            </a:stretch>
          </p:blipFill>
          <p:spPr>
            <a:xfrm>
              <a:off x="8666" y="2172"/>
              <a:ext cx="9354" cy="1278"/>
            </a:xfrm>
            <a:prstGeom prst="rect">
              <a:avLst/>
            </a:prstGeom>
          </p:spPr>
        </p:pic>
        <p:sp>
          <p:nvSpPr>
            <p:cNvPr id="3" name="文本框 2"/>
            <p:cNvSpPr txBox="1"/>
            <p:nvPr>
              <p:custDataLst>
                <p:tags r:id="rId4"/>
              </p:custDataLst>
            </p:nvPr>
          </p:nvSpPr>
          <p:spPr>
            <a:xfrm>
              <a:off x="8915" y="2383"/>
              <a:ext cx="2003" cy="723"/>
            </a:xfrm>
            <a:prstGeom prst="rect">
              <a:avLst/>
            </a:prstGeom>
            <a:noFill/>
          </p:spPr>
          <p:txBody>
            <a:bodyPr wrap="square" rtlCol="0">
              <a:noAutofit/>
            </a:bodyPr>
            <a:p>
              <a:pPr algn="ctr"/>
              <a:r>
                <a:rPr lang="zh-CN" altLang="en-US" sz="2800">
                  <a:gradFill>
                    <a:gsLst>
                      <a:gs pos="0">
                        <a:srgbClr val="FBFAFB"/>
                      </a:gs>
                      <a:gs pos="100000">
                        <a:srgbClr val="FFE38F"/>
                      </a:gs>
                    </a:gsLst>
                    <a:lin ang="0" scaled="0"/>
                  </a:gradFill>
                  <a:latin typeface="思源黑体 CN Medium" panose="020B0600000000000000" charset="-122"/>
                  <a:ea typeface="思源黑体 CN Medium" panose="020B0600000000000000" charset="-122"/>
                </a:rPr>
                <a:t>第一章</a:t>
              </a:r>
              <a:endParaRPr lang="zh-CN" altLang="en-US" sz="2800">
                <a:gradFill>
                  <a:gsLst>
                    <a:gs pos="0">
                      <a:srgbClr val="FBFAFB"/>
                    </a:gs>
                    <a:gs pos="100000">
                      <a:srgbClr val="FFE38F"/>
                    </a:gs>
                  </a:gsLst>
                  <a:lin ang="0" scaled="0"/>
                </a:gradFill>
                <a:latin typeface="思源黑体 CN Medium" panose="020B0600000000000000" charset="-122"/>
                <a:ea typeface="思源黑体 CN Medium" panose="020B0600000000000000" charset="-122"/>
              </a:endParaRPr>
            </a:p>
          </p:txBody>
        </p:sp>
        <p:sp>
          <p:nvSpPr>
            <p:cNvPr id="4" name="文本框 3"/>
            <p:cNvSpPr txBox="1"/>
            <p:nvPr>
              <p:custDataLst>
                <p:tags r:id="rId5"/>
              </p:custDataLst>
            </p:nvPr>
          </p:nvSpPr>
          <p:spPr>
            <a:xfrm>
              <a:off x="11306" y="2351"/>
              <a:ext cx="6366" cy="723"/>
            </a:xfrm>
            <a:prstGeom prst="rect">
              <a:avLst/>
            </a:prstGeom>
            <a:noFill/>
          </p:spPr>
          <p:txBody>
            <a:bodyPr wrap="square" rtlCol="0">
              <a:noAutofit/>
            </a:bodyPr>
            <a:p>
              <a:pPr algn="ctr"/>
              <a:r>
                <a:rPr lang="zh-CN" altLang="en-US" sz="3000">
                  <a:solidFill>
                    <a:srgbClr val="350810"/>
                  </a:solidFill>
                  <a:latin typeface="思源黑体 CN Medium" panose="020B0600000000000000" charset="-122"/>
                  <a:ea typeface="思源黑体 CN Medium" panose="020B0600000000000000" charset="-122"/>
                  <a:sym typeface="+mn-ea"/>
                </a:rPr>
                <a:t>先胜而后求战</a:t>
              </a:r>
              <a:endParaRPr lang="zh-CN" altLang="en-US" sz="3000">
                <a:solidFill>
                  <a:srgbClr val="350810"/>
                </a:solidFill>
                <a:latin typeface="思源黑体 CN Medium" panose="020B0600000000000000" charset="-122"/>
                <a:ea typeface="思源黑体 CN Medium" panose="020B0600000000000000" charset="-122"/>
                <a:sym typeface="+mn-ea"/>
              </a:endParaRPr>
            </a:p>
          </p:txBody>
        </p:sp>
      </p:grpSp>
      <p:grpSp>
        <p:nvGrpSpPr>
          <p:cNvPr id="6" name="组合 5"/>
          <p:cNvGrpSpPr/>
          <p:nvPr>
            <p:custDataLst>
              <p:tags r:id="rId6"/>
            </p:custDataLst>
          </p:nvPr>
        </p:nvGrpSpPr>
        <p:grpSpPr>
          <a:xfrm>
            <a:off x="5464810" y="2450465"/>
            <a:ext cx="5939790" cy="811530"/>
            <a:chOff x="8666" y="2172"/>
            <a:chExt cx="9354" cy="1278"/>
          </a:xfrm>
        </p:grpSpPr>
        <p:pic>
          <p:nvPicPr>
            <p:cNvPr id="7" name="图片 6" descr="组 1"/>
            <p:cNvPicPr>
              <a:picLocks noChangeAspect="1"/>
            </p:cNvPicPr>
            <p:nvPr userDrawn="1">
              <p:custDataLst>
                <p:tags r:id="rId7"/>
              </p:custDataLst>
            </p:nvPr>
          </p:nvPicPr>
          <p:blipFill>
            <a:blip r:embed="rId3"/>
            <a:stretch>
              <a:fillRect/>
            </a:stretch>
          </p:blipFill>
          <p:spPr>
            <a:xfrm>
              <a:off x="8666" y="2172"/>
              <a:ext cx="9354" cy="1278"/>
            </a:xfrm>
            <a:prstGeom prst="rect">
              <a:avLst/>
            </a:prstGeom>
          </p:spPr>
        </p:pic>
        <p:sp>
          <p:nvSpPr>
            <p:cNvPr id="9" name="文本框 8"/>
            <p:cNvSpPr txBox="1"/>
            <p:nvPr>
              <p:custDataLst>
                <p:tags r:id="rId8"/>
              </p:custDataLst>
            </p:nvPr>
          </p:nvSpPr>
          <p:spPr>
            <a:xfrm>
              <a:off x="8915" y="2383"/>
              <a:ext cx="2003" cy="723"/>
            </a:xfrm>
            <a:prstGeom prst="rect">
              <a:avLst/>
            </a:prstGeom>
            <a:noFill/>
          </p:spPr>
          <p:txBody>
            <a:bodyPr wrap="square" rtlCol="0">
              <a:noAutofit/>
            </a:bodyPr>
            <a:p>
              <a:pPr algn="ctr"/>
              <a:r>
                <a:rPr lang="zh-CN" altLang="en-US" sz="2800">
                  <a:gradFill>
                    <a:gsLst>
                      <a:gs pos="0">
                        <a:srgbClr val="FBFAFB"/>
                      </a:gs>
                      <a:gs pos="100000">
                        <a:srgbClr val="FFE38F"/>
                      </a:gs>
                    </a:gsLst>
                    <a:lin ang="0" scaled="0"/>
                  </a:gradFill>
                  <a:latin typeface="思源黑体 CN Medium" panose="020B0600000000000000" charset="-122"/>
                  <a:ea typeface="思源黑体 CN Medium" panose="020B0600000000000000" charset="-122"/>
                </a:rPr>
                <a:t>第二章</a:t>
              </a:r>
              <a:endParaRPr lang="zh-CN" altLang="en-US" sz="2800">
                <a:gradFill>
                  <a:gsLst>
                    <a:gs pos="0">
                      <a:srgbClr val="FBFAFB"/>
                    </a:gs>
                    <a:gs pos="100000">
                      <a:srgbClr val="FFE38F"/>
                    </a:gs>
                  </a:gsLst>
                  <a:lin ang="0" scaled="0"/>
                </a:gradFill>
                <a:latin typeface="思源黑体 CN Medium" panose="020B0600000000000000" charset="-122"/>
                <a:ea typeface="思源黑体 CN Medium" panose="020B0600000000000000" charset="-122"/>
              </a:endParaRPr>
            </a:p>
          </p:txBody>
        </p:sp>
        <p:sp>
          <p:nvSpPr>
            <p:cNvPr id="10" name="文本框 9"/>
            <p:cNvSpPr txBox="1"/>
            <p:nvPr>
              <p:custDataLst>
                <p:tags r:id="rId9"/>
              </p:custDataLst>
            </p:nvPr>
          </p:nvSpPr>
          <p:spPr>
            <a:xfrm>
              <a:off x="11306" y="2351"/>
              <a:ext cx="6366" cy="723"/>
            </a:xfrm>
            <a:prstGeom prst="rect">
              <a:avLst/>
            </a:prstGeom>
            <a:noFill/>
          </p:spPr>
          <p:txBody>
            <a:bodyPr wrap="square" rtlCol="0">
              <a:noAutofit/>
            </a:bodyPr>
            <a:p>
              <a:pPr algn="ctr"/>
              <a:r>
                <a:rPr lang="zh-CN" altLang="en-US" sz="3000">
                  <a:solidFill>
                    <a:srgbClr val="350810"/>
                  </a:solidFill>
                  <a:latin typeface="思源黑体 CN Medium" panose="020B0600000000000000" charset="-122"/>
                  <a:ea typeface="思源黑体 CN Medium" panose="020B0600000000000000" charset="-122"/>
                </a:rPr>
                <a:t>立于不败之地</a:t>
              </a:r>
              <a:endParaRPr lang="zh-CN" altLang="en-US" sz="3000">
                <a:solidFill>
                  <a:srgbClr val="350810"/>
                </a:solidFill>
                <a:latin typeface="思源黑体 CN Medium" panose="020B0600000000000000" charset="-122"/>
                <a:ea typeface="思源黑体 CN Medium" panose="020B0600000000000000" charset="-122"/>
                <a:sym typeface="+mn-ea"/>
              </a:endParaRPr>
            </a:p>
          </p:txBody>
        </p:sp>
      </p:grpSp>
      <p:grpSp>
        <p:nvGrpSpPr>
          <p:cNvPr id="11" name="组合 10"/>
          <p:cNvGrpSpPr/>
          <p:nvPr>
            <p:custDataLst>
              <p:tags r:id="rId10"/>
            </p:custDataLst>
          </p:nvPr>
        </p:nvGrpSpPr>
        <p:grpSpPr>
          <a:xfrm>
            <a:off x="5464810" y="3366770"/>
            <a:ext cx="5939790" cy="811530"/>
            <a:chOff x="8666" y="2172"/>
            <a:chExt cx="9354" cy="1278"/>
          </a:xfrm>
        </p:grpSpPr>
        <p:pic>
          <p:nvPicPr>
            <p:cNvPr id="12" name="图片 11" descr="组 1"/>
            <p:cNvPicPr>
              <a:picLocks noChangeAspect="1"/>
            </p:cNvPicPr>
            <p:nvPr userDrawn="1">
              <p:custDataLst>
                <p:tags r:id="rId11"/>
              </p:custDataLst>
            </p:nvPr>
          </p:nvPicPr>
          <p:blipFill>
            <a:blip r:embed="rId3"/>
            <a:stretch>
              <a:fillRect/>
            </a:stretch>
          </p:blipFill>
          <p:spPr>
            <a:xfrm>
              <a:off x="8666" y="2172"/>
              <a:ext cx="9354" cy="1278"/>
            </a:xfrm>
            <a:prstGeom prst="rect">
              <a:avLst/>
            </a:prstGeom>
          </p:spPr>
        </p:pic>
        <p:sp>
          <p:nvSpPr>
            <p:cNvPr id="13" name="文本框 12"/>
            <p:cNvSpPr txBox="1"/>
            <p:nvPr>
              <p:custDataLst>
                <p:tags r:id="rId12"/>
              </p:custDataLst>
            </p:nvPr>
          </p:nvSpPr>
          <p:spPr>
            <a:xfrm>
              <a:off x="8915" y="2383"/>
              <a:ext cx="2003" cy="723"/>
            </a:xfrm>
            <a:prstGeom prst="rect">
              <a:avLst/>
            </a:prstGeom>
            <a:noFill/>
          </p:spPr>
          <p:txBody>
            <a:bodyPr wrap="square" rtlCol="0">
              <a:noAutofit/>
            </a:bodyPr>
            <a:p>
              <a:pPr algn="ctr"/>
              <a:r>
                <a:rPr lang="zh-CN" altLang="en-US" sz="2800">
                  <a:gradFill>
                    <a:gsLst>
                      <a:gs pos="0">
                        <a:srgbClr val="FBFAFB"/>
                      </a:gs>
                      <a:gs pos="100000">
                        <a:srgbClr val="FFE38F"/>
                      </a:gs>
                    </a:gsLst>
                    <a:lin ang="0" scaled="0"/>
                  </a:gradFill>
                  <a:latin typeface="思源黑体 CN Medium" panose="020B0600000000000000" charset="-122"/>
                  <a:ea typeface="思源黑体 CN Medium" panose="020B0600000000000000" charset="-122"/>
                </a:rPr>
                <a:t>第三章</a:t>
              </a:r>
              <a:endParaRPr lang="zh-CN" altLang="en-US" sz="2800">
                <a:gradFill>
                  <a:gsLst>
                    <a:gs pos="0">
                      <a:srgbClr val="FBFAFB"/>
                    </a:gs>
                    <a:gs pos="100000">
                      <a:srgbClr val="FFE38F"/>
                    </a:gs>
                  </a:gsLst>
                  <a:lin ang="0" scaled="0"/>
                </a:gradFill>
                <a:latin typeface="思源黑体 CN Medium" panose="020B0600000000000000" charset="-122"/>
                <a:ea typeface="思源黑体 CN Medium" panose="020B0600000000000000" charset="-122"/>
              </a:endParaRPr>
            </a:p>
          </p:txBody>
        </p:sp>
        <p:sp>
          <p:nvSpPr>
            <p:cNvPr id="14" name="文本框 13"/>
            <p:cNvSpPr txBox="1"/>
            <p:nvPr>
              <p:custDataLst>
                <p:tags r:id="rId13"/>
              </p:custDataLst>
            </p:nvPr>
          </p:nvSpPr>
          <p:spPr>
            <a:xfrm>
              <a:off x="11306" y="2351"/>
              <a:ext cx="6366" cy="723"/>
            </a:xfrm>
            <a:prstGeom prst="rect">
              <a:avLst/>
            </a:prstGeom>
            <a:noFill/>
          </p:spPr>
          <p:txBody>
            <a:bodyPr wrap="square" rtlCol="0">
              <a:noAutofit/>
            </a:bodyPr>
            <a:p>
              <a:pPr algn="ctr"/>
              <a:r>
                <a:rPr lang="zh-CN" altLang="en-US" sz="3000">
                  <a:solidFill>
                    <a:srgbClr val="350810"/>
                  </a:solidFill>
                  <a:latin typeface="思源黑体 CN Medium" panose="020B0600000000000000" charset="-122"/>
                  <a:ea typeface="思源黑体 CN Medium" panose="020B0600000000000000" charset="-122"/>
                </a:rPr>
                <a:t>以正和以奇胜</a:t>
              </a:r>
              <a:endParaRPr lang="zh-CN" altLang="en-US" sz="3000">
                <a:solidFill>
                  <a:srgbClr val="350810"/>
                </a:solidFill>
                <a:latin typeface="思源黑体 CN Medium" panose="020B0600000000000000" charset="-122"/>
                <a:ea typeface="思源黑体 CN Medium" panose="020B0600000000000000" charset="-122"/>
                <a:sym typeface="+mn-ea"/>
              </a:endParaRPr>
            </a:p>
          </p:txBody>
        </p:sp>
      </p:grpSp>
      <p:grpSp>
        <p:nvGrpSpPr>
          <p:cNvPr id="15" name="组合 14"/>
          <p:cNvGrpSpPr/>
          <p:nvPr>
            <p:custDataLst>
              <p:tags r:id="rId14"/>
            </p:custDataLst>
          </p:nvPr>
        </p:nvGrpSpPr>
        <p:grpSpPr>
          <a:xfrm>
            <a:off x="5464810" y="4283075"/>
            <a:ext cx="5939790" cy="811530"/>
            <a:chOff x="8666" y="2172"/>
            <a:chExt cx="9354" cy="1278"/>
          </a:xfrm>
        </p:grpSpPr>
        <p:pic>
          <p:nvPicPr>
            <p:cNvPr id="16" name="图片 15" descr="组 1"/>
            <p:cNvPicPr>
              <a:picLocks noChangeAspect="1"/>
            </p:cNvPicPr>
            <p:nvPr userDrawn="1">
              <p:custDataLst>
                <p:tags r:id="rId15"/>
              </p:custDataLst>
            </p:nvPr>
          </p:nvPicPr>
          <p:blipFill>
            <a:blip r:embed="rId3"/>
            <a:stretch>
              <a:fillRect/>
            </a:stretch>
          </p:blipFill>
          <p:spPr>
            <a:xfrm>
              <a:off x="8666" y="2172"/>
              <a:ext cx="9354" cy="1278"/>
            </a:xfrm>
            <a:prstGeom prst="rect">
              <a:avLst/>
            </a:prstGeom>
          </p:spPr>
        </p:pic>
        <p:sp>
          <p:nvSpPr>
            <p:cNvPr id="17" name="文本框 16"/>
            <p:cNvSpPr txBox="1"/>
            <p:nvPr>
              <p:custDataLst>
                <p:tags r:id="rId16"/>
              </p:custDataLst>
            </p:nvPr>
          </p:nvSpPr>
          <p:spPr>
            <a:xfrm>
              <a:off x="8915" y="2383"/>
              <a:ext cx="2003" cy="723"/>
            </a:xfrm>
            <a:prstGeom prst="rect">
              <a:avLst/>
            </a:prstGeom>
            <a:noFill/>
          </p:spPr>
          <p:txBody>
            <a:bodyPr wrap="square" rtlCol="0">
              <a:noAutofit/>
            </a:bodyPr>
            <a:p>
              <a:pPr algn="ctr"/>
              <a:r>
                <a:rPr lang="zh-CN" altLang="en-US" sz="2800">
                  <a:gradFill>
                    <a:gsLst>
                      <a:gs pos="0">
                        <a:srgbClr val="FBFAFB"/>
                      </a:gs>
                      <a:gs pos="100000">
                        <a:srgbClr val="FFE38F"/>
                      </a:gs>
                    </a:gsLst>
                    <a:lin ang="0" scaled="0"/>
                  </a:gradFill>
                  <a:latin typeface="思源黑体 CN Medium" panose="020B0600000000000000" charset="-122"/>
                  <a:ea typeface="思源黑体 CN Medium" panose="020B0600000000000000" charset="-122"/>
                </a:rPr>
                <a:t>第四章</a:t>
              </a:r>
              <a:endParaRPr lang="zh-CN" altLang="en-US" sz="2800">
                <a:gradFill>
                  <a:gsLst>
                    <a:gs pos="0">
                      <a:srgbClr val="FBFAFB"/>
                    </a:gs>
                    <a:gs pos="100000">
                      <a:srgbClr val="FFE38F"/>
                    </a:gs>
                  </a:gsLst>
                  <a:lin ang="0" scaled="0"/>
                </a:gradFill>
                <a:latin typeface="思源黑体 CN Medium" panose="020B0600000000000000" charset="-122"/>
                <a:ea typeface="思源黑体 CN Medium" panose="020B0600000000000000" charset="-122"/>
              </a:endParaRPr>
            </a:p>
          </p:txBody>
        </p:sp>
        <p:sp>
          <p:nvSpPr>
            <p:cNvPr id="18" name="文本框 17"/>
            <p:cNvSpPr txBox="1"/>
            <p:nvPr>
              <p:custDataLst>
                <p:tags r:id="rId17"/>
              </p:custDataLst>
            </p:nvPr>
          </p:nvSpPr>
          <p:spPr>
            <a:xfrm>
              <a:off x="11306" y="2351"/>
              <a:ext cx="6366" cy="723"/>
            </a:xfrm>
            <a:prstGeom prst="rect">
              <a:avLst/>
            </a:prstGeom>
            <a:noFill/>
          </p:spPr>
          <p:txBody>
            <a:bodyPr wrap="square" rtlCol="0">
              <a:noAutofit/>
            </a:bodyPr>
            <a:p>
              <a:pPr algn="ctr"/>
              <a:r>
                <a:rPr lang="zh-CN" altLang="en-US" sz="3000">
                  <a:solidFill>
                    <a:srgbClr val="350810"/>
                  </a:solidFill>
                  <a:latin typeface="思源黑体 CN Medium" panose="020B0600000000000000" charset="-122"/>
                  <a:ea typeface="思源黑体 CN Medium" panose="020B0600000000000000" charset="-122"/>
                </a:rPr>
                <a:t>借外力成大事</a:t>
              </a:r>
              <a:endParaRPr lang="zh-CN" altLang="en-US" sz="3000">
                <a:solidFill>
                  <a:srgbClr val="350810"/>
                </a:solidFill>
                <a:latin typeface="思源黑体 CN Medium" panose="020B0600000000000000" charset="-122"/>
                <a:ea typeface="思源黑体 CN Medium" panose="020B0600000000000000" charset="-122"/>
                <a:sym typeface="+mn-ea"/>
              </a:endParaRPr>
            </a:p>
          </p:txBody>
        </p:sp>
      </p:grpSp>
    </p:spTree>
    <p:custDataLst>
      <p:tags r:id="rId18"/>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652010" y="2101215"/>
            <a:ext cx="2929890" cy="829945"/>
          </a:xfrm>
          <a:prstGeom prst="rect">
            <a:avLst/>
          </a:prstGeom>
          <a:noFill/>
        </p:spPr>
        <p:txBody>
          <a:bodyPr wrap="square" rtlCol="0">
            <a:spAutoFit/>
          </a:bodyPr>
          <a:p>
            <a:pPr algn="ctr"/>
            <a:r>
              <a:rPr lang="en-US" altLang="zh-CN" sz="4800">
                <a:gradFill>
                  <a:gsLst>
                    <a:gs pos="0">
                      <a:srgbClr val="FBFAFB"/>
                    </a:gs>
                    <a:gs pos="100000">
                      <a:srgbClr val="FFE38F"/>
                    </a:gs>
                  </a:gsLst>
                  <a:lin ang="0" scaled="0"/>
                </a:gradFill>
                <a:latin typeface="思源黑体 CN Bold" panose="020B0800000000000000" charset="-122"/>
                <a:ea typeface="思源黑体 CN Bold" panose="020B0800000000000000" charset="-122"/>
              </a:rPr>
              <a:t>PART 01</a:t>
            </a:r>
            <a:endParaRPr lang="en-US" altLang="zh-CN" sz="4800">
              <a:gradFill>
                <a:gsLst>
                  <a:gs pos="0">
                    <a:srgbClr val="FBFAFB"/>
                  </a:gs>
                  <a:gs pos="100000">
                    <a:srgbClr val="FFE38F"/>
                  </a:gs>
                </a:gsLst>
                <a:lin ang="0" scaled="0"/>
              </a:gradFill>
              <a:latin typeface="思源黑体 CN Bold" panose="020B0800000000000000" charset="-122"/>
              <a:ea typeface="思源黑体 CN Bold" panose="020B0800000000000000" charset="-122"/>
            </a:endParaRPr>
          </a:p>
        </p:txBody>
      </p:sp>
      <p:sp>
        <p:nvSpPr>
          <p:cNvPr id="4" name="文本框 3"/>
          <p:cNvSpPr txBox="1"/>
          <p:nvPr>
            <p:custDataLst>
              <p:tags r:id="rId1"/>
            </p:custDataLst>
          </p:nvPr>
        </p:nvSpPr>
        <p:spPr>
          <a:xfrm>
            <a:off x="2948623" y="3145790"/>
            <a:ext cx="6336665" cy="957580"/>
          </a:xfrm>
          <a:prstGeom prst="rect">
            <a:avLst/>
          </a:prstGeom>
          <a:noFill/>
        </p:spPr>
        <p:txBody>
          <a:bodyPr wrap="square" rtlCol="0">
            <a:noAutofit/>
          </a:bodyPr>
          <a:p>
            <a:pPr algn="ctr"/>
            <a:r>
              <a:rPr lang="zh-CN" altLang="en-US" sz="6000">
                <a:solidFill>
                  <a:srgbClr val="2D060E"/>
                </a:solidFill>
                <a:latin typeface="思源黑体 CN Medium" panose="020B0600000000000000" charset="-122"/>
                <a:ea typeface="思源黑体 CN Medium" panose="020B0600000000000000" charset="-122"/>
              </a:rPr>
              <a:t>先胜而后求战</a:t>
            </a:r>
            <a:endParaRPr lang="zh-CN" altLang="en-US" sz="6000">
              <a:solidFill>
                <a:srgbClr val="2D060E"/>
              </a:solidFill>
              <a:latin typeface="思源黑体 CN Medium" panose="020B0600000000000000" charset="-122"/>
              <a:ea typeface="思源黑体 CN Medium" panose="020B0600000000000000" charset="-122"/>
              <a:sym typeface="+mn-ea"/>
            </a:endParaRPr>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748405" y="13970"/>
            <a:ext cx="4694555" cy="706755"/>
          </a:xfrm>
          <a:prstGeom prst="rect">
            <a:avLst/>
          </a:prstGeom>
          <a:noFill/>
        </p:spPr>
        <p:txBody>
          <a:bodyPr wrap="square" rtlCol="0">
            <a:spAutoFit/>
          </a:bodyPr>
          <a:p>
            <a:pPr algn="ctr"/>
            <a:r>
              <a:rPr lang="zh-CN" altLang="en-US" sz="4000" b="1">
                <a:gradFill>
                  <a:gsLst>
                    <a:gs pos="0">
                      <a:srgbClr val="FBFAFB"/>
                    </a:gs>
                    <a:gs pos="100000">
                      <a:srgbClr val="FFE38F"/>
                    </a:gs>
                  </a:gsLst>
                  <a:lin ang="0" scaled="0"/>
                </a:gradFill>
                <a:latin typeface="思源黑体 CN Bold" panose="020B0800000000000000" charset="-122"/>
                <a:ea typeface="思源黑体 CN Bold" panose="020B0800000000000000" charset="-122"/>
                <a:cs typeface="新宋体" panose="02010609030101010101" charset="-122"/>
              </a:rPr>
              <a:t>先胜而后求战</a:t>
            </a:r>
            <a:endParaRPr lang="zh-CN" altLang="en-US" sz="4000" b="1">
              <a:gradFill>
                <a:gsLst>
                  <a:gs pos="0">
                    <a:srgbClr val="FBFAFB"/>
                  </a:gs>
                  <a:gs pos="100000">
                    <a:srgbClr val="FFE38F"/>
                  </a:gs>
                </a:gsLst>
                <a:lin ang="0" scaled="0"/>
              </a:gradFill>
              <a:latin typeface="思源黑体 CN Bold" panose="020B0800000000000000" charset="-122"/>
              <a:ea typeface="思源黑体 CN Bold" panose="020B0800000000000000" charset="-122"/>
              <a:cs typeface="新宋体" panose="02010609030101010101" charset="-122"/>
            </a:endParaRPr>
          </a:p>
        </p:txBody>
      </p:sp>
      <p:sp>
        <p:nvSpPr>
          <p:cNvPr id="4" name="文本框 3"/>
          <p:cNvSpPr txBox="1"/>
          <p:nvPr/>
        </p:nvSpPr>
        <p:spPr>
          <a:xfrm>
            <a:off x="274955" y="6558280"/>
            <a:ext cx="11657965" cy="245110"/>
          </a:xfrm>
          <a:prstGeom prst="rect">
            <a:avLst/>
          </a:prstGeom>
          <a:noFill/>
        </p:spPr>
        <p:txBody>
          <a:bodyPr wrap="square" rtlCol="0">
            <a:spAutoFit/>
          </a:bodyPr>
          <a:p>
            <a:pPr algn="ct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rPr>
              <a:t>经传多赢资深投顾：</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rPr>
              <a:t>方建伟丨投顾编号：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rPr>
              <a:t>A1120613090012</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rPr>
              <a:t>丨基金从业编号：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rPr>
              <a:t>A2025062200022x     </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rPr>
              <a:t>风险提示</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rPr>
              <a:t>:</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rPr>
              <a:t>观点基于软件数据和理论模型分析，仅供参考，不构成买卖建议，股市有风险，投资需谨慎</a:t>
            </a:r>
            <a:endPar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3" name="图片 2"/>
          <p:cNvPicPr>
            <a:picLocks noChangeAspect="1"/>
          </p:cNvPicPr>
          <p:nvPr/>
        </p:nvPicPr>
        <p:blipFill>
          <a:blip r:embed="rId1"/>
          <a:stretch>
            <a:fillRect/>
          </a:stretch>
        </p:blipFill>
        <p:spPr>
          <a:xfrm>
            <a:off x="1785620" y="857250"/>
            <a:ext cx="9001125" cy="3152775"/>
          </a:xfrm>
          <a:prstGeom prst="rect">
            <a:avLst/>
          </a:prstGeom>
        </p:spPr>
      </p:pic>
      <p:sp>
        <p:nvSpPr>
          <p:cNvPr id="5" name="文本框 4"/>
          <p:cNvSpPr txBox="1"/>
          <p:nvPr/>
        </p:nvSpPr>
        <p:spPr>
          <a:xfrm>
            <a:off x="899160" y="4424045"/>
            <a:ext cx="10450195" cy="645160"/>
          </a:xfrm>
          <a:prstGeom prst="rect">
            <a:avLst/>
          </a:prstGeom>
          <a:noFill/>
        </p:spPr>
        <p:txBody>
          <a:bodyPr wrap="square" rtlCol="0">
            <a:spAutoFit/>
          </a:bodyPr>
          <a:p>
            <a:pPr algn="ctr"/>
            <a:r>
              <a:rPr lang="zh-CN" altLang="en-US">
                <a:latin typeface="思源黑体 CN Bold" panose="020B0800000000000000" charset="-122"/>
                <a:ea typeface="思源黑体 CN Bold" panose="020B0800000000000000" charset="-122"/>
              </a:rPr>
              <a:t>【译】：打胜仗的军队总是在具备了必胜的条件之后才交战，而打败仗的部队总是先交战，在战争中企图侥幸取胜。</a:t>
            </a:r>
            <a:endParaRPr lang="zh-CN" altLang="en-US">
              <a:latin typeface="思源黑体 CN Bold" panose="020B0800000000000000" charset="-122"/>
              <a:ea typeface="思源黑体 CN Bold" panose="020B0800000000000000" charset="-122"/>
            </a:endParaRPr>
          </a:p>
        </p:txBody>
      </p:sp>
      <p:sp>
        <p:nvSpPr>
          <p:cNvPr id="6" name="矩形 5"/>
          <p:cNvSpPr/>
          <p:nvPr/>
        </p:nvSpPr>
        <p:spPr>
          <a:xfrm>
            <a:off x="1785620" y="5198745"/>
            <a:ext cx="8935720" cy="922020"/>
          </a:xfrm>
          <a:prstGeom prst="rect">
            <a:avLst/>
          </a:prstGeom>
          <a:noFill/>
          <a:ln>
            <a:noFill/>
          </a:ln>
        </p:spPr>
        <p:txBody>
          <a:bodyPr wrap="square" rtlCol="0" anchor="t">
            <a:spAutoFit/>
          </a:bodyPr>
          <a:p>
            <a:pPr algn="ctr"/>
            <a:r>
              <a:rPr lang="zh-CN" altLang="en-US" sz="5400" b="1">
                <a:solidFill>
                  <a:srgbClr val="FF0000"/>
                </a:solidFill>
                <a:effectLst>
                  <a:outerShdw blurRad="38100" dist="19050" dir="2700000" algn="tl" rotWithShape="0">
                    <a:schemeClr val="dk1">
                      <a:alpha val="40000"/>
                    </a:schemeClr>
                  </a:outerShdw>
                </a:effectLst>
                <a:latin typeface="思源黑体 Medium" panose="020B0600000000000000" charset="-122"/>
                <a:ea typeface="思源黑体 Medium" panose="020B0600000000000000" charset="-122"/>
              </a:rPr>
              <a:t>思：炒股获胜的条件是什么？</a:t>
            </a:r>
            <a:endParaRPr lang="zh-CN" altLang="en-US" sz="5400" b="1">
              <a:solidFill>
                <a:srgbClr val="FF0000"/>
              </a:solidFill>
              <a:effectLst>
                <a:outerShdw blurRad="38100" dist="19050" dir="2700000" algn="tl" rotWithShape="0">
                  <a:schemeClr val="dk1">
                    <a:alpha val="40000"/>
                  </a:schemeClr>
                </a:outerShdw>
              </a:effectLst>
              <a:latin typeface="思源黑体 Medium" panose="020B0600000000000000" charset="-122"/>
              <a:ea typeface="思源黑体 Medium" panose="020B0600000000000000" charset="-122"/>
            </a:endParaRPr>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748405" y="13970"/>
            <a:ext cx="4694555" cy="706755"/>
          </a:xfrm>
          <a:prstGeom prst="rect">
            <a:avLst/>
          </a:prstGeom>
          <a:noFill/>
        </p:spPr>
        <p:txBody>
          <a:bodyPr wrap="square" rtlCol="0">
            <a:spAutoFit/>
          </a:bodyPr>
          <a:p>
            <a:pPr algn="ctr"/>
            <a:r>
              <a:rPr lang="zh-CN" altLang="en-US" sz="4000" b="1">
                <a:gradFill>
                  <a:gsLst>
                    <a:gs pos="0">
                      <a:srgbClr val="FBFAFB"/>
                    </a:gs>
                    <a:gs pos="100000">
                      <a:srgbClr val="FFE38F"/>
                    </a:gs>
                  </a:gsLst>
                  <a:lin ang="0" scaled="0"/>
                </a:gradFill>
                <a:latin typeface="思源黑体 CN Bold" panose="020B0800000000000000" charset="-122"/>
                <a:ea typeface="思源黑体 CN Bold" panose="020B0800000000000000" charset="-122"/>
                <a:cs typeface="新宋体" panose="02010609030101010101" charset="-122"/>
              </a:rPr>
              <a:t>2025年大盘分析</a:t>
            </a:r>
            <a:endParaRPr lang="zh-CN" altLang="en-US" sz="4000">
              <a:gradFill>
                <a:gsLst>
                  <a:gs pos="0">
                    <a:srgbClr val="FBFAFB"/>
                  </a:gs>
                  <a:gs pos="100000">
                    <a:srgbClr val="FFE38F"/>
                  </a:gs>
                </a:gsLst>
                <a:lin ang="0" scaled="0"/>
              </a:gradFill>
              <a:latin typeface="思源黑体 Medium" panose="020B0600000000000000" charset="-122"/>
              <a:ea typeface="思源黑体 Medium" panose="020B0600000000000000" charset="-122"/>
            </a:endParaRPr>
          </a:p>
        </p:txBody>
      </p:sp>
      <p:sp>
        <p:nvSpPr>
          <p:cNvPr id="4" name="文本框 3"/>
          <p:cNvSpPr txBox="1"/>
          <p:nvPr/>
        </p:nvSpPr>
        <p:spPr>
          <a:xfrm>
            <a:off x="274955" y="6558280"/>
            <a:ext cx="11657965" cy="245110"/>
          </a:xfrm>
          <a:prstGeom prst="rect">
            <a:avLst/>
          </a:prstGeom>
          <a:noFill/>
        </p:spPr>
        <p:txBody>
          <a:bodyPr wrap="square" rtlCol="0">
            <a:spAutoFit/>
          </a:bodyPr>
          <a:p>
            <a:pPr algn="ct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经传多赢资深投顾：方建伟丨投顾编号：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A1120613090012</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丨基金从业编号：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A2025062200022x     </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风险提示</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观点基于软件数据和理论模型分析，仅供参考，不构成买卖建议，股市有风险，投资需谨慎</a:t>
            </a:r>
            <a:endPar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3" name="图片 2"/>
          <p:cNvPicPr>
            <a:picLocks noChangeAspect="1"/>
          </p:cNvPicPr>
          <p:nvPr/>
        </p:nvPicPr>
        <p:blipFill>
          <a:blip r:embed="rId1"/>
          <a:stretch>
            <a:fillRect/>
          </a:stretch>
        </p:blipFill>
        <p:spPr>
          <a:xfrm>
            <a:off x="274955" y="732155"/>
            <a:ext cx="11657965" cy="5248910"/>
          </a:xfrm>
          <a:prstGeom prst="rect">
            <a:avLst/>
          </a:prstGeom>
          <a:ln w="28575" cmpd="dbl">
            <a:solidFill>
              <a:schemeClr val="accent1">
                <a:shade val="50000"/>
              </a:schemeClr>
            </a:solidFill>
            <a:prstDash val="solid"/>
          </a:ln>
        </p:spPr>
      </p:pic>
      <p:sp>
        <p:nvSpPr>
          <p:cNvPr id="5" name="文本框 4"/>
          <p:cNvSpPr txBox="1"/>
          <p:nvPr/>
        </p:nvSpPr>
        <p:spPr>
          <a:xfrm>
            <a:off x="274955" y="6054090"/>
            <a:ext cx="11658600" cy="398780"/>
          </a:xfrm>
          <a:prstGeom prst="rect">
            <a:avLst/>
          </a:prstGeom>
          <a:noFill/>
        </p:spPr>
        <p:txBody>
          <a:bodyPr wrap="square" rtlCol="0">
            <a:spAutoFit/>
          </a:bodyPr>
          <a:p>
            <a:pPr algn="ctr"/>
            <a:r>
              <a:rPr lang="en-US" altLang="zh-CN" sz="2000">
                <a:latin typeface="思源黑体 CN Bold" panose="020B0800000000000000" charset="-122"/>
                <a:ea typeface="思源黑体 CN Bold" panose="020B0800000000000000" charset="-122"/>
                <a:cs typeface="思源黑体 CN Bold" panose="020B0800000000000000" charset="-122"/>
              </a:rPr>
              <a:t>2025</a:t>
            </a:r>
            <a:r>
              <a:rPr lang="zh-CN" altLang="en-US" sz="2000">
                <a:latin typeface="思源黑体 CN Bold" panose="020B0800000000000000" charset="-122"/>
                <a:ea typeface="思源黑体 CN Bold" panose="020B0800000000000000" charset="-122"/>
                <a:cs typeface="思源黑体 CN Bold" panose="020B0800000000000000" charset="-122"/>
              </a:rPr>
              <a:t>年平均股价月涨幅超过</a:t>
            </a:r>
            <a:r>
              <a:rPr lang="en-US" altLang="zh-CN" sz="2000">
                <a:latin typeface="思源黑体 CN Bold" panose="020B0800000000000000" charset="-122"/>
                <a:ea typeface="思源黑体 CN Bold" panose="020B0800000000000000" charset="-122"/>
                <a:cs typeface="思源黑体 CN Bold" panose="020B0800000000000000" charset="-122"/>
              </a:rPr>
              <a:t>5%</a:t>
            </a:r>
            <a:r>
              <a:rPr lang="zh-CN" altLang="en-US" sz="2000">
                <a:latin typeface="思源黑体 CN Bold" panose="020B0800000000000000" charset="-122"/>
                <a:ea typeface="思源黑体 CN Bold" panose="020B0800000000000000" charset="-122"/>
                <a:cs typeface="思源黑体 CN Bold" panose="020B0800000000000000" charset="-122"/>
              </a:rPr>
              <a:t>的月份：</a:t>
            </a:r>
            <a:r>
              <a:rPr lang="en-US" altLang="zh-CN" sz="2000">
                <a:latin typeface="思源黑体 CN Bold" panose="020B0800000000000000" charset="-122"/>
                <a:ea typeface="思源黑体 CN Bold" panose="020B0800000000000000" charset="-122"/>
                <a:cs typeface="思源黑体 CN Bold" panose="020B0800000000000000" charset="-122"/>
              </a:rPr>
              <a:t>2-6-7-8</a:t>
            </a:r>
            <a:r>
              <a:rPr lang="zh-CN" altLang="en-US" sz="2000">
                <a:latin typeface="思源黑体 CN Bold" panose="020B0800000000000000" charset="-122"/>
                <a:ea typeface="思源黑体 CN Bold" panose="020B0800000000000000" charset="-122"/>
                <a:cs typeface="思源黑体 CN Bold" panose="020B0800000000000000" charset="-122"/>
              </a:rPr>
              <a:t>月，共同点：</a:t>
            </a:r>
            <a:r>
              <a:rPr lang="en-US" altLang="zh-CN" sz="2000">
                <a:latin typeface="思源黑体 CN Bold" panose="020B0800000000000000" charset="-122"/>
                <a:ea typeface="思源黑体 CN Bold" panose="020B0800000000000000" charset="-122"/>
                <a:cs typeface="思源黑体 CN Bold" panose="020B0800000000000000" charset="-122"/>
              </a:rPr>
              <a:t>B</a:t>
            </a:r>
            <a:r>
              <a:rPr lang="zh-CN" altLang="en-US" sz="2000">
                <a:latin typeface="思源黑体 CN Bold" panose="020B0800000000000000" charset="-122"/>
                <a:ea typeface="思源黑体 CN Bold" panose="020B0800000000000000" charset="-122"/>
                <a:cs typeface="思源黑体 CN Bold" panose="020B0800000000000000" charset="-122"/>
              </a:rPr>
              <a:t>点</a:t>
            </a:r>
            <a:r>
              <a:rPr lang="en-US" altLang="zh-CN" sz="2000">
                <a:latin typeface="思源黑体 CN Bold" panose="020B0800000000000000" charset="-122"/>
                <a:ea typeface="思源黑体 CN Bold" panose="020B0800000000000000" charset="-122"/>
                <a:cs typeface="思源黑体 CN Bold" panose="020B0800000000000000" charset="-122"/>
              </a:rPr>
              <a:t>+</a:t>
            </a:r>
            <a:r>
              <a:rPr lang="zh-CN" altLang="en-US" sz="2000">
                <a:latin typeface="思源黑体 CN Bold" panose="020B0800000000000000" charset="-122"/>
                <a:ea typeface="思源黑体 CN Bold" panose="020B0800000000000000" charset="-122"/>
                <a:cs typeface="思源黑体 CN Bold" panose="020B0800000000000000" charset="-122"/>
              </a:rPr>
              <a:t>流动资金翻红</a:t>
            </a:r>
            <a:endParaRPr lang="zh-CN" altLang="en-US" sz="2000">
              <a:latin typeface="思源黑体 CN Bold" panose="020B0800000000000000" charset="-122"/>
              <a:ea typeface="思源黑体 CN Bold" panose="020B0800000000000000" charset="-122"/>
              <a:cs typeface="思源黑体 CN Bold" panose="020B0800000000000000" charset="-122"/>
            </a:endParaRPr>
          </a:p>
        </p:txBody>
      </p:sp>
      <p:sp>
        <p:nvSpPr>
          <p:cNvPr id="6" name="圆角矩形标注 5"/>
          <p:cNvSpPr/>
          <p:nvPr/>
        </p:nvSpPr>
        <p:spPr>
          <a:xfrm>
            <a:off x="745490" y="1717040"/>
            <a:ext cx="1833245" cy="951865"/>
          </a:xfrm>
          <a:prstGeom prst="wedgeRoundRectCallout">
            <a:avLst>
              <a:gd name="adj1" fmla="val -7603"/>
              <a:gd name="adj2" fmla="val 66277"/>
              <a:gd name="adj3" fmla="val 16667"/>
            </a:avLst>
          </a:prstGeom>
          <a:solidFill>
            <a:schemeClr val="accent2">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solidFill>
                  <a:schemeClr val="tx1">
                    <a:lumMod val="95000"/>
                    <a:lumOff val="5000"/>
                  </a:schemeClr>
                </a:solidFill>
                <a:latin typeface="思源黑体 Medium" panose="020B0600000000000000" charset="-122"/>
                <a:ea typeface="思源黑体 Medium" panose="020B0600000000000000" charset="-122"/>
                <a:cs typeface="思源黑体 Medium" panose="020B0600000000000000" charset="-122"/>
              </a:rPr>
              <a:t>2</a:t>
            </a:r>
            <a:r>
              <a:rPr lang="zh-CN" altLang="en-US" b="1">
                <a:solidFill>
                  <a:schemeClr val="tx1">
                    <a:lumMod val="95000"/>
                    <a:lumOff val="5000"/>
                  </a:schemeClr>
                </a:solidFill>
                <a:latin typeface="思源黑体 Medium" panose="020B0600000000000000" charset="-122"/>
                <a:ea typeface="思源黑体 Medium" panose="020B0600000000000000" charset="-122"/>
                <a:cs typeface="思源黑体 Medium" panose="020B0600000000000000" charset="-122"/>
              </a:rPr>
              <a:t>月平均股价</a:t>
            </a:r>
            <a:endParaRPr lang="zh-CN" altLang="en-US" b="1">
              <a:solidFill>
                <a:schemeClr val="tx1">
                  <a:lumMod val="95000"/>
                  <a:lumOff val="5000"/>
                </a:schemeClr>
              </a:solidFill>
              <a:latin typeface="思源黑体 Medium" panose="020B0600000000000000" charset="-122"/>
              <a:ea typeface="思源黑体 Medium" panose="020B0600000000000000" charset="-122"/>
              <a:cs typeface="思源黑体 Medium" panose="020B0600000000000000" charset="-122"/>
            </a:endParaRPr>
          </a:p>
          <a:p>
            <a:pPr algn="ctr"/>
            <a:r>
              <a:rPr lang="en-US" altLang="zh-CN" sz="2800" b="1">
                <a:solidFill>
                  <a:srgbClr val="FF0000"/>
                </a:solidFill>
                <a:latin typeface="思源黑体 Medium" panose="020B0600000000000000" charset="-122"/>
                <a:ea typeface="思源黑体 Medium" panose="020B0600000000000000" charset="-122"/>
                <a:cs typeface="思源黑体 Medium" panose="020B0600000000000000" charset="-122"/>
              </a:rPr>
              <a:t>+7.53%</a:t>
            </a:r>
            <a:endParaRPr lang="en-US" altLang="zh-CN" sz="2800" b="1">
              <a:solidFill>
                <a:srgbClr val="FF0000"/>
              </a:solidFill>
              <a:latin typeface="思源黑体 Medium" panose="020B0600000000000000" charset="-122"/>
              <a:ea typeface="思源黑体 Medium" panose="020B0600000000000000" charset="-122"/>
              <a:cs typeface="思源黑体 Medium" panose="020B0600000000000000" charset="-122"/>
            </a:endParaRPr>
          </a:p>
        </p:txBody>
      </p:sp>
      <p:sp>
        <p:nvSpPr>
          <p:cNvPr id="11" name="圆角矩形标注 10"/>
          <p:cNvSpPr/>
          <p:nvPr/>
        </p:nvSpPr>
        <p:spPr>
          <a:xfrm>
            <a:off x="3095625" y="4262755"/>
            <a:ext cx="1833245" cy="951865"/>
          </a:xfrm>
          <a:prstGeom prst="wedgeRoundRectCallout">
            <a:avLst>
              <a:gd name="adj1" fmla="val 32611"/>
              <a:gd name="adj2" fmla="val -127318"/>
              <a:gd name="adj3" fmla="val 16667"/>
            </a:avLst>
          </a:prstGeom>
          <a:solidFill>
            <a:schemeClr val="accent2">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solidFill>
                  <a:schemeClr val="tx1">
                    <a:lumMod val="95000"/>
                    <a:lumOff val="5000"/>
                  </a:schemeClr>
                </a:solidFill>
                <a:latin typeface="思源黑体 Medium" panose="020B0600000000000000" charset="-122"/>
                <a:ea typeface="思源黑体 Medium" panose="020B0600000000000000" charset="-122"/>
                <a:cs typeface="思源黑体 Medium" panose="020B0600000000000000" charset="-122"/>
              </a:rPr>
              <a:t>6</a:t>
            </a:r>
            <a:r>
              <a:rPr lang="zh-CN" altLang="en-US" b="1">
                <a:solidFill>
                  <a:schemeClr val="tx1">
                    <a:lumMod val="95000"/>
                    <a:lumOff val="5000"/>
                  </a:schemeClr>
                </a:solidFill>
                <a:latin typeface="思源黑体 Medium" panose="020B0600000000000000" charset="-122"/>
                <a:ea typeface="思源黑体 Medium" panose="020B0600000000000000" charset="-122"/>
                <a:cs typeface="思源黑体 Medium" panose="020B0600000000000000" charset="-122"/>
              </a:rPr>
              <a:t>月平均股价</a:t>
            </a:r>
            <a:endParaRPr lang="zh-CN" altLang="en-US" b="1">
              <a:solidFill>
                <a:schemeClr val="tx1">
                  <a:lumMod val="95000"/>
                  <a:lumOff val="5000"/>
                </a:schemeClr>
              </a:solidFill>
              <a:latin typeface="思源黑体 Medium" panose="020B0600000000000000" charset="-122"/>
              <a:ea typeface="思源黑体 Medium" panose="020B0600000000000000" charset="-122"/>
              <a:cs typeface="思源黑体 Medium" panose="020B0600000000000000" charset="-122"/>
            </a:endParaRPr>
          </a:p>
          <a:p>
            <a:pPr algn="ctr"/>
            <a:r>
              <a:rPr lang="en-US" altLang="zh-CN" sz="2800" b="1">
                <a:solidFill>
                  <a:srgbClr val="FF0000"/>
                </a:solidFill>
                <a:latin typeface="思源黑体 Medium" panose="020B0600000000000000" charset="-122"/>
                <a:ea typeface="思源黑体 Medium" panose="020B0600000000000000" charset="-122"/>
                <a:cs typeface="思源黑体 Medium" panose="020B0600000000000000" charset="-122"/>
              </a:rPr>
              <a:t>+6.34%</a:t>
            </a:r>
            <a:endParaRPr lang="en-US" altLang="zh-CN" sz="2800" b="1">
              <a:solidFill>
                <a:srgbClr val="FF0000"/>
              </a:solidFill>
              <a:latin typeface="思源黑体 Medium" panose="020B0600000000000000" charset="-122"/>
              <a:ea typeface="思源黑体 Medium" panose="020B0600000000000000" charset="-122"/>
              <a:cs typeface="思源黑体 Medium" panose="020B0600000000000000" charset="-122"/>
            </a:endParaRPr>
          </a:p>
        </p:txBody>
      </p:sp>
      <p:sp>
        <p:nvSpPr>
          <p:cNvPr id="8" name="圆角矩形标注 7"/>
          <p:cNvSpPr/>
          <p:nvPr/>
        </p:nvSpPr>
        <p:spPr>
          <a:xfrm>
            <a:off x="3601085" y="1811020"/>
            <a:ext cx="1833245" cy="951865"/>
          </a:xfrm>
          <a:prstGeom prst="wedgeRoundRectCallout">
            <a:avLst>
              <a:gd name="adj1" fmla="val 58590"/>
              <a:gd name="adj2" fmla="val 54936"/>
              <a:gd name="adj3" fmla="val 16667"/>
            </a:avLst>
          </a:prstGeom>
          <a:solidFill>
            <a:schemeClr val="accent2">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solidFill>
                  <a:schemeClr val="tx1">
                    <a:lumMod val="95000"/>
                    <a:lumOff val="5000"/>
                  </a:schemeClr>
                </a:solidFill>
                <a:latin typeface="思源黑体 Medium" panose="020B0600000000000000" charset="-122"/>
                <a:ea typeface="思源黑体 Medium" panose="020B0600000000000000" charset="-122"/>
                <a:cs typeface="思源黑体 Medium" panose="020B0600000000000000" charset="-122"/>
              </a:rPr>
              <a:t>7</a:t>
            </a:r>
            <a:r>
              <a:rPr lang="zh-CN" altLang="en-US" b="1">
                <a:solidFill>
                  <a:schemeClr val="tx1">
                    <a:lumMod val="95000"/>
                    <a:lumOff val="5000"/>
                  </a:schemeClr>
                </a:solidFill>
                <a:latin typeface="思源黑体 Medium" panose="020B0600000000000000" charset="-122"/>
                <a:ea typeface="思源黑体 Medium" panose="020B0600000000000000" charset="-122"/>
                <a:cs typeface="思源黑体 Medium" panose="020B0600000000000000" charset="-122"/>
              </a:rPr>
              <a:t>月平均股价</a:t>
            </a:r>
            <a:endParaRPr lang="zh-CN" altLang="en-US" b="1">
              <a:solidFill>
                <a:schemeClr val="tx1">
                  <a:lumMod val="95000"/>
                  <a:lumOff val="5000"/>
                </a:schemeClr>
              </a:solidFill>
              <a:latin typeface="思源黑体 Medium" panose="020B0600000000000000" charset="-122"/>
              <a:ea typeface="思源黑体 Medium" panose="020B0600000000000000" charset="-122"/>
              <a:cs typeface="思源黑体 Medium" panose="020B0600000000000000" charset="-122"/>
            </a:endParaRPr>
          </a:p>
          <a:p>
            <a:pPr algn="ctr"/>
            <a:r>
              <a:rPr lang="en-US" altLang="zh-CN" sz="2800" b="1">
                <a:solidFill>
                  <a:srgbClr val="FF0000"/>
                </a:solidFill>
                <a:latin typeface="思源黑体 Medium" panose="020B0600000000000000" charset="-122"/>
                <a:ea typeface="思源黑体 Medium" panose="020B0600000000000000" charset="-122"/>
                <a:cs typeface="思源黑体 Medium" panose="020B0600000000000000" charset="-122"/>
              </a:rPr>
              <a:t>+5.88%</a:t>
            </a:r>
            <a:endParaRPr lang="en-US" altLang="zh-CN" sz="2800" b="1">
              <a:solidFill>
                <a:srgbClr val="FF0000"/>
              </a:solidFill>
              <a:latin typeface="思源黑体 Medium" panose="020B0600000000000000" charset="-122"/>
              <a:ea typeface="思源黑体 Medium" panose="020B0600000000000000" charset="-122"/>
              <a:cs typeface="思源黑体 Medium" panose="020B0600000000000000" charset="-122"/>
            </a:endParaRPr>
          </a:p>
        </p:txBody>
      </p:sp>
      <p:sp>
        <p:nvSpPr>
          <p:cNvPr id="9" name="圆角矩形标注 8"/>
          <p:cNvSpPr/>
          <p:nvPr/>
        </p:nvSpPr>
        <p:spPr>
          <a:xfrm>
            <a:off x="7045325" y="2477135"/>
            <a:ext cx="1833245" cy="951865"/>
          </a:xfrm>
          <a:prstGeom prst="wedgeRoundRectCallout">
            <a:avLst>
              <a:gd name="adj1" fmla="val -78160"/>
              <a:gd name="adj2" fmla="val -47665"/>
              <a:gd name="adj3" fmla="val 16667"/>
            </a:avLst>
          </a:prstGeom>
          <a:solidFill>
            <a:schemeClr val="accent2">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a:solidFill>
                  <a:schemeClr val="tx1">
                    <a:lumMod val="95000"/>
                    <a:lumOff val="5000"/>
                  </a:schemeClr>
                </a:solidFill>
                <a:latin typeface="思源黑体 Medium" panose="020B0600000000000000" charset="-122"/>
                <a:ea typeface="思源黑体 Medium" panose="020B0600000000000000" charset="-122"/>
                <a:cs typeface="思源黑体 Medium" panose="020B0600000000000000" charset="-122"/>
              </a:rPr>
              <a:t>8</a:t>
            </a:r>
            <a:r>
              <a:rPr lang="zh-CN" altLang="en-US" b="1">
                <a:solidFill>
                  <a:schemeClr val="tx1">
                    <a:lumMod val="95000"/>
                    <a:lumOff val="5000"/>
                  </a:schemeClr>
                </a:solidFill>
                <a:latin typeface="思源黑体 Medium" panose="020B0600000000000000" charset="-122"/>
                <a:ea typeface="思源黑体 Medium" panose="020B0600000000000000" charset="-122"/>
                <a:cs typeface="思源黑体 Medium" panose="020B0600000000000000" charset="-122"/>
              </a:rPr>
              <a:t>月平均股价</a:t>
            </a:r>
            <a:endParaRPr lang="zh-CN" altLang="en-US" b="1">
              <a:solidFill>
                <a:schemeClr val="tx1">
                  <a:lumMod val="95000"/>
                  <a:lumOff val="5000"/>
                </a:schemeClr>
              </a:solidFill>
              <a:latin typeface="思源黑体 Medium" panose="020B0600000000000000" charset="-122"/>
              <a:ea typeface="思源黑体 Medium" panose="020B0600000000000000" charset="-122"/>
              <a:cs typeface="思源黑体 Medium" panose="020B0600000000000000" charset="-122"/>
            </a:endParaRPr>
          </a:p>
          <a:p>
            <a:pPr algn="ctr"/>
            <a:r>
              <a:rPr lang="en-US" altLang="zh-CN" sz="2800" b="1">
                <a:solidFill>
                  <a:srgbClr val="FF0000"/>
                </a:solidFill>
                <a:latin typeface="思源黑体 Medium" panose="020B0600000000000000" charset="-122"/>
                <a:ea typeface="思源黑体 Medium" panose="020B0600000000000000" charset="-122"/>
                <a:cs typeface="思源黑体 Medium" panose="020B0600000000000000" charset="-122"/>
              </a:rPr>
              <a:t>+12.92%</a:t>
            </a:r>
            <a:endParaRPr lang="en-US" altLang="zh-CN" sz="2800" b="1">
              <a:solidFill>
                <a:srgbClr val="FF0000"/>
              </a:solidFill>
              <a:latin typeface="思源黑体 Medium" panose="020B0600000000000000" charset="-122"/>
              <a:ea typeface="思源黑体 Medium" panose="020B0600000000000000" charset="-122"/>
              <a:cs typeface="思源黑体 Medium" panose="020B0600000000000000" charset="-122"/>
            </a:endParaRPr>
          </a:p>
        </p:txBody>
      </p:sp>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748405" y="13970"/>
            <a:ext cx="4694555" cy="706755"/>
          </a:xfrm>
          <a:prstGeom prst="rect">
            <a:avLst/>
          </a:prstGeom>
          <a:noFill/>
        </p:spPr>
        <p:txBody>
          <a:bodyPr wrap="square" rtlCol="0">
            <a:spAutoFit/>
          </a:bodyPr>
          <a:p>
            <a:pPr algn="ctr">
              <a:buClrTx/>
              <a:buSzTx/>
              <a:buFontTx/>
            </a:pPr>
            <a:r>
              <a:rPr lang="zh-CN" altLang="en-US" sz="4000" b="1">
                <a:gradFill>
                  <a:gsLst>
                    <a:gs pos="0">
                      <a:srgbClr val="FBFAFB"/>
                    </a:gs>
                    <a:gs pos="100000">
                      <a:srgbClr val="FFE38F"/>
                    </a:gs>
                  </a:gsLst>
                  <a:lin ang="0" scaled="0"/>
                </a:gradFill>
                <a:latin typeface="思源黑体 CN Bold" panose="020B0800000000000000" charset="-122"/>
                <a:ea typeface="思源黑体 CN Bold" panose="020B0800000000000000" charset="-122"/>
                <a:cs typeface="新宋体" panose="02010609030101010101" charset="-122"/>
              </a:rPr>
              <a:t>【大盘分析】法则</a:t>
            </a:r>
            <a:endParaRPr lang="zh-CN" altLang="en-US" sz="4000">
              <a:gradFill>
                <a:gsLst>
                  <a:gs pos="0">
                    <a:srgbClr val="FBFAFB"/>
                  </a:gs>
                  <a:gs pos="100000">
                    <a:srgbClr val="FFE38F"/>
                  </a:gs>
                </a:gsLst>
                <a:lin ang="0" scaled="0"/>
              </a:gradFill>
              <a:latin typeface="思源黑体 Medium" panose="020B0600000000000000" charset="-122"/>
              <a:ea typeface="思源黑体 Medium" panose="020B0600000000000000" charset="-122"/>
            </a:endParaRPr>
          </a:p>
        </p:txBody>
      </p:sp>
      <p:sp>
        <p:nvSpPr>
          <p:cNvPr id="4" name="文本框 3"/>
          <p:cNvSpPr txBox="1"/>
          <p:nvPr/>
        </p:nvSpPr>
        <p:spPr>
          <a:xfrm>
            <a:off x="274955" y="6558280"/>
            <a:ext cx="11657965" cy="245110"/>
          </a:xfrm>
          <a:prstGeom prst="rect">
            <a:avLst/>
          </a:prstGeom>
          <a:noFill/>
        </p:spPr>
        <p:txBody>
          <a:bodyPr wrap="square" rtlCol="0">
            <a:spAutoFit/>
          </a:bodyPr>
          <a:p>
            <a:pPr algn="ct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经传多赢资深投顾：方建伟丨投顾编号：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A1120613090012</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丨基金从业编号：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A2025062200022x     </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风险提示</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观点基于软件数据和理论模型分析，仅供参考，不构成买卖建议，股市有风险，投资需谨慎</a:t>
            </a:r>
            <a:endPar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3" name="图片 2"/>
          <p:cNvPicPr>
            <a:picLocks noChangeAspect="1"/>
          </p:cNvPicPr>
          <p:nvPr/>
        </p:nvPicPr>
        <p:blipFill>
          <a:blip r:embed="rId1"/>
          <a:stretch>
            <a:fillRect/>
          </a:stretch>
        </p:blipFill>
        <p:spPr>
          <a:xfrm>
            <a:off x="346075" y="838835"/>
            <a:ext cx="5074285" cy="1736090"/>
          </a:xfrm>
          <a:prstGeom prst="rect">
            <a:avLst/>
          </a:prstGeom>
          <a:ln w="28575" cmpd="dbl">
            <a:solidFill>
              <a:schemeClr val="accent1">
                <a:shade val="50000"/>
              </a:schemeClr>
            </a:solidFill>
            <a:prstDash val="solid"/>
          </a:ln>
        </p:spPr>
      </p:pic>
      <p:sp>
        <p:nvSpPr>
          <p:cNvPr id="7" name="右箭头 6"/>
          <p:cNvSpPr/>
          <p:nvPr/>
        </p:nvSpPr>
        <p:spPr>
          <a:xfrm rot="2580000">
            <a:off x="329565" y="3527425"/>
            <a:ext cx="2012950" cy="952500"/>
          </a:xfrm>
          <a:prstGeom prst="rightArrow">
            <a:avLst/>
          </a:prstGeom>
          <a:solidFill>
            <a:srgbClr val="00B05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b="1">
                <a:solidFill>
                  <a:schemeClr val="bg1"/>
                </a:solidFill>
              </a:rPr>
              <a:t>下跌</a:t>
            </a:r>
            <a:endParaRPr lang="zh-CN" altLang="en-US" sz="2800" b="1">
              <a:solidFill>
                <a:schemeClr val="bg1"/>
              </a:solidFill>
            </a:endParaRPr>
          </a:p>
        </p:txBody>
      </p:sp>
      <p:sp>
        <p:nvSpPr>
          <p:cNvPr id="5" name="右箭头 4"/>
          <p:cNvSpPr/>
          <p:nvPr/>
        </p:nvSpPr>
        <p:spPr>
          <a:xfrm>
            <a:off x="2153285" y="4156710"/>
            <a:ext cx="2012950" cy="952500"/>
          </a:xfrm>
          <a:prstGeom prst="rightArrow">
            <a:avLst/>
          </a:prstGeom>
          <a:solidFill>
            <a:srgbClr val="FFC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b="1">
                <a:solidFill>
                  <a:srgbClr val="FF0000"/>
                </a:solidFill>
              </a:rPr>
              <a:t>震荡</a:t>
            </a:r>
            <a:endParaRPr lang="zh-CN" altLang="en-US" sz="2800" b="1">
              <a:solidFill>
                <a:srgbClr val="FF0000"/>
              </a:solidFill>
            </a:endParaRPr>
          </a:p>
        </p:txBody>
      </p:sp>
      <p:sp>
        <p:nvSpPr>
          <p:cNvPr id="6" name="右箭头 5"/>
          <p:cNvSpPr/>
          <p:nvPr/>
        </p:nvSpPr>
        <p:spPr>
          <a:xfrm rot="18960000">
            <a:off x="3796665" y="3206115"/>
            <a:ext cx="2012950" cy="952500"/>
          </a:xfrm>
          <a:prstGeom prst="rightArrow">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b="1">
                <a:solidFill>
                  <a:schemeClr val="bg1"/>
                </a:solidFill>
              </a:rPr>
              <a:t>上涨</a:t>
            </a:r>
            <a:endParaRPr lang="zh-CN" altLang="en-US" sz="2800" b="1">
              <a:solidFill>
                <a:schemeClr val="bg1"/>
              </a:solidFill>
            </a:endParaRPr>
          </a:p>
        </p:txBody>
      </p:sp>
      <p:sp>
        <p:nvSpPr>
          <p:cNvPr id="18" name="文本框 17"/>
          <p:cNvSpPr txBox="1"/>
          <p:nvPr/>
        </p:nvSpPr>
        <p:spPr>
          <a:xfrm>
            <a:off x="5531485" y="944880"/>
            <a:ext cx="5936615" cy="1630045"/>
          </a:xfrm>
          <a:prstGeom prst="rect">
            <a:avLst/>
          </a:prstGeom>
          <a:noFill/>
        </p:spPr>
        <p:txBody>
          <a:bodyPr wrap="square" rtlCol="0" anchor="t">
            <a:spAutoFit/>
          </a:bodyPr>
          <a:lstStyle/>
          <a:p>
            <a:pPr marL="342900" indent="-342900" algn="ctr">
              <a:buFont typeface="Wingdings" panose="05000000000000000000" charset="0"/>
              <a:buChar char="l"/>
            </a:pPr>
            <a:r>
              <a:rPr lang="zh-CN" sz="2000" b="1">
                <a:solidFill>
                  <a:schemeClr val="tx1"/>
                </a:solidFill>
                <a:latin typeface="思源黑体 CN Bold" panose="020B0800000000000000" charset="-122"/>
                <a:ea typeface="思源黑体 CN Bold" panose="020B0800000000000000" charset="-122"/>
                <a:cs typeface="思源黑体 CN Bold" panose="020B0800000000000000" charset="-122"/>
              </a:rPr>
              <a:t>上涨：</a:t>
            </a:r>
            <a:r>
              <a:rPr lang="en-US" altLang="zh-CN" sz="2000" b="1">
                <a:solidFill>
                  <a:schemeClr val="tx1"/>
                </a:solidFill>
                <a:latin typeface="思源黑体 CN Bold" panose="020B0800000000000000" charset="-122"/>
                <a:ea typeface="思源黑体 CN Bold" panose="020B0800000000000000" charset="-122"/>
                <a:cs typeface="思源黑体 CN Bold" panose="020B0800000000000000" charset="-122"/>
              </a:rPr>
              <a:t>B</a:t>
            </a:r>
            <a:r>
              <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rPr>
              <a:t>点</a:t>
            </a:r>
            <a:r>
              <a:rPr lang="en-US" altLang="zh-CN" sz="2000" b="1">
                <a:solidFill>
                  <a:schemeClr val="tx1"/>
                </a:solidFill>
                <a:latin typeface="思源黑体 CN Bold" panose="020B0800000000000000" charset="-122"/>
                <a:ea typeface="思源黑体 CN Bold" panose="020B0800000000000000" charset="-122"/>
                <a:cs typeface="思源黑体 CN Bold" panose="020B0800000000000000" charset="-122"/>
              </a:rPr>
              <a:t>+</a:t>
            </a:r>
            <a:r>
              <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rPr>
              <a:t>流动资金红、</a:t>
            </a:r>
            <a:r>
              <a:rPr lang="en-US" altLang="zh-CN" sz="2000" b="1">
                <a:solidFill>
                  <a:schemeClr val="tx1"/>
                </a:solidFill>
                <a:latin typeface="思源黑体 CN Bold" panose="020B0800000000000000" charset="-122"/>
                <a:ea typeface="思源黑体 CN Bold" panose="020B0800000000000000" charset="-122"/>
                <a:cs typeface="思源黑体 CN Bold" panose="020B0800000000000000" charset="-122"/>
              </a:rPr>
              <a:t>30</a:t>
            </a:r>
            <a:r>
              <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rPr>
              <a:t>与</a:t>
            </a:r>
            <a:r>
              <a:rPr lang="en-US" altLang="zh-CN" sz="2000" b="1">
                <a:solidFill>
                  <a:schemeClr val="tx1"/>
                </a:solidFill>
                <a:latin typeface="思源黑体 CN Bold" panose="020B0800000000000000" charset="-122"/>
                <a:ea typeface="思源黑体 CN Bold" panose="020B0800000000000000" charset="-122"/>
                <a:cs typeface="思源黑体 CN Bold" panose="020B0800000000000000" charset="-122"/>
              </a:rPr>
              <a:t>120</a:t>
            </a:r>
            <a:r>
              <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rPr>
              <a:t>均线多头</a:t>
            </a:r>
            <a:endPar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endParaRPr>
          </a:p>
          <a:p>
            <a:pPr algn="ctr"/>
            <a:endPar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endParaRPr>
          </a:p>
          <a:p>
            <a:pPr marL="342900" indent="-342900" algn="ctr">
              <a:buFont typeface="Wingdings" panose="05000000000000000000" charset="0"/>
              <a:buChar char="l"/>
            </a:pPr>
            <a:r>
              <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rPr>
              <a:t>震荡：平均股价处于区间来回，</a:t>
            </a:r>
            <a:r>
              <a:rPr lang="en-US" altLang="zh-CN" sz="2000" b="1">
                <a:solidFill>
                  <a:schemeClr val="tx1"/>
                </a:solidFill>
                <a:latin typeface="思源黑体 CN Bold" panose="020B0800000000000000" charset="-122"/>
                <a:ea typeface="思源黑体 CN Bold" panose="020B0800000000000000" charset="-122"/>
                <a:cs typeface="思源黑体 CN Bold" panose="020B0800000000000000" charset="-122"/>
              </a:rPr>
              <a:t>10-20-30</a:t>
            </a:r>
            <a:r>
              <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rPr>
              <a:t>粘合</a:t>
            </a:r>
            <a:endPar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endParaRPr>
          </a:p>
          <a:p>
            <a:pPr algn="ctr"/>
            <a:endPar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endParaRPr>
          </a:p>
          <a:p>
            <a:pPr marL="342900" indent="-342900" algn="ctr">
              <a:buFont typeface="Wingdings" panose="05000000000000000000" charset="0"/>
              <a:buChar char="l"/>
            </a:pPr>
            <a:r>
              <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rPr>
              <a:t>下跌：</a:t>
            </a:r>
            <a:r>
              <a:rPr lang="en-US" altLang="zh-CN" sz="2000" b="1">
                <a:solidFill>
                  <a:schemeClr val="tx1"/>
                </a:solidFill>
                <a:latin typeface="思源黑体 CN Bold" panose="020B0800000000000000" charset="-122"/>
                <a:ea typeface="思源黑体 CN Bold" panose="020B0800000000000000" charset="-122"/>
                <a:cs typeface="思源黑体 CN Bold" panose="020B0800000000000000" charset="-122"/>
              </a:rPr>
              <a:t>S</a:t>
            </a:r>
            <a:r>
              <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rPr>
              <a:t>点、流动资金绿、</a:t>
            </a:r>
            <a:r>
              <a:rPr lang="en-US" altLang="zh-CN" sz="2000" b="1">
                <a:solidFill>
                  <a:schemeClr val="tx1"/>
                </a:solidFill>
                <a:latin typeface="思源黑体 CN Bold" panose="020B0800000000000000" charset="-122"/>
                <a:ea typeface="思源黑体 CN Bold" panose="020B0800000000000000" charset="-122"/>
                <a:cs typeface="思源黑体 CN Bold" panose="020B0800000000000000" charset="-122"/>
              </a:rPr>
              <a:t>30</a:t>
            </a:r>
            <a:r>
              <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rPr>
              <a:t>与</a:t>
            </a:r>
            <a:r>
              <a:rPr lang="en-US" altLang="zh-CN" sz="2000" b="1">
                <a:solidFill>
                  <a:schemeClr val="tx1"/>
                </a:solidFill>
                <a:latin typeface="思源黑体 CN Bold" panose="020B0800000000000000" charset="-122"/>
                <a:ea typeface="思源黑体 CN Bold" panose="020B0800000000000000" charset="-122"/>
                <a:cs typeface="思源黑体 CN Bold" panose="020B0800000000000000" charset="-122"/>
              </a:rPr>
              <a:t>120</a:t>
            </a:r>
            <a:r>
              <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rPr>
              <a:t>均线空头</a:t>
            </a:r>
            <a:endPar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endParaRPr>
          </a:p>
        </p:txBody>
      </p:sp>
      <p:pic>
        <p:nvPicPr>
          <p:cNvPr id="9" name="图片 8"/>
          <p:cNvPicPr>
            <a:picLocks noChangeAspect="1"/>
          </p:cNvPicPr>
          <p:nvPr/>
        </p:nvPicPr>
        <p:blipFill>
          <a:blip r:embed="rId2"/>
          <a:stretch>
            <a:fillRect/>
          </a:stretch>
        </p:blipFill>
        <p:spPr>
          <a:xfrm>
            <a:off x="5938520" y="2979420"/>
            <a:ext cx="2504440" cy="3375660"/>
          </a:xfrm>
          <a:prstGeom prst="rect">
            <a:avLst/>
          </a:prstGeom>
          <a:ln w="28575" cmpd="dbl">
            <a:solidFill>
              <a:schemeClr val="accent1">
                <a:shade val="50000"/>
              </a:schemeClr>
            </a:solidFill>
            <a:prstDash val="solid"/>
          </a:ln>
        </p:spPr>
      </p:pic>
      <p:pic>
        <p:nvPicPr>
          <p:cNvPr id="8" name="图片 7"/>
          <p:cNvPicPr>
            <a:picLocks noChangeAspect="1"/>
          </p:cNvPicPr>
          <p:nvPr/>
        </p:nvPicPr>
        <p:blipFill>
          <a:blip r:embed="rId3"/>
          <a:stretch>
            <a:fillRect/>
          </a:stretch>
        </p:blipFill>
        <p:spPr>
          <a:xfrm>
            <a:off x="8942070" y="2975610"/>
            <a:ext cx="2396490" cy="3350895"/>
          </a:xfrm>
          <a:prstGeom prst="rect">
            <a:avLst/>
          </a:prstGeom>
          <a:ln w="28575" cmpd="dbl">
            <a:solidFill>
              <a:schemeClr val="accent1">
                <a:shade val="50000"/>
              </a:schemeClr>
            </a:solidFill>
            <a:prstDash val="solid"/>
          </a:ln>
        </p:spPr>
      </p:pic>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748405" y="13970"/>
            <a:ext cx="4694555" cy="706755"/>
          </a:xfrm>
          <a:prstGeom prst="rect">
            <a:avLst/>
          </a:prstGeom>
          <a:noFill/>
        </p:spPr>
        <p:txBody>
          <a:bodyPr wrap="square" rtlCol="0">
            <a:spAutoFit/>
          </a:bodyPr>
          <a:p>
            <a:pPr algn="ctr">
              <a:buClrTx/>
              <a:buSzTx/>
              <a:buFontTx/>
            </a:pPr>
            <a:r>
              <a:rPr lang="zh-CN" altLang="en-US" sz="4000" b="1">
                <a:gradFill>
                  <a:gsLst>
                    <a:gs pos="0">
                      <a:srgbClr val="FBFAFB"/>
                    </a:gs>
                    <a:gs pos="100000">
                      <a:srgbClr val="FFE38F"/>
                    </a:gs>
                  </a:gsLst>
                  <a:lin ang="0" scaled="0"/>
                </a:gradFill>
                <a:latin typeface="思源黑体 CN Bold" panose="020B0800000000000000" charset="-122"/>
                <a:ea typeface="思源黑体 CN Bold" panose="020B0800000000000000" charset="-122"/>
                <a:cs typeface="新宋体" panose="02010609030101010101" charset="-122"/>
              </a:rPr>
              <a:t>实战分析</a:t>
            </a:r>
            <a:endParaRPr lang="zh-CN" altLang="en-US" sz="4000">
              <a:gradFill>
                <a:gsLst>
                  <a:gs pos="0">
                    <a:srgbClr val="FBFAFB"/>
                  </a:gs>
                  <a:gs pos="100000">
                    <a:srgbClr val="FFE38F"/>
                  </a:gs>
                </a:gsLst>
                <a:lin ang="0" scaled="0"/>
              </a:gradFill>
              <a:latin typeface="思源黑体 Medium" panose="020B0600000000000000" charset="-122"/>
              <a:ea typeface="思源黑体 Medium" panose="020B0600000000000000" charset="-122"/>
            </a:endParaRPr>
          </a:p>
        </p:txBody>
      </p:sp>
      <p:sp>
        <p:nvSpPr>
          <p:cNvPr id="4" name="文本框 3"/>
          <p:cNvSpPr txBox="1"/>
          <p:nvPr/>
        </p:nvSpPr>
        <p:spPr>
          <a:xfrm>
            <a:off x="274955" y="6558280"/>
            <a:ext cx="11657965" cy="245110"/>
          </a:xfrm>
          <a:prstGeom prst="rect">
            <a:avLst/>
          </a:prstGeom>
          <a:noFill/>
        </p:spPr>
        <p:txBody>
          <a:bodyPr wrap="square" rtlCol="0">
            <a:spAutoFit/>
          </a:bodyPr>
          <a:p>
            <a:pPr algn="ct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经传多赢资深投顾：方建伟丨投顾编号：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A1120613090012</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丨基金从业编号：</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A2025062200022x     </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风险提示</a:t>
            </a:r>
            <a:r>
              <a:rPr lang="en-US" altLang="zh-CN"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sym typeface="+mn-ea"/>
              </a:rPr>
              <a:t>观点基于软件数据和理论模型分析，仅供参考，不构成买卖建议，股市有风险，投资需谨慎</a:t>
            </a:r>
            <a:endParaRPr lang="zh-CN" altLang="en-US" sz="1000">
              <a:solidFill>
                <a:srgbClr val="FEF5E5">
                  <a:alpha val="69000"/>
                </a:srgb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3" name="图片 2"/>
          <p:cNvPicPr>
            <a:picLocks noChangeAspect="1"/>
          </p:cNvPicPr>
          <p:nvPr/>
        </p:nvPicPr>
        <p:blipFill>
          <a:blip r:embed="rId1"/>
          <a:stretch>
            <a:fillRect/>
          </a:stretch>
        </p:blipFill>
        <p:spPr>
          <a:xfrm>
            <a:off x="274955" y="715645"/>
            <a:ext cx="11573510" cy="5192395"/>
          </a:xfrm>
          <a:prstGeom prst="rect">
            <a:avLst/>
          </a:prstGeom>
          <a:ln w="28575" cmpd="dbl">
            <a:solidFill>
              <a:schemeClr val="accent1">
                <a:shade val="50000"/>
              </a:schemeClr>
            </a:solidFill>
            <a:prstDash val="solid"/>
          </a:ln>
        </p:spPr>
      </p:pic>
      <p:sp>
        <p:nvSpPr>
          <p:cNvPr id="5" name="文本框 4"/>
          <p:cNvSpPr txBox="1"/>
          <p:nvPr/>
        </p:nvSpPr>
        <p:spPr>
          <a:xfrm>
            <a:off x="274955" y="6054090"/>
            <a:ext cx="11658600" cy="398780"/>
          </a:xfrm>
          <a:prstGeom prst="rect">
            <a:avLst/>
          </a:prstGeom>
          <a:noFill/>
        </p:spPr>
        <p:txBody>
          <a:bodyPr wrap="square" rtlCol="0">
            <a:spAutoFit/>
          </a:bodyPr>
          <a:p>
            <a:pPr algn="ctr"/>
            <a:r>
              <a:rPr lang="zh-CN" sz="2000">
                <a:latin typeface="思源黑体 CN Bold" panose="020B0800000000000000" charset="-122"/>
                <a:ea typeface="思源黑体 CN Bold" panose="020B0800000000000000" charset="-122"/>
                <a:cs typeface="思源黑体 CN Bold" panose="020B0800000000000000" charset="-122"/>
              </a:rPr>
              <a:t>可以看到：</a:t>
            </a:r>
            <a:r>
              <a:rPr lang="en-US" altLang="zh-CN" sz="2000">
                <a:latin typeface="思源黑体 CN Bold" panose="020B0800000000000000" charset="-122"/>
                <a:ea typeface="思源黑体 CN Bold" panose="020B0800000000000000" charset="-122"/>
                <a:cs typeface="思源黑体 CN Bold" panose="020B0800000000000000" charset="-122"/>
              </a:rPr>
              <a:t>11</a:t>
            </a:r>
            <a:r>
              <a:rPr lang="zh-CN" altLang="en-US" sz="2000">
                <a:latin typeface="思源黑体 CN Bold" panose="020B0800000000000000" charset="-122"/>
                <a:ea typeface="思源黑体 CN Bold" panose="020B0800000000000000" charset="-122"/>
                <a:cs typeface="思源黑体 CN Bold" panose="020B0800000000000000" charset="-122"/>
              </a:rPr>
              <a:t>月基本都是流动资金翻绿的行情，而后下半月还是</a:t>
            </a:r>
            <a:r>
              <a:rPr lang="en-US" altLang="zh-CN" sz="2000">
                <a:latin typeface="思源黑体 CN Bold" panose="020B0800000000000000" charset="-122"/>
                <a:ea typeface="思源黑体 CN Bold" panose="020B0800000000000000" charset="-122"/>
                <a:cs typeface="思源黑体 CN Bold" panose="020B0800000000000000" charset="-122"/>
              </a:rPr>
              <a:t>S</a:t>
            </a:r>
            <a:r>
              <a:rPr lang="zh-CN" altLang="en-US" sz="2000">
                <a:latin typeface="思源黑体 CN Bold" panose="020B0800000000000000" charset="-122"/>
                <a:ea typeface="思源黑体 CN Bold" panose="020B0800000000000000" charset="-122"/>
                <a:cs typeface="思源黑体 CN Bold" panose="020B0800000000000000" charset="-122"/>
              </a:rPr>
              <a:t>点区域，当下也是。</a:t>
            </a:r>
            <a:endParaRPr lang="zh-CN" altLang="en-US" sz="2000">
              <a:latin typeface="思源黑体 CN Bold" panose="020B0800000000000000" charset="-122"/>
              <a:ea typeface="思源黑体 CN Bold" panose="020B0800000000000000" charset="-122"/>
              <a:cs typeface="思源黑体 CN Bold" panose="020B0800000000000000" charset="-122"/>
            </a:endParaRPr>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652010" y="2101215"/>
            <a:ext cx="2929890" cy="829945"/>
          </a:xfrm>
          <a:prstGeom prst="rect">
            <a:avLst/>
          </a:prstGeom>
          <a:noFill/>
        </p:spPr>
        <p:txBody>
          <a:bodyPr wrap="square" rtlCol="0">
            <a:spAutoFit/>
          </a:bodyPr>
          <a:p>
            <a:pPr algn="ctr"/>
            <a:r>
              <a:rPr lang="en-US" altLang="zh-CN" sz="4800">
                <a:gradFill>
                  <a:gsLst>
                    <a:gs pos="0">
                      <a:srgbClr val="FBFAFB"/>
                    </a:gs>
                    <a:gs pos="100000">
                      <a:srgbClr val="FFE38F"/>
                    </a:gs>
                  </a:gsLst>
                  <a:lin ang="0" scaled="0"/>
                </a:gradFill>
                <a:latin typeface="思源黑体 CN Bold" panose="020B0800000000000000" charset="-122"/>
                <a:ea typeface="思源黑体 CN Bold" panose="020B0800000000000000" charset="-122"/>
              </a:rPr>
              <a:t>PART 02</a:t>
            </a:r>
            <a:endParaRPr lang="en-US" altLang="zh-CN" sz="4800">
              <a:gradFill>
                <a:gsLst>
                  <a:gs pos="0">
                    <a:srgbClr val="FBFAFB"/>
                  </a:gs>
                  <a:gs pos="100000">
                    <a:srgbClr val="FFE38F"/>
                  </a:gs>
                </a:gsLst>
                <a:lin ang="0" scaled="0"/>
              </a:gradFill>
              <a:latin typeface="思源黑体 CN Bold" panose="020B0800000000000000" charset="-122"/>
              <a:ea typeface="思源黑体 CN Bold" panose="020B0800000000000000" charset="-122"/>
            </a:endParaRPr>
          </a:p>
        </p:txBody>
      </p:sp>
      <p:sp>
        <p:nvSpPr>
          <p:cNvPr id="4" name="文本框 3"/>
          <p:cNvSpPr txBox="1"/>
          <p:nvPr>
            <p:custDataLst>
              <p:tags r:id="rId1"/>
            </p:custDataLst>
          </p:nvPr>
        </p:nvSpPr>
        <p:spPr>
          <a:xfrm>
            <a:off x="2948623" y="3145790"/>
            <a:ext cx="6336665" cy="957580"/>
          </a:xfrm>
          <a:prstGeom prst="rect">
            <a:avLst/>
          </a:prstGeom>
          <a:noFill/>
        </p:spPr>
        <p:txBody>
          <a:bodyPr wrap="square" rtlCol="0">
            <a:noAutofit/>
          </a:bodyPr>
          <a:p>
            <a:pPr algn="ctr"/>
            <a:r>
              <a:rPr lang="zh-CN" altLang="en-US" sz="6000">
                <a:solidFill>
                  <a:srgbClr val="2D060E"/>
                </a:solidFill>
                <a:latin typeface="思源黑体 CN Medium" panose="020B0600000000000000" charset="-122"/>
                <a:ea typeface="思源黑体 CN Medium" panose="020B0600000000000000" charset="-122"/>
              </a:rPr>
              <a:t>立于不败之地</a:t>
            </a:r>
            <a:endParaRPr lang="zh-CN" altLang="en-US" sz="6000">
              <a:solidFill>
                <a:srgbClr val="2D060E"/>
              </a:solidFill>
              <a:latin typeface="思源黑体 CN Medium" panose="020B0600000000000000" charset="-122"/>
              <a:ea typeface="思源黑体 CN Medium" panose="020B0600000000000000" charset="-122"/>
              <a:sym typeface="+mn-ea"/>
            </a:endParaRPr>
          </a:p>
        </p:txBody>
      </p:sp>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8.xml><?xml version="1.0" encoding="utf-8"?>
<p:tagLst xmlns:p="http://schemas.openxmlformats.org/presentationml/2006/main">
  <p:tag name="KSO_WM_BEAUTIFY_FLAG" val="#wm#"/>
  <p:tag name="KSO_WM_TEMPLATE_CATEGORY" val="custom"/>
  <p:tag name="KSO_WM_TEMPLATE_INDEX" val="20205081"/>
</p:tagLst>
</file>

<file path=ppt/tags/tag29.xml><?xml version="1.0" encoding="utf-8"?>
<p:tagLst xmlns:p="http://schemas.openxmlformats.org/presentationml/2006/main">
  <p:tag name="KSO_WM_DIAGRAM_VIRTUALLY_FRAME" val="{&quot;height&quot;:280.35,&quot;left&quot;:430.3,&quot;top&quot;:120.8,&quot;width&quot;:467.7}"/>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xml><?xml version="1.0" encoding="utf-8"?>
<p:tagLst xmlns:p="http://schemas.openxmlformats.org/presentationml/2006/main">
  <p:tag name="KSO_WM_DIAGRAM_VIRTUALLY_FRAME" val="{&quot;height&quot;:280.35,&quot;left&quot;:430.3,&quot;top&quot;:120.8,&quot;width&quot;:467.7}"/>
</p:tagLst>
</file>

<file path=ppt/tags/tag31.xml><?xml version="1.0" encoding="utf-8"?>
<p:tagLst xmlns:p="http://schemas.openxmlformats.org/presentationml/2006/main">
  <p:tag name="KSO_WM_DIAGRAM_VIRTUALLY_FRAME" val="{&quot;height&quot;:280.35,&quot;left&quot;:430.3,&quot;top&quot;:120.8,&quot;width&quot;:467.7}"/>
</p:tagLst>
</file>

<file path=ppt/tags/tag32.xml><?xml version="1.0" encoding="utf-8"?>
<p:tagLst xmlns:p="http://schemas.openxmlformats.org/presentationml/2006/main">
  <p:tag name="KSO_WM_DIAGRAM_VIRTUALLY_FRAME" val="{&quot;height&quot;:280.35,&quot;left&quot;:430.3,&quot;top&quot;:120.8,&quot;width&quot;:467.7}"/>
</p:tagLst>
</file>

<file path=ppt/tags/tag33.xml><?xml version="1.0" encoding="utf-8"?>
<p:tagLst xmlns:p="http://schemas.openxmlformats.org/presentationml/2006/main">
  <p:tag name="KSO_WM_DIAGRAM_VIRTUALLY_FRAME" val="{&quot;height&quot;:280.35,&quot;left&quot;:430.3,&quot;top&quot;:120.8,&quot;width&quot;:467.7}"/>
</p:tagLst>
</file>

<file path=ppt/tags/tag34.xml><?xml version="1.0" encoding="utf-8"?>
<p:tagLst xmlns:p="http://schemas.openxmlformats.org/presentationml/2006/main">
  <p:tag name="KSO_WM_DIAGRAM_VIRTUALLY_FRAME" val="{&quot;height&quot;:280.35,&quot;left&quot;:430.3,&quot;top&quot;:120.8,&quot;width&quot;:467.7}"/>
</p:tagLst>
</file>

<file path=ppt/tags/tag35.xml><?xml version="1.0" encoding="utf-8"?>
<p:tagLst xmlns:p="http://schemas.openxmlformats.org/presentationml/2006/main">
  <p:tag name="KSO_WM_DIAGRAM_VIRTUALLY_FRAME" val="{&quot;height&quot;:280.35,&quot;left&quot;:430.3,&quot;top&quot;:120.8,&quot;width&quot;:467.7}"/>
</p:tagLst>
</file>

<file path=ppt/tags/tag36.xml><?xml version="1.0" encoding="utf-8"?>
<p:tagLst xmlns:p="http://schemas.openxmlformats.org/presentationml/2006/main">
  <p:tag name="KSO_WM_DIAGRAM_VIRTUALLY_FRAME" val="{&quot;height&quot;:280.35,&quot;left&quot;:430.3,&quot;top&quot;:120.8,&quot;width&quot;:467.7}"/>
</p:tagLst>
</file>

<file path=ppt/tags/tag37.xml><?xml version="1.0" encoding="utf-8"?>
<p:tagLst xmlns:p="http://schemas.openxmlformats.org/presentationml/2006/main">
  <p:tag name="KSO_WM_DIAGRAM_VIRTUALLY_FRAME" val="{&quot;height&quot;:280.35,&quot;left&quot;:430.3,&quot;top&quot;:120.8,&quot;width&quot;:467.7}"/>
</p:tagLst>
</file>

<file path=ppt/tags/tag38.xml><?xml version="1.0" encoding="utf-8"?>
<p:tagLst xmlns:p="http://schemas.openxmlformats.org/presentationml/2006/main">
  <p:tag name="KSO_WM_DIAGRAM_VIRTUALLY_FRAME" val="{&quot;height&quot;:280.35,&quot;left&quot;:430.3,&quot;top&quot;:120.8,&quot;width&quot;:467.7}"/>
</p:tagLst>
</file>

<file path=ppt/tags/tag39.xml><?xml version="1.0" encoding="utf-8"?>
<p:tagLst xmlns:p="http://schemas.openxmlformats.org/presentationml/2006/main">
  <p:tag name="KSO_WM_DIAGRAM_VIRTUALLY_FRAME" val="{&quot;height&quot;:280.35,&quot;left&quot;:430.3,&quot;top&quot;:120.8,&quot;width&quot;:467.7}"/>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xml><?xml version="1.0" encoding="utf-8"?>
<p:tagLst xmlns:p="http://schemas.openxmlformats.org/presentationml/2006/main">
  <p:tag name="KSO_WM_DIAGRAM_VIRTUALLY_FRAME" val="{&quot;height&quot;:280.35,&quot;left&quot;:430.3,&quot;top&quot;:120.8,&quot;width&quot;:467.7}"/>
</p:tagLst>
</file>

<file path=ppt/tags/tag41.xml><?xml version="1.0" encoding="utf-8"?>
<p:tagLst xmlns:p="http://schemas.openxmlformats.org/presentationml/2006/main">
  <p:tag name="KSO_WM_DIAGRAM_VIRTUALLY_FRAME" val="{&quot;height&quot;:280.35,&quot;left&quot;:430.3,&quot;top&quot;:120.8,&quot;width&quot;:467.7}"/>
</p:tagLst>
</file>

<file path=ppt/tags/tag42.xml><?xml version="1.0" encoding="utf-8"?>
<p:tagLst xmlns:p="http://schemas.openxmlformats.org/presentationml/2006/main">
  <p:tag name="KSO_WM_DIAGRAM_VIRTUALLY_FRAME" val="{&quot;height&quot;:280.35,&quot;left&quot;:430.3,&quot;top&quot;:120.8,&quot;width&quot;:467.7}"/>
</p:tagLst>
</file>

<file path=ppt/tags/tag43.xml><?xml version="1.0" encoding="utf-8"?>
<p:tagLst xmlns:p="http://schemas.openxmlformats.org/presentationml/2006/main">
  <p:tag name="KSO_WM_DIAGRAM_VIRTUALLY_FRAME" val="{&quot;height&quot;:280.35,&quot;left&quot;:430.3,&quot;top&quot;:120.8,&quot;width&quot;:467.7}"/>
</p:tagLst>
</file>

<file path=ppt/tags/tag44.xml><?xml version="1.0" encoding="utf-8"?>
<p:tagLst xmlns:p="http://schemas.openxmlformats.org/presentationml/2006/main">
  <p:tag name="KSO_WM_DIAGRAM_VIRTUALLY_FRAME" val="{&quot;height&quot;:280.35,&quot;left&quot;:430.3,&quot;top&quot;:120.8,&quot;width&quot;:467.7}"/>
</p:tagLst>
</file>

<file path=ppt/tags/tag45.xml><?xml version="1.0" encoding="utf-8"?>
<p:tagLst xmlns:p="http://schemas.openxmlformats.org/presentationml/2006/main">
  <p:tag name="KSO_WM_BEAUTIFY_FLAG" val="#wm#"/>
  <p:tag name="KSO_WM_TEMPLATE_CATEGORY" val="custom"/>
  <p:tag name="KSO_WM_TEMPLATE_INDEX" val="20205081"/>
</p:tagLst>
</file>

<file path=ppt/tags/tag46.xml><?xml version="1.0" encoding="utf-8"?>
<p:tagLst xmlns:p="http://schemas.openxmlformats.org/presentationml/2006/main">
  <p:tag name="KSO_WM_DIAGRAM_VIRTUALLY_FRAME" val="{&quot;height&quot;:280.35,&quot;left&quot;:430.3,&quot;top&quot;:120.8,&quot;width&quot;:467.7}"/>
</p:tagLst>
</file>

<file path=ppt/tags/tag47.xml><?xml version="1.0" encoding="utf-8"?>
<p:tagLst xmlns:p="http://schemas.openxmlformats.org/presentationml/2006/main">
  <p:tag name="KSO_WM_BEAUTIFY_FLAG" val="#wm#"/>
  <p:tag name="KSO_WM_TEMPLATE_CATEGORY" val="custom"/>
  <p:tag name="KSO_WM_TEMPLATE_INDEX" val="20205081"/>
</p:tagLst>
</file>

<file path=ppt/tags/tag48.xml><?xml version="1.0" encoding="utf-8"?>
<p:tagLst xmlns:p="http://schemas.openxmlformats.org/presentationml/2006/main">
  <p:tag name="KSO_WM_BEAUTIFY_FLAG" val="#wm#"/>
  <p:tag name="KSO_WM_TEMPLATE_CATEGORY" val="custom"/>
  <p:tag name="KSO_WM_TEMPLATE_INDEX" val="20205081"/>
</p:tagLst>
</file>

<file path=ppt/tags/tag49.xml><?xml version="1.0" encoding="utf-8"?>
<p:tagLst xmlns:p="http://schemas.openxmlformats.org/presentationml/2006/main">
  <p:tag name="KSO_WM_BEAUTIFY_FLAG" val="#wm#"/>
  <p:tag name="KSO_WM_TEMPLATE_CATEGORY" val="custom"/>
  <p:tag name="KSO_WM_TEMPLATE_INDEX" val="2020508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0.xml><?xml version="1.0" encoding="utf-8"?>
<p:tagLst xmlns:p="http://schemas.openxmlformats.org/presentationml/2006/main">
  <p:tag name="KSO_WM_BEAUTIFY_FLAG" val="#wm#"/>
  <p:tag name="KSO_WM_TEMPLATE_CATEGORY" val="custom"/>
  <p:tag name="KSO_WM_TEMPLATE_INDEX" val="20205081"/>
</p:tagLst>
</file>

<file path=ppt/tags/tag51.xml><?xml version="1.0" encoding="utf-8"?>
<p:tagLst xmlns:p="http://schemas.openxmlformats.org/presentationml/2006/main">
  <p:tag name="KSO_WM_BEAUTIFY_FLAG" val="#wm#"/>
  <p:tag name="KSO_WM_TEMPLATE_CATEGORY" val="custom"/>
  <p:tag name="KSO_WM_TEMPLATE_INDEX" val="20205081"/>
</p:tagLst>
</file>

<file path=ppt/tags/tag52.xml><?xml version="1.0" encoding="utf-8"?>
<p:tagLst xmlns:p="http://schemas.openxmlformats.org/presentationml/2006/main">
  <p:tag name="KSO_WM_DIAGRAM_VIRTUALLY_FRAME" val="{&quot;height&quot;:280.35,&quot;left&quot;:430.3,&quot;top&quot;:120.8,&quot;width&quot;:467.7}"/>
</p:tagLst>
</file>

<file path=ppt/tags/tag53.xml><?xml version="1.0" encoding="utf-8"?>
<p:tagLst xmlns:p="http://schemas.openxmlformats.org/presentationml/2006/main">
  <p:tag name="KSO_WM_BEAUTIFY_FLAG" val="#wm#"/>
  <p:tag name="KSO_WM_TEMPLATE_CATEGORY" val="custom"/>
  <p:tag name="KSO_WM_TEMPLATE_INDEX" val="20205081"/>
</p:tagLst>
</file>

<file path=ppt/tags/tag54.xml><?xml version="1.0" encoding="utf-8"?>
<p:tagLst xmlns:p="http://schemas.openxmlformats.org/presentationml/2006/main">
  <p:tag name="KSO_WM_BEAUTIFY_FLAG" val="#wm#"/>
  <p:tag name="KSO_WM_TEMPLATE_CATEGORY" val="custom"/>
  <p:tag name="KSO_WM_TEMPLATE_INDEX" val="20205081"/>
</p:tagLst>
</file>

<file path=ppt/tags/tag55.xml><?xml version="1.0" encoding="utf-8"?>
<p:tagLst xmlns:p="http://schemas.openxmlformats.org/presentationml/2006/main">
  <p:tag name="KSO_WM_BEAUTIFY_FLAG" val="#wm#"/>
  <p:tag name="KSO_WM_TEMPLATE_CATEGORY" val="custom"/>
  <p:tag name="KSO_WM_TEMPLATE_INDEX" val="20205081"/>
</p:tagLst>
</file>

<file path=ppt/tags/tag56.xml><?xml version="1.0" encoding="utf-8"?>
<p:tagLst xmlns:p="http://schemas.openxmlformats.org/presentationml/2006/main">
  <p:tag name="KSO_WM_DIAGRAM_VIRTUALLY_FRAME" val="{&quot;height&quot;:280.35,&quot;left&quot;:430.3,&quot;top&quot;:120.8,&quot;width&quot;:467.7}"/>
</p:tagLst>
</file>

<file path=ppt/tags/tag57.xml><?xml version="1.0" encoding="utf-8"?>
<p:tagLst xmlns:p="http://schemas.openxmlformats.org/presentationml/2006/main">
  <p:tag name="KSO_WM_BEAUTIFY_FLAG" val="#wm#"/>
  <p:tag name="KSO_WM_TEMPLATE_CATEGORY" val="custom"/>
  <p:tag name="KSO_WM_TEMPLATE_INDEX" val="20205081"/>
</p:tagLst>
</file>

<file path=ppt/tags/tag58.xml><?xml version="1.0" encoding="utf-8"?>
<p:tagLst xmlns:p="http://schemas.openxmlformats.org/presentationml/2006/main">
  <p:tag name="KSO_WM_BEAUTIFY_FLAG" val="#wm#"/>
  <p:tag name="KSO_WM_TEMPLATE_CATEGORY" val="custom"/>
  <p:tag name="KSO_WM_TEMPLATE_INDEX" val="20205081"/>
</p:tagLst>
</file>

<file path=ppt/tags/tag59.xml><?xml version="1.0" encoding="utf-8"?>
<p:tagLst xmlns:p="http://schemas.openxmlformats.org/presentationml/2006/main">
  <p:tag name="KSO_WM_BEAUTIFY_FLAG" val="#wm#"/>
  <p:tag name="KSO_WM_TEMPLATE_CATEGORY" val="custom"/>
  <p:tag name="KSO_WM_TEMPLATE_INDEX" val="2020508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0.xml><?xml version="1.0" encoding="utf-8"?>
<p:tagLst xmlns:p="http://schemas.openxmlformats.org/presentationml/2006/main">
  <p:tag name="KSO_WM_BEAUTIFY_FLAG" val="#wm#"/>
  <p:tag name="KSO_WM_TEMPLATE_CATEGORY" val="custom"/>
  <p:tag name="KSO_WM_TEMPLATE_INDEX" val="20205081"/>
</p:tagLst>
</file>

<file path=ppt/tags/tag61.xml><?xml version="1.0" encoding="utf-8"?>
<p:tagLst xmlns:p="http://schemas.openxmlformats.org/presentationml/2006/main">
  <p:tag name="KSO_WM_BEAUTIFY_FLAG" val="#wm#"/>
  <p:tag name="KSO_WM_TEMPLATE_CATEGORY" val="custom"/>
  <p:tag name="KSO_WM_TEMPLATE_INDEX" val="20205081"/>
</p:tagLst>
</file>

<file path=ppt/tags/tag62.xml><?xml version="1.0" encoding="utf-8"?>
<p:tagLst xmlns:p="http://schemas.openxmlformats.org/presentationml/2006/main">
  <p:tag name="KSO_WM_BEAUTIFY_FLAG" val="#wm#"/>
  <p:tag name="KSO_WM_TEMPLATE_CATEGORY" val="custom"/>
  <p:tag name="KSO_WM_TEMPLATE_INDEX" val="20205081"/>
</p:tagLst>
</file>

<file path=ppt/tags/tag63.xml><?xml version="1.0" encoding="utf-8"?>
<p:tagLst xmlns:p="http://schemas.openxmlformats.org/presentationml/2006/main">
  <p:tag name="KSO_WM_BEAUTIFY_FLAG" val="#wm#"/>
  <p:tag name="KSO_WM_TEMPLATE_CATEGORY" val="custom"/>
  <p:tag name="KSO_WM_TEMPLATE_INDEX" val="20205081"/>
</p:tagLst>
</file>

<file path=ppt/tags/tag64.xml><?xml version="1.0" encoding="utf-8"?>
<p:tagLst xmlns:p="http://schemas.openxmlformats.org/presentationml/2006/main">
  <p:tag name="KSO_WM_DIAGRAM_VIRTUALLY_FRAME" val="{&quot;height&quot;:280.35,&quot;left&quot;:430.3,&quot;top&quot;:120.8,&quot;width&quot;:467.7}"/>
</p:tagLst>
</file>

<file path=ppt/tags/tag65.xml><?xml version="1.0" encoding="utf-8"?>
<p:tagLst xmlns:p="http://schemas.openxmlformats.org/presentationml/2006/main">
  <p:tag name="KSO_WM_BEAUTIFY_FLAG" val="#wm#"/>
  <p:tag name="KSO_WM_TEMPLATE_CATEGORY" val="custom"/>
  <p:tag name="KSO_WM_TEMPLATE_INDEX" val="20205081"/>
</p:tagLst>
</file>

<file path=ppt/tags/tag66.xml><?xml version="1.0" encoding="utf-8"?>
<p:tagLst xmlns:p="http://schemas.openxmlformats.org/presentationml/2006/main">
  <p:tag name="KSO_WM_BEAUTIFY_FLAG" val="#wm#"/>
  <p:tag name="KSO_WM_TEMPLATE_CATEGORY" val="custom"/>
  <p:tag name="KSO_WM_TEMPLATE_INDEX" val="20205081"/>
</p:tagLst>
</file>

<file path=ppt/tags/tag67.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BEAUTIFY_FLAG" val="#wm#"/>
  <p:tag name="KSO_WM_TEMPLATE_CATEGORY" val="custom"/>
  <p:tag name="KSO_WM_TEMPLATE_INDEX" val="20205081"/>
</p:tagLst>
</file>

<file path=ppt/tags/tag69.xml><?xml version="1.0" encoding="utf-8"?>
<p:tagLst xmlns:p="http://schemas.openxmlformats.org/presentationml/2006/main">
  <p:tag name="KSO_WM_BEAUTIFY_FLAG" val="#wm#"/>
  <p:tag name="KSO_WM_TEMPLATE_CATEGORY" val="custom"/>
  <p:tag name="KSO_WM_TEMPLATE_INDEX" val="2020508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081"/>
</p:tagLst>
</file>

<file path=ppt/tags/tag71.xml><?xml version="1.0" encoding="utf-8"?>
<p:tagLst xmlns:p="http://schemas.openxmlformats.org/presentationml/2006/main">
  <p:tag name="KSO_WM_BEAUTIFY_FLAG" val="#wm#"/>
  <p:tag name="KSO_WM_TEMPLATE_CATEGORY" val="custom"/>
  <p:tag name="KSO_WM_TEMPLATE_INDEX" val="20205081"/>
</p:tagLst>
</file>

<file path=ppt/tags/tag72.xml><?xml version="1.0" encoding="utf-8"?>
<p:tagLst xmlns:p="http://schemas.openxmlformats.org/presentationml/2006/main">
  <p:tag name="KSO_WM_BEAUTIFY_FLAG" val="#wm#"/>
  <p:tag name="KSO_WM_TEMPLATE_CATEGORY" val="custom"/>
  <p:tag name="KSO_WM_TEMPLATE_INDEX" val="20205081"/>
</p:tagLst>
</file>

<file path=ppt/tags/tag73.xml><?xml version="1.0" encoding="utf-8"?>
<p:tagLst xmlns:p="http://schemas.openxmlformats.org/presentationml/2006/main">
  <p:tag name="commondata" val="eyJoZGlkIjoiODkyZjYyMmI5MzU5YjIyMzEwMjc4NWEyNTE0ZDZmMWIifQ=="/>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3310</Words>
  <Application>WPS 演示</Application>
  <PresentationFormat>宽屏</PresentationFormat>
  <Paragraphs>258</Paragraphs>
  <Slides>26</Slides>
  <Notes>4</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26</vt:i4>
      </vt:variant>
    </vt:vector>
  </HeadingPairs>
  <TitlesOfParts>
    <vt:vector size="40" baseType="lpstr">
      <vt:lpstr>Arial</vt:lpstr>
      <vt:lpstr>宋体</vt:lpstr>
      <vt:lpstr>Wingdings</vt:lpstr>
      <vt:lpstr>Wingdings</vt:lpstr>
      <vt:lpstr>思源黑体 CN Medium</vt:lpstr>
      <vt:lpstr>黑体</vt:lpstr>
      <vt:lpstr>思源黑体 CN Bold</vt:lpstr>
      <vt:lpstr>新宋体</vt:lpstr>
      <vt:lpstr>思源黑体 CN Light</vt:lpstr>
      <vt:lpstr>思源黑体 Medium</vt:lpstr>
      <vt:lpstr>微软雅黑</vt:lpstr>
      <vt:lpstr>Arial Unicode MS</vt:lpstr>
      <vt:lpstr>Calibri</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俏俏</cp:lastModifiedBy>
  <cp:revision>215</cp:revision>
  <dcterms:created xsi:type="dcterms:W3CDTF">2019-06-19T02:08:00Z</dcterms:created>
  <dcterms:modified xsi:type="dcterms:W3CDTF">2025-12-03T10:11:16Z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2052-12.1.0.23542</vt:lpwstr>
  </property>
  <property fmtid="{D5CDD505-2E9C-101B-9397-08002B2CF9AE}" pid="3" name="ICV">
    <vt:lpwstr>32A4ED5D199E43098A105D1D2789A7D2_11</vt:lpwstr>
  </property>
</Properties>
</file>