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65" r:id="rId4"/>
    <p:sldId id="259" r:id="rId5"/>
    <p:sldId id="262" r:id="rId6"/>
    <p:sldId id="263" r:id="rId7"/>
    <p:sldId id="267" r:id="rId8"/>
    <p:sldId id="268" r:id="rId9"/>
    <p:sldId id="277" r:id="rId10"/>
    <p:sldId id="269" r:id="rId11"/>
    <p:sldId id="270" r:id="rId12"/>
    <p:sldId id="271" r:id="rId13"/>
    <p:sldId id="272" r:id="rId14"/>
    <p:sldId id="278" r:id="rId15"/>
    <p:sldId id="273" r:id="rId16"/>
    <p:sldId id="274" r:id="rId17"/>
    <p:sldId id="275" r:id="rId18"/>
    <p:sldId id="276" r:id="rId19"/>
    <p:sldId id="279" r:id="rId20"/>
    <p:sldId id="280" r:id="rId21"/>
    <p:sldId id="264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5"/>
    <a:srgbClr val="2D060E"/>
    <a:srgbClr val="350810"/>
    <a:srgbClr val="2B0204"/>
    <a:srgbClr val="450406"/>
    <a:srgbClr val="AE0809"/>
    <a:srgbClr val="AC0F12"/>
    <a:srgbClr val="FBFAFB"/>
    <a:srgbClr val="FAECEA"/>
    <a:srgbClr val="FFE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6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_17647563595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1.活动/1-活动-设计需求/猎手/2025年11月猎手/年终直播盛典/线上直播物料/课件/杨春虎.png杨春虎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3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3" name="图片 2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画板 3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3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6895" y="186690"/>
            <a:ext cx="1228090" cy="273685"/>
          </a:xfrm>
          <a:prstGeom prst="rect">
            <a:avLst/>
          </a:prstGeom>
        </p:spPr>
      </p:pic>
      <p:pic>
        <p:nvPicPr>
          <p:cNvPr id="2" name="图片 1" descr="直播盛典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250" y="59690"/>
            <a:ext cx="1330325" cy="52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12.png"/><Relationship Id="rId2" Type="http://schemas.openxmlformats.org/officeDocument/2006/relationships/tags" Target="../tags/tag30.xml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6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7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59990" y="13970"/>
            <a:ext cx="7117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安全资产，完美故事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7310" y="819785"/>
            <a:ext cx="9533255" cy="4646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5415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发展讲故事，安全讲本金，过渡看分红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逆全球化进程中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，中特估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vs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地产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数据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金融，资产兴则民兴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53845" y="686435"/>
            <a:ext cx="9084945" cy="4933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91690" y="13970"/>
            <a:ext cx="7747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顺势前行，跟随趋势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月周金叉区域：消费为主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月线捕捞季节选择原则：金叉初期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金叉区域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金叉末端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死叉末端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05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43785" y="13970"/>
            <a:ext cx="76212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控盘增加，趋势延续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控盘增加，突破平台，关注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下个熊线上移的机会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意业绩波动风险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5090" y="681355"/>
            <a:ext cx="9481185" cy="5147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68525" y="13970"/>
            <a:ext cx="79406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控盘增加，趋势延续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控盘增加，突破平台，关注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下个熊线上移的机会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意业绩波动风险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7790" y="681355"/>
            <a:ext cx="9481185" cy="5147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22220" y="3145790"/>
            <a:ext cx="7122160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主题掘金，策马奔牛</a:t>
            </a:r>
            <a:endParaRPr lang="zh-CN" altLang="en-US" sz="60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68525" y="13970"/>
            <a:ext cx="7970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主题聚焦，产业趋势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主题聚焦，产业为主。政策主题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产业主题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7455" y="1000125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" y="985520"/>
            <a:ext cx="2231390" cy="441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85520"/>
            <a:ext cx="2227580" cy="4429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11095" y="13970"/>
            <a:ext cx="7834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跟随主题，把握节奏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82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周线金叉区域，主题开始持续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产业规模，梯队完整，才会反复炒作，消费，通信，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轮动炒作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45260" y="715010"/>
            <a:ext cx="9382125" cy="50946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24100" y="13970"/>
            <a:ext cx="7534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多空博弈，顺势前行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日线控盘增加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，死叉区域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，静待熊线下次上移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的机会，注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意业绩波动风险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675640"/>
            <a:ext cx="9615170" cy="52209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73350" y="13970"/>
            <a:ext cx="72428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多空博弈，顺势前行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日线控盘增加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，死叉区域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，静待熊线下次上移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的机会，注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意业绩波动风险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6830" y="709930"/>
            <a:ext cx="9577705" cy="5200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86075" y="13970"/>
            <a:ext cx="6651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多空博弈，顺势前行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日线控盘增加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，死叉区域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，静待熊线下次上移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的机会，注</a:t>
            </a:r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意业绩波动风险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5570" y="701040"/>
            <a:ext cx="9537065" cy="5179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464810" y="2127250"/>
            <a:ext cx="5939790" cy="811530"/>
            <a:chOff x="8666" y="2172"/>
            <a:chExt cx="9354" cy="1278"/>
          </a:xfrm>
        </p:grpSpPr>
        <p:pic>
          <p:nvPicPr>
            <p:cNvPr id="2" name="图片 1" descr="组 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第一章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厉兵秣马，坚定信心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464810" y="3043555"/>
            <a:ext cx="5939790" cy="811530"/>
            <a:chOff x="8666" y="2172"/>
            <a:chExt cx="9354" cy="1278"/>
          </a:xfrm>
        </p:grpSpPr>
        <p:pic>
          <p:nvPicPr>
            <p:cNvPr id="7" name="图片 6" descr="组 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第二章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跟随趋势，张弛有度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5464810" y="3959860"/>
            <a:ext cx="5939790" cy="811530"/>
            <a:chOff x="8666" y="2172"/>
            <a:chExt cx="9354" cy="1278"/>
          </a:xfrm>
        </p:grpSpPr>
        <p:pic>
          <p:nvPicPr>
            <p:cNvPr id="12" name="图片 11" descr="组 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666" y="2172"/>
              <a:ext cx="9354" cy="127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8915" y="2383"/>
              <a:ext cx="2003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 CN Medium" panose="020B0600000000000000" charset="-122"/>
                  <a:ea typeface="思源黑体 CN Medium" panose="020B0600000000000000" charset="-122"/>
                </a:rPr>
                <a:t>第三章</a:t>
              </a:r>
              <a:endParaRPr lang="zh-CN" altLang="en-US" sz="2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306" y="2351"/>
              <a:ext cx="63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000">
                  <a:solidFill>
                    <a:srgbClr val="350810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主题掘金，策马奔牛</a:t>
              </a:r>
              <a:endParaRPr lang="zh-CN" altLang="en-US" sz="3000">
                <a:solidFill>
                  <a:srgbClr val="35081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22220" y="3145790"/>
            <a:ext cx="7131685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厉兵秣马，坚定信心</a:t>
            </a:r>
            <a:endParaRPr lang="zh-CN" altLang="en-US" sz="48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-635" y="13970"/>
            <a:ext cx="12192635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以终为始，明心见性</a:t>
            </a:r>
            <a:endParaRPr lang="zh-CN" altLang="en-US" sz="4000" b="1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  <a:cs typeface="新宋体" panose="02010609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59960" y="4733290"/>
            <a:ext cx="610044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30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余年第一次，投资融资并重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稳股市，稳消费，稳预期，巩固向好势头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引导中长期资金入市，稳定指数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1745" y="804545"/>
            <a:ext cx="7651115" cy="3725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25" y="804545"/>
            <a:ext cx="2595245" cy="5544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08960" y="13970"/>
            <a:ext cx="5867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历史首次，突破可期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上证指数捕捞季节年、季金叉区域，季线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MACD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金叉，收敛三角形，突破可期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季线第六次金叉，年线第七次（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96-97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震荡）金叉，迎接历史第一次投融资并重的机遇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3550" y="690880"/>
            <a:ext cx="9516745" cy="5167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690880"/>
            <a:ext cx="9513570" cy="5166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89225" y="2410460"/>
            <a:ext cx="4685030" cy="2553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60" y="690880"/>
            <a:ext cx="3148330" cy="5167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47620" y="13970"/>
            <a:ext cx="7135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厉兵秣马，备战征途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年线金叉区域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31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个，季线金叉区域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30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个，月线金叉区域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月线级别调整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 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注意高低切换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 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风格调整并未结束，指数周线大面积金叉反弹，短线机遇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1285" y="698500"/>
            <a:ext cx="9421495" cy="5115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55" y="1910080"/>
            <a:ext cx="3954780" cy="3116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31490" y="13970"/>
            <a:ext cx="6264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新宋体" panose="02010609030101010101" charset="-122"/>
              </a:rPr>
              <a:t>厉兵秣马，备战征途</a:t>
            </a:r>
            <a:endParaRPr lang="zh-CN" altLang="en-US" sz="3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4955" y="6558280"/>
            <a:ext cx="11657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经传多赢投研总监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杨春虎丨投顾编号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:A1120619100003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丨基金从业编号：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A20250618011797      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风险提示</a:t>
            </a:r>
            <a:r>
              <a:rPr lang="en-US" altLang="zh-CN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000">
                <a:solidFill>
                  <a:srgbClr val="FEF5E5">
                    <a:alpha val="69000"/>
                  </a:srgb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000">
              <a:solidFill>
                <a:srgbClr val="FEF5E5">
                  <a:alpha val="69000"/>
                </a:srgb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积硅步，至千里。积小胜，成大胜。道路是曲折的，前途是光明的。</a:t>
            </a:r>
            <a:endParaRPr lang="zh-CN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平均股价</a:t>
            </a:r>
            <a:r>
              <a:rPr lang="en-US" altLang="zh-CN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W</a:t>
            </a:r>
            <a:r>
              <a:rPr lang="zh-CN" altLang="en-US" b="1" dirty="0" smtClean="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底形态，静待月线金叉，再次启动。中短向上周线金叉，题材机会。</a:t>
            </a:r>
            <a:endParaRPr lang="zh-CN" altLang="en-US" b="1" dirty="0" smtClean="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9105" y="822325"/>
            <a:ext cx="9087485" cy="49339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02725" y="822325"/>
            <a:ext cx="2612390" cy="4982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2010" y="2101215"/>
            <a:ext cx="29298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8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3170" y="3145790"/>
            <a:ext cx="7246620" cy="957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000">
                <a:solidFill>
                  <a:srgbClr val="2D060E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跟随趋势，张弛有度</a:t>
            </a:r>
            <a:endParaRPr lang="zh-CN" altLang="en-US" sz="4800">
              <a:solidFill>
                <a:srgbClr val="2D060E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1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2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3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5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6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7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8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39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commondata" val="eyJoZGlkIjoiODkyZjYyMmI5MzU5YjIyMzEwMjc4NWEyNTE0ZDZmMWI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2426</Words>
  <Application>WPS 演示</Application>
  <PresentationFormat>宽屏</PresentationFormat>
  <Paragraphs>120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Medium</vt:lpstr>
      <vt:lpstr>黑体</vt:lpstr>
      <vt:lpstr>思源黑体 CN Bold</vt:lpstr>
      <vt:lpstr>新宋体</vt:lpstr>
      <vt:lpstr>思源黑体 CN Light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189</cp:revision>
  <dcterms:created xsi:type="dcterms:W3CDTF">2019-06-19T02:08:00Z</dcterms:created>
  <dcterms:modified xsi:type="dcterms:W3CDTF">2025-12-03T10:12:53Z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73068B5C1CF74F6EBC65121223F45F41_13</vt:lpwstr>
  </property>
</Properties>
</file>