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16.svg" ContentType="image/svg+xml"/>
  <Override PartName="/ppt/media/image18.svg" ContentType="image/svg+xml"/>
  <Override PartName="/ppt/media/image20.svg" ContentType="image/svg+xml"/>
  <Override PartName="/ppt/media/image2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handoutMasterIdLst>
    <p:handoutMasterId r:id="rId31"/>
  </p:handoutMasterIdLst>
  <p:sldIdLst>
    <p:sldId id="256" r:id="rId3"/>
    <p:sldId id="258" r:id="rId4"/>
    <p:sldId id="263" r:id="rId6"/>
    <p:sldId id="277" r:id="rId7"/>
    <p:sldId id="284" r:id="rId8"/>
    <p:sldId id="285" r:id="rId9"/>
    <p:sldId id="267" r:id="rId10"/>
    <p:sldId id="275" r:id="rId11"/>
    <p:sldId id="296" r:id="rId12"/>
    <p:sldId id="265" r:id="rId13"/>
    <p:sldId id="290" r:id="rId14"/>
    <p:sldId id="294" r:id="rId15"/>
    <p:sldId id="282" r:id="rId16"/>
    <p:sldId id="283" r:id="rId17"/>
    <p:sldId id="287" r:id="rId18"/>
    <p:sldId id="271" r:id="rId19"/>
    <p:sldId id="268" r:id="rId20"/>
    <p:sldId id="293" r:id="rId21"/>
    <p:sldId id="291" r:id="rId22"/>
    <p:sldId id="295" r:id="rId23"/>
    <p:sldId id="274" r:id="rId24"/>
    <p:sldId id="276" r:id="rId25"/>
    <p:sldId id="289" r:id="rId26"/>
    <p:sldId id="292" r:id="rId27"/>
    <p:sldId id="281" r:id="rId28"/>
    <p:sldId id="297" r:id="rId29"/>
    <p:sldId id="264" r:id="rId30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4" userDrawn="1">
          <p15:clr>
            <a:srgbClr val="A4A3A4"/>
          </p15:clr>
        </p15:guide>
        <p15:guide id="2" pos="372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5E5"/>
    <a:srgbClr val="2D060E"/>
    <a:srgbClr val="350810"/>
    <a:srgbClr val="2B0204"/>
    <a:srgbClr val="450406"/>
    <a:srgbClr val="AE0809"/>
    <a:srgbClr val="AC0F12"/>
    <a:srgbClr val="FBFAFB"/>
    <a:srgbClr val="FAECEA"/>
    <a:srgbClr val="FFE3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214"/>
        <p:guide pos="372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5" Type="http://schemas.openxmlformats.org/officeDocument/2006/relationships/tags" Target="tags/tag200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handoutMaster" Target="handoutMasters/handoutMaster1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28.xml"/><Relationship Id="rId8" Type="http://schemas.openxmlformats.org/officeDocument/2006/relationships/tags" Target="../tags/tag27.xml"/><Relationship Id="rId7" Type="http://schemas.openxmlformats.org/officeDocument/2006/relationships/tags" Target="../tags/tag26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1" Type="http://schemas.openxmlformats.org/officeDocument/2006/relationships/tags" Target="../tags/tag30.xml"/><Relationship Id="rId10" Type="http://schemas.openxmlformats.org/officeDocument/2006/relationships/tags" Target="../tags/tag29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_176475635953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多列内容配文_3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idx="16392" hasCustomPrompt="1"/>
            <p:custDataLst>
              <p:tags r:id="rId3"/>
            </p:custDataLst>
          </p:nvPr>
        </p:nvSpPr>
        <p:spPr>
          <a:xfrm>
            <a:off x="609600" y="1524000"/>
            <a:ext cx="3454400" cy="2946400"/>
          </a:xfrm>
          <a:custGeom>
            <a:avLst/>
            <a:gdLst>
              <a:gd name="connisteX0" fmla="*/ 0 w 3454400"/>
              <a:gd name="connsiteY0" fmla="*/ 203200 h 2946400"/>
              <a:gd name="connisteX1" fmla="*/ 203200 w 3454400"/>
              <a:gd name="connsiteY1" fmla="*/ 0 h 2946400"/>
              <a:gd name="connisteX2" fmla="*/ 3251200 w 3454400"/>
              <a:gd name="connsiteY2" fmla="*/ 0 h 2946400"/>
              <a:gd name="connisteX3" fmla="*/ 3454400 w 3454400"/>
              <a:gd name="connsiteY3" fmla="*/ 203200 h 2946400"/>
              <a:gd name="connisteX4" fmla="*/ 3454400 w 3454400"/>
              <a:gd name="connsiteY4" fmla="*/ 2743200 h 2946400"/>
              <a:gd name="connisteX5" fmla="*/ 3251200 w 3454400"/>
              <a:gd name="connsiteY5" fmla="*/ 2946400 h 2946400"/>
              <a:gd name="connisteX6" fmla="*/ 203200 w 3454400"/>
              <a:gd name="connsiteY6" fmla="*/ 2946400 h 2946400"/>
              <a:gd name="connisteX7" fmla="*/ 0 w 3454400"/>
              <a:gd name="connsiteY7" fmla="*/ 2743200 h 2946400"/>
              <a:gd name="connisteX8" fmla="*/ 0 w 3454400"/>
              <a:gd name="connsiteY8" fmla="*/ 203200 h 2946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2946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743200"/>
                </a:lnTo>
                <a:cubicBezTo>
                  <a:pt x="3454400" y="2855424"/>
                  <a:pt x="3363424" y="2946400"/>
                  <a:pt x="3251200" y="2946400"/>
                </a:cubicBezTo>
                <a:lnTo>
                  <a:pt x="203200" y="2946400"/>
                </a:lnTo>
                <a:cubicBezTo>
                  <a:pt x="90976" y="2946400"/>
                  <a:pt x="0" y="2855424"/>
                  <a:pt x="0" y="2743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8" name="文本占位符 7"/>
          <p:cNvSpPr>
            <a:spLocks noGrp="1"/>
          </p:cNvSpPr>
          <p:nvPr>
            <p:ph type="body" idx="16386" hasCustomPrompt="1"/>
            <p:custDataLst>
              <p:tags r:id="rId4"/>
            </p:custDataLst>
          </p:nvPr>
        </p:nvSpPr>
        <p:spPr>
          <a:xfrm>
            <a:off x="609600" y="4775200"/>
            <a:ext cx="345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9" name="文本占位符 8"/>
          <p:cNvSpPr>
            <a:spLocks noGrp="1"/>
          </p:cNvSpPr>
          <p:nvPr>
            <p:ph type="body" idx="16387" hasCustomPrompt="1"/>
            <p:custDataLst>
              <p:tags r:id="rId5"/>
            </p:custDataLst>
          </p:nvPr>
        </p:nvSpPr>
        <p:spPr>
          <a:xfrm>
            <a:off x="609600" y="5334000"/>
            <a:ext cx="34544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0" name="内容占位符 9"/>
          <p:cNvSpPr>
            <a:spLocks noGrp="1"/>
          </p:cNvSpPr>
          <p:nvPr>
            <p:ph idx="16393" hasCustomPrompt="1"/>
            <p:custDataLst>
              <p:tags r:id="rId6"/>
            </p:custDataLst>
          </p:nvPr>
        </p:nvSpPr>
        <p:spPr>
          <a:xfrm>
            <a:off x="4368800" y="1524000"/>
            <a:ext cx="3454400" cy="2946400"/>
          </a:xfrm>
          <a:custGeom>
            <a:avLst/>
            <a:gdLst>
              <a:gd name="connisteX0" fmla="*/ 0 w 3454400"/>
              <a:gd name="connsiteY0" fmla="*/ 203200 h 2946400"/>
              <a:gd name="connisteX1" fmla="*/ 203200 w 3454400"/>
              <a:gd name="connsiteY1" fmla="*/ 0 h 2946400"/>
              <a:gd name="connisteX2" fmla="*/ 3251200 w 3454400"/>
              <a:gd name="connsiteY2" fmla="*/ 0 h 2946400"/>
              <a:gd name="connisteX3" fmla="*/ 3454400 w 3454400"/>
              <a:gd name="connsiteY3" fmla="*/ 203200 h 2946400"/>
              <a:gd name="connisteX4" fmla="*/ 3454400 w 3454400"/>
              <a:gd name="connsiteY4" fmla="*/ 2743200 h 2946400"/>
              <a:gd name="connisteX5" fmla="*/ 3251200 w 3454400"/>
              <a:gd name="connsiteY5" fmla="*/ 2946400 h 2946400"/>
              <a:gd name="connisteX6" fmla="*/ 203200 w 3454400"/>
              <a:gd name="connsiteY6" fmla="*/ 2946400 h 2946400"/>
              <a:gd name="connisteX7" fmla="*/ 0 w 3454400"/>
              <a:gd name="connsiteY7" fmla="*/ 2743200 h 2946400"/>
              <a:gd name="connisteX8" fmla="*/ 0 w 3454400"/>
              <a:gd name="connsiteY8" fmla="*/ 203200 h 2946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2946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743200"/>
                </a:lnTo>
                <a:cubicBezTo>
                  <a:pt x="3454400" y="2855424"/>
                  <a:pt x="3363424" y="2946400"/>
                  <a:pt x="3251200" y="2946400"/>
                </a:cubicBezTo>
                <a:lnTo>
                  <a:pt x="203200" y="2946400"/>
                </a:lnTo>
                <a:cubicBezTo>
                  <a:pt x="90976" y="2946400"/>
                  <a:pt x="0" y="2855424"/>
                  <a:pt x="0" y="2743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368800" y="4775200"/>
            <a:ext cx="345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9" hasCustomPrompt="1"/>
            <p:custDataLst>
              <p:tags r:id="rId8"/>
            </p:custDataLst>
          </p:nvPr>
        </p:nvSpPr>
        <p:spPr>
          <a:xfrm>
            <a:off x="4368800" y="5334000"/>
            <a:ext cx="34544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3" name="内容占位符 12"/>
          <p:cNvSpPr>
            <a:spLocks noGrp="1"/>
          </p:cNvSpPr>
          <p:nvPr>
            <p:ph idx="16394" hasCustomPrompt="1"/>
            <p:custDataLst>
              <p:tags r:id="rId9"/>
            </p:custDataLst>
          </p:nvPr>
        </p:nvSpPr>
        <p:spPr>
          <a:xfrm>
            <a:off x="8128000" y="1524000"/>
            <a:ext cx="3454400" cy="2946400"/>
          </a:xfrm>
          <a:custGeom>
            <a:avLst/>
            <a:gdLst>
              <a:gd name="connisteX0" fmla="*/ 0 w 3454400"/>
              <a:gd name="connsiteY0" fmla="*/ 203200 h 2946400"/>
              <a:gd name="connisteX1" fmla="*/ 203200 w 3454400"/>
              <a:gd name="connsiteY1" fmla="*/ 0 h 2946400"/>
              <a:gd name="connisteX2" fmla="*/ 3251200 w 3454400"/>
              <a:gd name="connsiteY2" fmla="*/ 0 h 2946400"/>
              <a:gd name="connisteX3" fmla="*/ 3454400 w 3454400"/>
              <a:gd name="connsiteY3" fmla="*/ 203200 h 2946400"/>
              <a:gd name="connisteX4" fmla="*/ 3454400 w 3454400"/>
              <a:gd name="connsiteY4" fmla="*/ 2743200 h 2946400"/>
              <a:gd name="connisteX5" fmla="*/ 3251200 w 3454400"/>
              <a:gd name="connsiteY5" fmla="*/ 2946400 h 2946400"/>
              <a:gd name="connisteX6" fmla="*/ 203200 w 3454400"/>
              <a:gd name="connsiteY6" fmla="*/ 2946400 h 2946400"/>
              <a:gd name="connisteX7" fmla="*/ 0 w 3454400"/>
              <a:gd name="connsiteY7" fmla="*/ 2743200 h 2946400"/>
              <a:gd name="connisteX8" fmla="*/ 0 w 3454400"/>
              <a:gd name="connsiteY8" fmla="*/ 203200 h 2946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2946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743200"/>
                </a:lnTo>
                <a:cubicBezTo>
                  <a:pt x="3454400" y="2855424"/>
                  <a:pt x="3363424" y="2946400"/>
                  <a:pt x="3251200" y="2946400"/>
                </a:cubicBezTo>
                <a:lnTo>
                  <a:pt x="203200" y="2946400"/>
                </a:lnTo>
                <a:cubicBezTo>
                  <a:pt x="90976" y="2946400"/>
                  <a:pt x="0" y="2855424"/>
                  <a:pt x="0" y="2743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8128000" y="4775200"/>
            <a:ext cx="345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91" hasCustomPrompt="1"/>
            <p:custDataLst>
              <p:tags r:id="rId11"/>
            </p:custDataLst>
          </p:nvPr>
        </p:nvSpPr>
        <p:spPr>
          <a:xfrm>
            <a:off x="8128000" y="5334000"/>
            <a:ext cx="34544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蔡英姿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16895" y="186690"/>
            <a:ext cx="1228090" cy="273685"/>
          </a:xfrm>
          <a:prstGeom prst="rect">
            <a:avLst/>
          </a:prstGeom>
        </p:spPr>
      </p:pic>
      <p:pic>
        <p:nvPicPr>
          <p:cNvPr id="3" name="图片 2" descr="直播盛典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2250" y="59690"/>
            <a:ext cx="1330325" cy="5276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画板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16895" y="186690"/>
            <a:ext cx="1228090" cy="273685"/>
          </a:xfrm>
          <a:prstGeom prst="rect">
            <a:avLst/>
          </a:prstGeom>
        </p:spPr>
      </p:pic>
      <p:pic>
        <p:nvPicPr>
          <p:cNvPr id="2" name="图片 1" descr="直播盛典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2250" y="59690"/>
            <a:ext cx="1330325" cy="5276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画板 3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16895" y="186690"/>
            <a:ext cx="1228090" cy="273685"/>
          </a:xfrm>
          <a:prstGeom prst="rect">
            <a:avLst/>
          </a:prstGeom>
        </p:spPr>
      </p:pic>
      <p:pic>
        <p:nvPicPr>
          <p:cNvPr id="3" name="图片 2" descr="直播盛典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2250" y="59690"/>
            <a:ext cx="1330325" cy="5276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画板 3 拷贝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16895" y="186690"/>
            <a:ext cx="1228090" cy="273685"/>
          </a:xfrm>
          <a:prstGeom prst="rect">
            <a:avLst/>
          </a:prstGeom>
        </p:spPr>
      </p:pic>
      <p:pic>
        <p:nvPicPr>
          <p:cNvPr id="2" name="图片 1" descr="直播盛典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2250" y="59690"/>
            <a:ext cx="1330325" cy="5276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3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16895" y="186690"/>
            <a:ext cx="1228090" cy="273685"/>
          </a:xfrm>
          <a:prstGeom prst="rect">
            <a:avLst/>
          </a:prstGeom>
        </p:spPr>
      </p:pic>
      <p:pic>
        <p:nvPicPr>
          <p:cNvPr id="2" name="图片 1" descr="直播盛典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2250" y="59690"/>
            <a:ext cx="1330325" cy="5276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36.xml"/><Relationship Id="rId17" Type="http://schemas.openxmlformats.org/officeDocument/2006/relationships/tags" Target="../tags/tag35.xml"/><Relationship Id="rId16" Type="http://schemas.openxmlformats.org/officeDocument/2006/relationships/tags" Target="../tags/tag34.xml"/><Relationship Id="rId15" Type="http://schemas.openxmlformats.org/officeDocument/2006/relationships/tags" Target="../tags/tag33.xml"/><Relationship Id="rId14" Type="http://schemas.openxmlformats.org/officeDocument/2006/relationships/tags" Target="../tags/tag32.xml"/><Relationship Id="rId13" Type="http://schemas.openxmlformats.org/officeDocument/2006/relationships/tags" Target="../tags/tag3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00.xml"/><Relationship Id="rId1" Type="http://schemas.openxmlformats.org/officeDocument/2006/relationships/tags" Target="../tags/tag99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101.xml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106.xml"/><Relationship Id="rId5" Type="http://schemas.openxmlformats.org/officeDocument/2006/relationships/tags" Target="../tags/tag105.xml"/><Relationship Id="rId4" Type="http://schemas.openxmlformats.org/officeDocument/2006/relationships/tags" Target="../tags/tag104.xml"/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14.xml"/><Relationship Id="rId8" Type="http://schemas.openxmlformats.org/officeDocument/2006/relationships/image" Target="../media/image27.png"/><Relationship Id="rId7" Type="http://schemas.openxmlformats.org/officeDocument/2006/relationships/tags" Target="../tags/tag11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9" Type="http://schemas.openxmlformats.org/officeDocument/2006/relationships/slideLayout" Target="../slideLayouts/slideLayout5.xml"/><Relationship Id="rId28" Type="http://schemas.openxmlformats.org/officeDocument/2006/relationships/tags" Target="../tags/tag132.xml"/><Relationship Id="rId27" Type="http://schemas.openxmlformats.org/officeDocument/2006/relationships/tags" Target="../tags/tag131.xml"/><Relationship Id="rId26" Type="http://schemas.openxmlformats.org/officeDocument/2006/relationships/tags" Target="../tags/tag130.xml"/><Relationship Id="rId25" Type="http://schemas.openxmlformats.org/officeDocument/2006/relationships/tags" Target="../tags/tag129.xml"/><Relationship Id="rId24" Type="http://schemas.openxmlformats.org/officeDocument/2006/relationships/tags" Target="../tags/tag128.xml"/><Relationship Id="rId23" Type="http://schemas.openxmlformats.org/officeDocument/2006/relationships/tags" Target="../tags/tag127.xml"/><Relationship Id="rId22" Type="http://schemas.openxmlformats.org/officeDocument/2006/relationships/tags" Target="../tags/tag126.xml"/><Relationship Id="rId21" Type="http://schemas.openxmlformats.org/officeDocument/2006/relationships/tags" Target="../tags/tag125.xml"/><Relationship Id="rId20" Type="http://schemas.openxmlformats.org/officeDocument/2006/relationships/tags" Target="../tags/tag124.xml"/><Relationship Id="rId2" Type="http://schemas.openxmlformats.org/officeDocument/2006/relationships/tags" Target="../tags/tag108.xml"/><Relationship Id="rId19" Type="http://schemas.openxmlformats.org/officeDocument/2006/relationships/tags" Target="../tags/tag123.xml"/><Relationship Id="rId18" Type="http://schemas.openxmlformats.org/officeDocument/2006/relationships/tags" Target="../tags/tag122.xml"/><Relationship Id="rId17" Type="http://schemas.openxmlformats.org/officeDocument/2006/relationships/tags" Target="../tags/tag121.xml"/><Relationship Id="rId16" Type="http://schemas.openxmlformats.org/officeDocument/2006/relationships/tags" Target="../tags/tag120.xml"/><Relationship Id="rId15" Type="http://schemas.openxmlformats.org/officeDocument/2006/relationships/tags" Target="../tags/tag119.xml"/><Relationship Id="rId14" Type="http://schemas.openxmlformats.org/officeDocument/2006/relationships/tags" Target="../tags/tag118.xml"/><Relationship Id="rId13" Type="http://schemas.openxmlformats.org/officeDocument/2006/relationships/tags" Target="../tags/tag117.xml"/><Relationship Id="rId12" Type="http://schemas.openxmlformats.org/officeDocument/2006/relationships/tags" Target="../tags/tag116.xml"/><Relationship Id="rId11" Type="http://schemas.openxmlformats.org/officeDocument/2006/relationships/image" Target="../media/image28.emf"/><Relationship Id="rId10" Type="http://schemas.openxmlformats.org/officeDocument/2006/relationships/tags" Target="../tags/tag115.xml"/><Relationship Id="rId1" Type="http://schemas.openxmlformats.org/officeDocument/2006/relationships/tags" Target="../tags/tag107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133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34.xml"/><Relationship Id="rId1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36.xml"/><Relationship Id="rId1" Type="http://schemas.openxmlformats.org/officeDocument/2006/relationships/tags" Target="../tags/tag135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tags" Target="../tags/tag144.xml"/><Relationship Id="rId7" Type="http://schemas.openxmlformats.org/officeDocument/2006/relationships/tags" Target="../tags/tag143.xml"/><Relationship Id="rId6" Type="http://schemas.openxmlformats.org/officeDocument/2006/relationships/tags" Target="../tags/tag142.xml"/><Relationship Id="rId5" Type="http://schemas.openxmlformats.org/officeDocument/2006/relationships/tags" Target="../tags/tag141.xml"/><Relationship Id="rId4" Type="http://schemas.openxmlformats.org/officeDocument/2006/relationships/tags" Target="../tags/tag140.xml"/><Relationship Id="rId3" Type="http://schemas.openxmlformats.org/officeDocument/2006/relationships/tags" Target="../tags/tag139.xml"/><Relationship Id="rId2" Type="http://schemas.openxmlformats.org/officeDocument/2006/relationships/tags" Target="../tags/tag138.xml"/><Relationship Id="rId1" Type="http://schemas.openxmlformats.org/officeDocument/2006/relationships/tags" Target="../tags/tag137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145.xml"/><Relationship Id="rId2" Type="http://schemas.openxmlformats.org/officeDocument/2006/relationships/image" Target="../media/image33.jpeg"/><Relationship Id="rId1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146.xml"/><Relationship Id="rId2" Type="http://schemas.openxmlformats.org/officeDocument/2006/relationships/image" Target="../media/image35.jpeg"/><Relationship Id="rId1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147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148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50.xml"/><Relationship Id="rId1" Type="http://schemas.openxmlformats.org/officeDocument/2006/relationships/tags" Target="../tags/tag149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tags" Target="../tags/tag157.xml"/><Relationship Id="rId7" Type="http://schemas.openxmlformats.org/officeDocument/2006/relationships/image" Target="../media/image41.png"/><Relationship Id="rId6" Type="http://schemas.openxmlformats.org/officeDocument/2006/relationships/tags" Target="../tags/tag156.xml"/><Relationship Id="rId5" Type="http://schemas.openxmlformats.org/officeDocument/2006/relationships/tags" Target="../tags/tag155.xml"/><Relationship Id="rId4" Type="http://schemas.openxmlformats.org/officeDocument/2006/relationships/tags" Target="../tags/tag154.xml"/><Relationship Id="rId3" Type="http://schemas.openxmlformats.org/officeDocument/2006/relationships/tags" Target="../tags/tag153.xml"/><Relationship Id="rId2" Type="http://schemas.openxmlformats.org/officeDocument/2006/relationships/tags" Target="../tags/tag152.xml"/><Relationship Id="rId1" Type="http://schemas.openxmlformats.org/officeDocument/2006/relationships/tags" Target="../tags/tag151.xml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162.xml"/><Relationship Id="rId5" Type="http://schemas.openxmlformats.org/officeDocument/2006/relationships/image" Target="../media/image42.png"/><Relationship Id="rId4" Type="http://schemas.openxmlformats.org/officeDocument/2006/relationships/tags" Target="../tags/tag161.xml"/><Relationship Id="rId3" Type="http://schemas.openxmlformats.org/officeDocument/2006/relationships/tags" Target="../tags/tag160.xml"/><Relationship Id="rId2" Type="http://schemas.openxmlformats.org/officeDocument/2006/relationships/tags" Target="../tags/tag159.xml"/><Relationship Id="rId1" Type="http://schemas.openxmlformats.org/officeDocument/2006/relationships/tags" Target="../tags/tag158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171.xml"/><Relationship Id="rId8" Type="http://schemas.openxmlformats.org/officeDocument/2006/relationships/tags" Target="../tags/tag170.xml"/><Relationship Id="rId7" Type="http://schemas.openxmlformats.org/officeDocument/2006/relationships/tags" Target="../tags/tag169.xml"/><Relationship Id="rId6" Type="http://schemas.openxmlformats.org/officeDocument/2006/relationships/tags" Target="../tags/tag168.xml"/><Relationship Id="rId5" Type="http://schemas.openxmlformats.org/officeDocument/2006/relationships/tags" Target="../tags/tag167.xml"/><Relationship Id="rId4" Type="http://schemas.openxmlformats.org/officeDocument/2006/relationships/tags" Target="../tags/tag166.xml"/><Relationship Id="rId36" Type="http://schemas.openxmlformats.org/officeDocument/2006/relationships/slideLayout" Target="../slideLayouts/slideLayout5.xml"/><Relationship Id="rId35" Type="http://schemas.openxmlformats.org/officeDocument/2006/relationships/tags" Target="../tags/tag197.xml"/><Relationship Id="rId34" Type="http://schemas.openxmlformats.org/officeDocument/2006/relationships/tags" Target="../tags/tag196.xml"/><Relationship Id="rId33" Type="http://schemas.openxmlformats.org/officeDocument/2006/relationships/tags" Target="../tags/tag195.xml"/><Relationship Id="rId32" Type="http://schemas.openxmlformats.org/officeDocument/2006/relationships/tags" Target="../tags/tag194.xml"/><Relationship Id="rId31" Type="http://schemas.openxmlformats.org/officeDocument/2006/relationships/tags" Target="../tags/tag193.xml"/><Relationship Id="rId30" Type="http://schemas.openxmlformats.org/officeDocument/2006/relationships/tags" Target="../tags/tag192.xml"/><Relationship Id="rId3" Type="http://schemas.openxmlformats.org/officeDocument/2006/relationships/tags" Target="../tags/tag165.xml"/><Relationship Id="rId29" Type="http://schemas.openxmlformats.org/officeDocument/2006/relationships/tags" Target="../tags/tag191.xml"/><Relationship Id="rId28" Type="http://schemas.openxmlformats.org/officeDocument/2006/relationships/tags" Target="../tags/tag190.xml"/><Relationship Id="rId27" Type="http://schemas.openxmlformats.org/officeDocument/2006/relationships/tags" Target="../tags/tag189.xml"/><Relationship Id="rId26" Type="http://schemas.openxmlformats.org/officeDocument/2006/relationships/tags" Target="../tags/tag188.xml"/><Relationship Id="rId25" Type="http://schemas.openxmlformats.org/officeDocument/2006/relationships/tags" Target="../tags/tag187.xml"/><Relationship Id="rId24" Type="http://schemas.openxmlformats.org/officeDocument/2006/relationships/tags" Target="../tags/tag186.xml"/><Relationship Id="rId23" Type="http://schemas.openxmlformats.org/officeDocument/2006/relationships/tags" Target="../tags/tag185.xml"/><Relationship Id="rId22" Type="http://schemas.openxmlformats.org/officeDocument/2006/relationships/tags" Target="../tags/tag184.xml"/><Relationship Id="rId21" Type="http://schemas.openxmlformats.org/officeDocument/2006/relationships/tags" Target="../tags/tag183.xml"/><Relationship Id="rId20" Type="http://schemas.openxmlformats.org/officeDocument/2006/relationships/tags" Target="../tags/tag182.xml"/><Relationship Id="rId2" Type="http://schemas.openxmlformats.org/officeDocument/2006/relationships/tags" Target="../tags/tag164.xml"/><Relationship Id="rId19" Type="http://schemas.openxmlformats.org/officeDocument/2006/relationships/tags" Target="../tags/tag181.xml"/><Relationship Id="rId18" Type="http://schemas.openxmlformats.org/officeDocument/2006/relationships/tags" Target="../tags/tag180.xml"/><Relationship Id="rId17" Type="http://schemas.openxmlformats.org/officeDocument/2006/relationships/tags" Target="../tags/tag179.xml"/><Relationship Id="rId16" Type="http://schemas.openxmlformats.org/officeDocument/2006/relationships/tags" Target="../tags/tag178.xml"/><Relationship Id="rId15" Type="http://schemas.openxmlformats.org/officeDocument/2006/relationships/tags" Target="../tags/tag177.xml"/><Relationship Id="rId14" Type="http://schemas.openxmlformats.org/officeDocument/2006/relationships/tags" Target="../tags/tag176.xml"/><Relationship Id="rId13" Type="http://schemas.openxmlformats.org/officeDocument/2006/relationships/tags" Target="../tags/tag175.xml"/><Relationship Id="rId12" Type="http://schemas.openxmlformats.org/officeDocument/2006/relationships/tags" Target="../tags/tag174.xml"/><Relationship Id="rId11" Type="http://schemas.openxmlformats.org/officeDocument/2006/relationships/tags" Target="../tags/tag173.xml"/><Relationship Id="rId10" Type="http://schemas.openxmlformats.org/officeDocument/2006/relationships/tags" Target="../tags/tag172.xml"/><Relationship Id="rId1" Type="http://schemas.openxmlformats.org/officeDocument/2006/relationships/tags" Target="../tags/tag163.xml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198.xml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9.xml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47.xml"/><Relationship Id="rId8" Type="http://schemas.openxmlformats.org/officeDocument/2006/relationships/tags" Target="../tags/tag46.xml"/><Relationship Id="rId7" Type="http://schemas.openxmlformats.org/officeDocument/2006/relationships/tags" Target="../tags/tag45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image" Target="../media/image10.png"/><Relationship Id="rId2" Type="http://schemas.openxmlformats.org/officeDocument/2006/relationships/tags" Target="../tags/tag41.xml"/><Relationship Id="rId19" Type="http://schemas.openxmlformats.org/officeDocument/2006/relationships/slideLayout" Target="../slideLayouts/slideLayout3.xml"/><Relationship Id="rId18" Type="http://schemas.openxmlformats.org/officeDocument/2006/relationships/tags" Target="../tags/tag56.xml"/><Relationship Id="rId17" Type="http://schemas.openxmlformats.org/officeDocument/2006/relationships/tags" Target="../tags/tag55.xml"/><Relationship Id="rId16" Type="http://schemas.openxmlformats.org/officeDocument/2006/relationships/tags" Target="../tags/tag54.xml"/><Relationship Id="rId15" Type="http://schemas.openxmlformats.org/officeDocument/2006/relationships/tags" Target="../tags/tag53.xml"/><Relationship Id="rId14" Type="http://schemas.openxmlformats.org/officeDocument/2006/relationships/tags" Target="../tags/tag52.xml"/><Relationship Id="rId13" Type="http://schemas.openxmlformats.org/officeDocument/2006/relationships/tags" Target="../tags/tag51.xml"/><Relationship Id="rId12" Type="http://schemas.openxmlformats.org/officeDocument/2006/relationships/tags" Target="../tags/tag50.xml"/><Relationship Id="rId11" Type="http://schemas.openxmlformats.org/officeDocument/2006/relationships/tags" Target="../tags/tag49.xml"/><Relationship Id="rId10" Type="http://schemas.openxmlformats.org/officeDocument/2006/relationships/tags" Target="../tags/tag48.xml"/><Relationship Id="rId1" Type="http://schemas.openxmlformats.org/officeDocument/2006/relationships/tags" Target="../tags/tag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58.xml"/><Relationship Id="rId1" Type="http://schemas.openxmlformats.org/officeDocument/2006/relationships/tags" Target="../tags/tag57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9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60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69.xml"/><Relationship Id="rId8" Type="http://schemas.openxmlformats.org/officeDocument/2006/relationships/tags" Target="../tags/tag68.xml"/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2" Type="http://schemas.openxmlformats.org/officeDocument/2006/relationships/notesSlide" Target="../notesSlides/notesSlide4.xml"/><Relationship Id="rId21" Type="http://schemas.openxmlformats.org/officeDocument/2006/relationships/slideLayout" Target="../slideLayouts/slideLayout5.xml"/><Relationship Id="rId20" Type="http://schemas.openxmlformats.org/officeDocument/2006/relationships/tags" Target="../tags/tag80.xml"/><Relationship Id="rId2" Type="http://schemas.openxmlformats.org/officeDocument/2006/relationships/tags" Target="../tags/tag62.xml"/><Relationship Id="rId19" Type="http://schemas.openxmlformats.org/officeDocument/2006/relationships/tags" Target="../tags/tag79.xml"/><Relationship Id="rId18" Type="http://schemas.openxmlformats.org/officeDocument/2006/relationships/tags" Target="../tags/tag78.xml"/><Relationship Id="rId17" Type="http://schemas.openxmlformats.org/officeDocument/2006/relationships/tags" Target="../tags/tag77.xml"/><Relationship Id="rId16" Type="http://schemas.openxmlformats.org/officeDocument/2006/relationships/tags" Target="../tags/tag76.xml"/><Relationship Id="rId15" Type="http://schemas.openxmlformats.org/officeDocument/2006/relationships/tags" Target="../tags/tag75.xml"/><Relationship Id="rId14" Type="http://schemas.openxmlformats.org/officeDocument/2006/relationships/tags" Target="../tags/tag74.xml"/><Relationship Id="rId13" Type="http://schemas.openxmlformats.org/officeDocument/2006/relationships/tags" Target="../tags/tag73.xml"/><Relationship Id="rId12" Type="http://schemas.openxmlformats.org/officeDocument/2006/relationships/tags" Target="../tags/tag72.xml"/><Relationship Id="rId11" Type="http://schemas.openxmlformats.org/officeDocument/2006/relationships/tags" Target="../tags/tag71.xml"/><Relationship Id="rId10" Type="http://schemas.openxmlformats.org/officeDocument/2006/relationships/tags" Target="../tags/tag70.xml"/><Relationship Id="rId1" Type="http://schemas.openxmlformats.org/officeDocument/2006/relationships/tags" Target="../tags/tag61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87.xml"/><Relationship Id="rId8" Type="http://schemas.openxmlformats.org/officeDocument/2006/relationships/tags" Target="../tags/tag86.xml"/><Relationship Id="rId7" Type="http://schemas.openxmlformats.org/officeDocument/2006/relationships/tags" Target="../tags/tag85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tags" Target="../tags/tag84.xml"/><Relationship Id="rId3" Type="http://schemas.openxmlformats.org/officeDocument/2006/relationships/tags" Target="../tags/tag83.xml"/><Relationship Id="rId28" Type="http://schemas.openxmlformats.org/officeDocument/2006/relationships/slideLayout" Target="../slideLayouts/slideLayout5.xml"/><Relationship Id="rId27" Type="http://schemas.openxmlformats.org/officeDocument/2006/relationships/tags" Target="../tags/tag98.xml"/><Relationship Id="rId26" Type="http://schemas.openxmlformats.org/officeDocument/2006/relationships/tags" Target="../tags/tag97.xml"/><Relationship Id="rId25" Type="http://schemas.openxmlformats.org/officeDocument/2006/relationships/image" Target="../media/image23.jpeg"/><Relationship Id="rId24" Type="http://schemas.openxmlformats.org/officeDocument/2006/relationships/tags" Target="../tags/tag96.xml"/><Relationship Id="rId23" Type="http://schemas.openxmlformats.org/officeDocument/2006/relationships/tags" Target="../tags/tag95.xml"/><Relationship Id="rId22" Type="http://schemas.openxmlformats.org/officeDocument/2006/relationships/tags" Target="../tags/tag94.xml"/><Relationship Id="rId21" Type="http://schemas.openxmlformats.org/officeDocument/2006/relationships/image" Target="../media/image22.svg"/><Relationship Id="rId20" Type="http://schemas.openxmlformats.org/officeDocument/2006/relationships/image" Target="../media/image21.png"/><Relationship Id="rId2" Type="http://schemas.openxmlformats.org/officeDocument/2006/relationships/tags" Target="../tags/tag82.xml"/><Relationship Id="rId19" Type="http://schemas.openxmlformats.org/officeDocument/2006/relationships/tags" Target="../tags/tag93.xml"/><Relationship Id="rId18" Type="http://schemas.openxmlformats.org/officeDocument/2006/relationships/tags" Target="../tags/tag92.xml"/><Relationship Id="rId17" Type="http://schemas.openxmlformats.org/officeDocument/2006/relationships/tags" Target="../tags/tag91.xml"/><Relationship Id="rId16" Type="http://schemas.openxmlformats.org/officeDocument/2006/relationships/image" Target="../media/image20.svg"/><Relationship Id="rId15" Type="http://schemas.openxmlformats.org/officeDocument/2006/relationships/image" Target="../media/image19.png"/><Relationship Id="rId14" Type="http://schemas.openxmlformats.org/officeDocument/2006/relationships/tags" Target="../tags/tag90.xml"/><Relationship Id="rId13" Type="http://schemas.openxmlformats.org/officeDocument/2006/relationships/tags" Target="../tags/tag89.xml"/><Relationship Id="rId12" Type="http://schemas.openxmlformats.org/officeDocument/2006/relationships/tags" Target="../tags/tag88.xml"/><Relationship Id="rId11" Type="http://schemas.openxmlformats.org/officeDocument/2006/relationships/image" Target="../media/image18.svg"/><Relationship Id="rId10" Type="http://schemas.openxmlformats.org/officeDocument/2006/relationships/image" Target="../media/image17.png"/><Relationship Id="rId1" Type="http://schemas.openxmlformats.org/officeDocument/2006/relationships/tags" Target="../tags/tag8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652010" y="2101215"/>
            <a:ext cx="29298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4800">
                <a:gradFill>
                  <a:gsLst>
                    <a:gs pos="0">
                      <a:srgbClr val="FBFAFB"/>
                    </a:gs>
                    <a:gs pos="100000">
                      <a:srgbClr val="FFE38F"/>
                    </a:gs>
                  </a:gsLst>
                  <a:lin ang="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PART 02</a:t>
            </a:r>
            <a:endParaRPr lang="en-US" altLang="zh-CN" sz="4800">
              <a:gradFill>
                <a:gsLst>
                  <a:gs pos="0">
                    <a:srgbClr val="FBFAFB"/>
                  </a:gs>
                  <a:gs pos="100000">
                    <a:srgbClr val="FFE38F"/>
                  </a:gs>
                </a:gsLst>
                <a:lin ang="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48623" y="3145790"/>
            <a:ext cx="6336665" cy="9575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6000">
                <a:solidFill>
                  <a:srgbClr val="2D060E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AI</a:t>
            </a:r>
            <a:r>
              <a:rPr lang="zh-CN" altLang="en-US" sz="6000">
                <a:solidFill>
                  <a:srgbClr val="2D060E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重构产业链</a:t>
            </a:r>
            <a:endParaRPr lang="zh-CN" altLang="en-US" sz="6000">
              <a:solidFill>
                <a:srgbClr val="2D060E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996440" y="13970"/>
            <a:ext cx="86106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 b="1">
                <a:gradFill>
                  <a:gsLst>
                    <a:gs pos="0">
                      <a:srgbClr val="FBFAFB"/>
                    </a:gs>
                    <a:gs pos="100000">
                      <a:srgbClr val="FFE38F"/>
                    </a:gs>
                  </a:gsLst>
                  <a:lin ang="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新宋体" panose="02010609030101010101" charset="-122"/>
                <a:sym typeface="+mn-ea"/>
              </a:rPr>
              <a:t>deepseek：</a:t>
            </a:r>
            <a:r>
              <a:rPr lang="zh-CN" altLang="en-US" sz="4000" b="1">
                <a:gradFill>
                  <a:gsLst>
                    <a:gs pos="0">
                      <a:srgbClr val="FBFAFB"/>
                    </a:gs>
                    <a:gs pos="100000">
                      <a:srgbClr val="FFE38F"/>
                    </a:gs>
                  </a:gsLst>
                  <a:lin ang="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新宋体" panose="02010609030101010101" charset="-122"/>
              </a:rPr>
              <a:t>引爆AI热潮</a:t>
            </a:r>
            <a:endParaRPr lang="zh-CN" altLang="en-US" sz="3600">
              <a:gradFill>
                <a:gsLst>
                  <a:gs pos="0">
                    <a:srgbClr val="FBFAFB"/>
                  </a:gs>
                  <a:gs pos="100000">
                    <a:srgbClr val="FFE38F"/>
                  </a:gs>
                </a:gsLst>
                <a:lin ang="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74955" y="6558280"/>
            <a:ext cx="116579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经传多赢首席投顾：蔡英姿丨投顾编号：</a:t>
            </a:r>
            <a:r>
              <a:rPr lang="en-US" altLang="zh-CN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A1120613090011     </a:t>
            </a:r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风险提示：观点基于软件数据和理论模型分析，仅供参考，不构成买卖建议，股市有风险，投资需谨慎</a:t>
            </a:r>
            <a:endParaRPr lang="zh-CN" altLang="en-US" sz="1000">
              <a:solidFill>
                <a:srgbClr val="FEF5E5">
                  <a:alpha val="69000"/>
                </a:srgb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23595" y="793750"/>
            <a:ext cx="10197465" cy="11931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342900" indent="-342900" algn="l">
              <a:lnSpc>
                <a:spcPct val="100000"/>
              </a:lnSpc>
              <a:buClrTx/>
              <a:buSzTx/>
              <a:buFont typeface="Wingdings" panose="05000000000000000000" charset="0"/>
              <a:buChar char="l"/>
            </a:pPr>
            <a:r>
              <a: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DeepSeek是一款功能强大的AI助手，其训练成本仅为同类模型的10%，性能却媲美chatGPT-4o-mini，大幅降低企业AI化门槛。</a:t>
            </a:r>
            <a:endParaRPr lang="zh-CN" altLang="en-US">
              <a:solidFill>
                <a:schemeClr val="tx1">
                  <a:lumMod val="95000"/>
                  <a:lumOff val="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marL="342900" indent="-342900" algn="l">
              <a:lnSpc>
                <a:spcPct val="100000"/>
              </a:lnSpc>
              <a:buClrTx/>
              <a:buSzTx/>
              <a:buFont typeface="Wingdings" panose="05000000000000000000" charset="0"/>
              <a:buChar char="l"/>
            </a:pPr>
            <a:r>
              <a: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2025年2月，DeepSeek凭借其低成本、高性能的AI大模型能力，快速渗透至云计算、通信、医疗、教育、汽车、金融等多个领域。</a:t>
            </a:r>
            <a:endParaRPr lang="zh-CN" altLang="en-US">
              <a:solidFill>
                <a:schemeClr val="tx1">
                  <a:lumMod val="95000"/>
                  <a:lumOff val="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/>
          <p:cNvPicPr/>
          <p:nvPr/>
        </p:nvPicPr>
        <p:blipFill>
          <a:blip r:embed="rId1"/>
          <a:srcRect b="5213"/>
          <a:stretch>
            <a:fillRect/>
          </a:stretch>
        </p:blipFill>
        <p:spPr>
          <a:xfrm>
            <a:off x="823595" y="2210435"/>
            <a:ext cx="3335655" cy="41236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图片 7"/>
          <p:cNvPicPr/>
          <p:nvPr/>
        </p:nvPicPr>
        <p:blipFill>
          <a:blip r:embed="rId2"/>
          <a:stretch>
            <a:fillRect/>
          </a:stretch>
        </p:blipFill>
        <p:spPr>
          <a:xfrm>
            <a:off x="4558665" y="2210435"/>
            <a:ext cx="6461760" cy="41236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4764405" y="2408555"/>
            <a:ext cx="3836670" cy="4121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>
                <a:solidFill>
                  <a:schemeClr val="tx1"/>
                </a:solidFill>
                <a:sym typeface="+mn-ea"/>
              </a:rPr>
              <a:t>AI投资狂潮，美国科技巨头互相砸钱</a:t>
            </a:r>
            <a:endParaRPr lang="zh-CN" altLang="en-US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l">
              <a:buClrTx/>
              <a:buSzTx/>
              <a:buFontTx/>
            </a:pPr>
            <a:endParaRPr lang="zh-CN" altLang="en-US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948305" y="13970"/>
            <a:ext cx="70580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4000" b="1">
                <a:gradFill>
                  <a:gsLst>
                    <a:gs pos="0">
                      <a:srgbClr val="FBFAFB"/>
                    </a:gs>
                    <a:gs pos="100000">
                      <a:srgbClr val="FFE38F"/>
                    </a:gs>
                  </a:gsLst>
                  <a:lin ang="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新宋体" panose="02010609030101010101" charset="-122"/>
                <a:sym typeface="+mn-ea"/>
              </a:rPr>
              <a:t>现代防务：</a:t>
            </a:r>
            <a:r>
              <a:rPr lang="zh-CN" altLang="en-US" sz="4000" b="1">
                <a:gradFill>
                  <a:gsLst>
                    <a:gs pos="0">
                      <a:srgbClr val="FBFAFB"/>
                    </a:gs>
                    <a:gs pos="100000">
                      <a:srgbClr val="FFE38F"/>
                    </a:gs>
                  </a:gsLst>
                  <a:lin ang="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新宋体" panose="02010609030101010101" charset="-122"/>
              </a:rPr>
              <a:t>安全也是生产力</a:t>
            </a:r>
            <a:endParaRPr lang="zh-CN" altLang="en-US" sz="4000" b="1">
              <a:gradFill>
                <a:gsLst>
                  <a:gs pos="0">
                    <a:srgbClr val="FBFAFB"/>
                  </a:gs>
                  <a:gs pos="100000">
                    <a:srgbClr val="FFE38F"/>
                  </a:gs>
                </a:gsLst>
                <a:lin ang="0" scaled="0"/>
              </a:gradFill>
              <a:latin typeface="思源黑体 CN Bold" panose="020B0800000000000000" charset="-122"/>
              <a:ea typeface="思源黑体 CN Bold" panose="020B0800000000000000" charset="-122"/>
              <a:cs typeface="新宋体" panose="0201060903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74955" y="6558280"/>
            <a:ext cx="116579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经传多赢首席投顾：蔡英姿丨投顾编号：</a:t>
            </a:r>
            <a:r>
              <a:rPr lang="en-US" altLang="zh-CN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A1120613090011     </a:t>
            </a:r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风险提示：观点基于软件数据和理论模型分析，仅供参考，不构成买卖建议，股市有风险，投资需谨慎</a:t>
            </a:r>
            <a:endParaRPr lang="zh-CN" altLang="en-US" sz="1000">
              <a:solidFill>
                <a:srgbClr val="FEF5E5">
                  <a:alpha val="69000"/>
                </a:srgb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27380" y="829945"/>
            <a:ext cx="10913110" cy="4813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buClrTx/>
              <a:buSzTx/>
              <a:buNone/>
            </a:pPr>
            <a:r>
              <a:rPr lang="zh-CN" altLang="en-US" b="1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现代防务不止坦克大炮，还有无人机、网络安全、AI算力、芯片、光纤、算法...</a:t>
            </a:r>
            <a:endParaRPr lang="zh-CN" altLang="en-US" b="1">
              <a:solidFill>
                <a:schemeClr val="tx1">
                  <a:lumMod val="95000"/>
                  <a:lumOff val="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5" name="图片 4"/>
          <p:cNvPicPr/>
          <p:nvPr/>
        </p:nvPicPr>
        <p:blipFill>
          <a:blip r:embed="rId1"/>
          <a:stretch>
            <a:fillRect/>
          </a:stretch>
        </p:blipFill>
        <p:spPr>
          <a:xfrm>
            <a:off x="7478395" y="1386205"/>
            <a:ext cx="4255135" cy="491109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40" name="组合 39"/>
          <p:cNvGrpSpPr/>
          <p:nvPr>
            <p:custDataLst>
              <p:tags r:id="rId2"/>
            </p:custDataLst>
          </p:nvPr>
        </p:nvGrpSpPr>
        <p:grpSpPr>
          <a:xfrm>
            <a:off x="555625" y="1344930"/>
            <a:ext cx="6635115" cy="5106035"/>
            <a:chOff x="1485" y="2307"/>
            <a:chExt cx="10291" cy="8679"/>
          </a:xfrm>
        </p:grpSpPr>
        <p:sp>
          <p:nvSpPr>
            <p:cNvPr id="41" name="对角圆角矩形 40"/>
            <p:cNvSpPr/>
            <p:nvPr>
              <p:custDataLst>
                <p:tags r:id="rId3"/>
              </p:custDataLst>
            </p:nvPr>
          </p:nvSpPr>
          <p:spPr>
            <a:xfrm>
              <a:off x="1596" y="2432"/>
              <a:ext cx="10181" cy="8554"/>
            </a:xfrm>
            <a:prstGeom prst="round2DiagRect">
              <a:avLst/>
            </a:prstGeom>
            <a:solidFill>
              <a:schemeClr val="accent1"/>
            </a:solidFill>
            <a:ln w="12700" cmpd="sng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对角圆角矩形 41"/>
            <p:cNvSpPr/>
            <p:nvPr>
              <p:custDataLst>
                <p:tags r:id="rId4"/>
              </p:custDataLst>
            </p:nvPr>
          </p:nvSpPr>
          <p:spPr>
            <a:xfrm>
              <a:off x="1485" y="2307"/>
              <a:ext cx="10181" cy="8554"/>
            </a:xfrm>
            <a:prstGeom prst="round2DiagRect">
              <a:avLst/>
            </a:prstGeom>
            <a:solidFill>
              <a:schemeClr val="bg1"/>
            </a:solidFill>
            <a:ln w="12700" cmpd="sng">
              <a:solidFill>
                <a:schemeClr val="accent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3" name="Title 6"/>
          <p:cNvSpPr txBox="1"/>
          <p:nvPr>
            <p:custDataLst>
              <p:tags r:id="rId5"/>
            </p:custDataLst>
          </p:nvPr>
        </p:nvSpPr>
        <p:spPr>
          <a:xfrm>
            <a:off x="736600" y="1670050"/>
            <a:ext cx="6202045" cy="4970145"/>
          </a:xfrm>
          <a:prstGeom prst="rect">
            <a:avLst/>
          </a:prstGeom>
          <a:noFill/>
          <a:ln w="3175"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txBody>
          <a:bodyPr wrap="square" lIns="72000" tIns="36195" rIns="72000" bIns="36195" anchor="t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338455" lvl="0" indent="-353060" algn="l" fontAlgn="auto">
              <a:lnSpc>
                <a:spcPct val="120000"/>
              </a:lnSpc>
              <a:spcBef>
                <a:spcPts val="755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zh-CN" altLang="en-US" sz="1600" spc="0">
                <a:latin typeface="思源黑体 CN Heavy" panose="020B0A00000000000000" charset="-122"/>
                <a:ea typeface="思源黑体 CN Heavy" panose="020B0A00000000000000" charset="-122"/>
                <a:cs typeface="+mn-cs"/>
                <a:sym typeface="+mn-ea"/>
              </a:rPr>
              <a:t>2025年10月28日，人大常委会表决通过关于修改网络安全法的决定，自2026年1月1日起施行。此次修改聚焦人工智能安全与发展的平衡，新增条款支持AI技术创新，同时强化法律责任。</a:t>
            </a:r>
            <a:endParaRPr lang="zh-CN" altLang="en-US" sz="1600" spc="0">
              <a:latin typeface="思源黑体 CN Heavy" panose="020B0A00000000000000" charset="-122"/>
              <a:ea typeface="思源黑体 CN Heavy" panose="020B0A00000000000000" charset="-122"/>
              <a:cs typeface="+mn-cs"/>
              <a:sym typeface="+mn-ea"/>
            </a:endParaRPr>
          </a:p>
          <a:p>
            <a:pPr marL="338455" lvl="0" indent="-353060" algn="l" fontAlgn="auto">
              <a:lnSpc>
                <a:spcPct val="120000"/>
              </a:lnSpc>
              <a:spcBef>
                <a:spcPts val="755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zh-CN" altLang="en-US" sz="1600" spc="0">
                <a:latin typeface="思源黑体 CN Heavy" panose="020B0A00000000000000" charset="-122"/>
                <a:ea typeface="思源黑体 CN Heavy" panose="020B0A00000000000000" charset="-122"/>
                <a:cs typeface="+mn-cs"/>
                <a:sym typeface="+mn-ea"/>
              </a:rPr>
              <a:t>修订案明确将“算力基础设施”列为国家重点支持方向，支持人工智能基础理论研究和算法等关键技术研发，推进训练数据资源、算力等基础设施建设，完善人工智能伦理规范，加强风险监测评估和安全监管，促进人工智能应用和健康发展。</a:t>
            </a:r>
            <a:endParaRPr lang="zh-CN" altLang="en-US" sz="1600" spc="0">
              <a:latin typeface="思源黑体 CN Heavy" panose="020B0A00000000000000" charset="-122"/>
              <a:ea typeface="思源黑体 CN Heavy" panose="020B0A00000000000000" charset="-122"/>
              <a:cs typeface="+mn-cs"/>
              <a:sym typeface="+mn-ea"/>
            </a:endParaRPr>
          </a:p>
          <a:p>
            <a:pPr marL="338455" lvl="0" indent="-353060" algn="l" fontAlgn="auto">
              <a:lnSpc>
                <a:spcPct val="120000"/>
              </a:lnSpc>
              <a:spcBef>
                <a:spcPts val="755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zh-CN" altLang="en-US" sz="1600" spc="0">
                <a:latin typeface="思源黑体 CN Heavy" panose="020B0A00000000000000" charset="-122"/>
                <a:ea typeface="思源黑体 CN Heavy" panose="020B0A00000000000000" charset="-122"/>
                <a:cs typeface="+mn-cs"/>
                <a:sym typeface="+mn-ea"/>
              </a:rPr>
              <a:t>AI系统，尤其是大模型训练，是“吃电怪兽”。‌OpenAI的‌GPT-4级模型，单次训练耗电量达数千兆瓦时（MWh），每日耗电量 50 万度，相当于 1.7 万多户美国家庭的用电量总和。从数据中心到智能设备，都需要电来支撑。‌‌</a:t>
            </a:r>
            <a:endParaRPr lang="zh-CN" altLang="en-US" sz="1600" spc="0">
              <a:latin typeface="思源黑体 CN Heavy" panose="020B0A00000000000000" charset="-122"/>
              <a:ea typeface="思源黑体 CN Heavy" panose="020B0A00000000000000" charset="-122"/>
              <a:cs typeface="+mn-cs"/>
              <a:sym typeface="+mn-ea"/>
            </a:endParaRPr>
          </a:p>
          <a:p>
            <a:pPr marL="338455" lvl="0" indent="-353060" algn="l" fontAlgn="auto">
              <a:lnSpc>
                <a:spcPct val="120000"/>
              </a:lnSpc>
              <a:spcBef>
                <a:spcPts val="755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zh-CN" altLang="en-US" sz="1600" spc="0">
                <a:latin typeface="思源黑体 CN Heavy" panose="020B0A00000000000000" charset="-122"/>
                <a:ea typeface="思源黑体 CN Heavy" panose="020B0A00000000000000" charset="-122"/>
                <a:cs typeface="+mn-cs"/>
                <a:sym typeface="+mn-ea"/>
              </a:rPr>
              <a:t>人工智能正在改变从制造业、医疗行业、教育、零售等多个领域的产业结构。从效率提升、成本降低到产业创新，拥抱AI技术不仅是时代的要求，更是抢占市场的必然选择。</a:t>
            </a:r>
            <a:endParaRPr lang="zh-CN" altLang="en-US" sz="1600" spc="0">
              <a:latin typeface="思源黑体 CN Heavy" panose="020B0A00000000000000" charset="-122"/>
              <a:ea typeface="思源黑体 CN Heavy" panose="020B0A00000000000000" charset="-122"/>
              <a:cs typeface="+mn-cs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/>
          <p:nvPr>
            <p:ph type="sldNum" sz="quarter" idx="4294967295"/>
          </p:nvPr>
        </p:nvSpPr>
        <p:spPr>
          <a:xfrm>
            <a:off x="9491980" y="6314440"/>
            <a:ext cx="2700020" cy="316865"/>
          </a:xfrm>
        </p:spPr>
        <p:txBody>
          <a:bodyPr/>
          <a:p>
            <a:pPr lvl="0" eaLnBrk="0" hangingPunct="0"/>
            <a:r>
              <a:rPr lang="de-DE" altLang="en-US" dirty="0">
                <a:latin typeface="Arial" panose="020B0604020202020204" pitchFamily="34" charset="0"/>
              </a:rPr>
              <a:t>Page </a:t>
            </a:r>
            <a:r>
              <a:rPr lang="de-DE" altLang="en-US" sz="1000" b="1" dirty="0">
                <a:latin typeface="Arial" panose="020B0604020202020204" pitchFamily="34" charset="0"/>
                <a:sym typeface="MS UI Gothic" panose="020B0600070205080204" pitchFamily="2" charset="-128"/>
              </a:rPr>
              <a:t></a:t>
            </a:r>
            <a:r>
              <a:rPr lang="de-DE" altLang="en-US" sz="1000" b="1" dirty="0">
                <a:latin typeface="Arial" panose="020B0604020202020204" pitchFamily="34" charset="0"/>
              </a:rPr>
              <a:t> </a:t>
            </a:r>
            <a:fld id="{9A0DB2DC-4C9A-4742-B13C-FB6460FD3503}" type="slidenum">
              <a:rPr lang="zh-CN" altLang="en-US" sz="1000" b="1" dirty="0">
                <a:latin typeface="Arial" panose="020B0604020202020204" pitchFamily="34" charset="0"/>
              </a:rPr>
            </a:fld>
            <a:endParaRPr lang="zh-CN" altLang="en-US" sz="1000" b="1" dirty="0">
              <a:latin typeface="Arial" panose="020B0604020202020204" pitchFamily="34" charset="0"/>
            </a:endParaRPr>
          </a:p>
        </p:txBody>
      </p:sp>
      <p:sp>
        <p:nvSpPr>
          <p:cNvPr id="9219" name="圆角矩形 9218"/>
          <p:cNvSpPr/>
          <p:nvPr>
            <p:custDataLst>
              <p:tags r:id="rId1"/>
            </p:custDataLst>
          </p:nvPr>
        </p:nvSpPr>
        <p:spPr>
          <a:xfrm>
            <a:off x="7790815" y="1760220"/>
            <a:ext cx="3237230" cy="50546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DDDDD"/>
              </a:gs>
              <a:gs pos="100000">
                <a:schemeClr val="bg2"/>
              </a:gs>
            </a:gsLst>
            <a:lin ang="2700000" scaled="1"/>
            <a:tileRect/>
          </a:gradFill>
          <a:ln w="952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pPr algn="ctr">
              <a:buClrTx/>
              <a:buSzTx/>
              <a:buFontTx/>
            </a:pPr>
            <a:r>
              <a:rPr lang="zh-CN" altLang="en-US" sz="2800" b="1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电力</a:t>
            </a:r>
            <a:endParaRPr lang="zh-CN" altLang="en-US" sz="2800" b="1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sp>
        <p:nvSpPr>
          <p:cNvPr id="9220" name="圆角矩形 9219"/>
          <p:cNvSpPr/>
          <p:nvPr>
            <p:custDataLst>
              <p:tags r:id="rId2"/>
            </p:custDataLst>
          </p:nvPr>
        </p:nvSpPr>
        <p:spPr>
          <a:xfrm>
            <a:off x="4360545" y="1759585"/>
            <a:ext cx="3326130" cy="5257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DDDDD"/>
              </a:gs>
              <a:gs pos="100000">
                <a:schemeClr val="bg2"/>
              </a:gs>
            </a:gsLst>
            <a:lin ang="2700000" scaled="1"/>
            <a:tileRect/>
          </a:gradFill>
          <a:ln w="952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pPr algn="ctr">
              <a:buClrTx/>
              <a:buSzTx/>
              <a:buFontTx/>
            </a:pPr>
            <a:r>
              <a:rPr lang="zh-CN" altLang="en-US" sz="2800" b="1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算力</a:t>
            </a:r>
            <a:endParaRPr lang="zh-CN" altLang="en-US" sz="2800" b="1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9221" name="圆角矩形 9220"/>
          <p:cNvSpPr/>
          <p:nvPr>
            <p:custDataLst>
              <p:tags r:id="rId3"/>
            </p:custDataLst>
          </p:nvPr>
        </p:nvSpPr>
        <p:spPr>
          <a:xfrm>
            <a:off x="4377690" y="2431415"/>
            <a:ext cx="3308985" cy="3761740"/>
          </a:xfrm>
          <a:prstGeom prst="roundRect">
            <a:avLst>
              <a:gd name="adj" fmla="val 8745"/>
            </a:avLst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  <a:tileRect/>
          </a:gradFill>
          <a:ln w="952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anchor="ctr" anchorCtr="0"/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算力作为核心驱动力，决定了人工智能系统处理数据的能力、模型训练的速度和精度，以及创新应用的可能性。2024年，三大运营商CPAEX（资本支出）总额3340亿元，其中，约有1000亿元花在了算力基础设施建设，以支撑其云计算、AI等第二曲线业务的拓展。2025年投资更大</a:t>
            </a:r>
            <a:endParaRPr lang="zh-CN" altLang="en-US">
              <a:solidFill>
                <a:schemeClr val="tx1">
                  <a:lumMod val="95000"/>
                  <a:lumOff val="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9222" name="圆角矩形 9221"/>
          <p:cNvSpPr/>
          <p:nvPr>
            <p:custDataLst>
              <p:tags r:id="rId4"/>
            </p:custDataLst>
          </p:nvPr>
        </p:nvSpPr>
        <p:spPr>
          <a:xfrm>
            <a:off x="7791450" y="2430780"/>
            <a:ext cx="3236595" cy="3762375"/>
          </a:xfrm>
          <a:prstGeom prst="roundRect">
            <a:avLst>
              <a:gd name="adj" fmla="val 8745"/>
            </a:avLst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  <a:tileRect/>
          </a:gradFill>
          <a:ln w="952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anchor="ctr" anchorCtr="0"/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AI模型的基础是算力，算力需要电力支持。高盛：全球数据中心的电力需求预计到2030年将激增160%。</a:t>
            </a:r>
            <a:endParaRPr lang="zh-CN" altLang="en-US">
              <a:solidFill>
                <a:schemeClr val="tx1">
                  <a:lumMod val="95000"/>
                  <a:lumOff val="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2025年，引大济岷工程、西藏雅鲁藏布江下游水电工程。“十五五”期间风电、光伏年均新增装机2亿千瓦以上，计划2030年使风光装机占比超过50%。</a:t>
            </a:r>
            <a:endParaRPr lang="zh-CN" altLang="en-US">
              <a:solidFill>
                <a:schemeClr val="tx1">
                  <a:lumMod val="95000"/>
                  <a:lumOff val="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9224" name="圆角矩形 9223"/>
          <p:cNvSpPr/>
          <p:nvPr>
            <p:custDataLst>
              <p:tags r:id="rId5"/>
            </p:custDataLst>
          </p:nvPr>
        </p:nvSpPr>
        <p:spPr>
          <a:xfrm>
            <a:off x="1028700" y="1743710"/>
            <a:ext cx="3267710" cy="54991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DDDDD"/>
              </a:gs>
              <a:gs pos="100000">
                <a:schemeClr val="bg2"/>
              </a:gs>
            </a:gsLst>
            <a:lin ang="2700000" scaled="1"/>
            <a:tileRect/>
          </a:gradFill>
          <a:ln w="952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pPr algn="ctr"/>
            <a:endParaRPr lang="zh-CN" altLang="en-US" sz="2000">
              <a:ln w="9525" cap="flat" cmpd="sng">
                <a:solidFill>
                  <a:srgbClr val="4D4D4D"/>
                </a:solidFill>
                <a:prstDash val="solid"/>
                <a:headEnd type="none" w="med" len="med"/>
                <a:tailEnd type="none" w="med" len="med"/>
              </a:ln>
              <a:solidFill>
                <a:srgbClr val="4D4D4D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9225" name="组合 9224"/>
          <p:cNvGrpSpPr/>
          <p:nvPr>
            <p:custDataLst>
              <p:tags r:id="rId6"/>
            </p:custDataLst>
          </p:nvPr>
        </p:nvGrpSpPr>
        <p:grpSpPr>
          <a:xfrm>
            <a:off x="2275205" y="983615"/>
            <a:ext cx="609600" cy="603885"/>
            <a:chOff x="0" y="0"/>
            <a:chExt cx="1042" cy="1019"/>
          </a:xfrm>
        </p:grpSpPr>
        <p:grpSp>
          <p:nvGrpSpPr>
            <p:cNvPr id="9226" name="组合 9225"/>
            <p:cNvGrpSpPr/>
            <p:nvPr/>
          </p:nvGrpSpPr>
          <p:grpSpPr>
            <a:xfrm>
              <a:off x="0" y="0"/>
              <a:ext cx="1042" cy="1019"/>
              <a:chOff x="0" y="0"/>
              <a:chExt cx="1042" cy="1019"/>
            </a:xfrm>
          </p:grpSpPr>
          <p:pic>
            <p:nvPicPr>
              <p:cNvPr id="9227" name="图片 9226" descr="circuler_1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8"/>
              <a:stretch>
                <a:fillRect/>
              </a:stretch>
            </p:blipFill>
            <p:spPr>
              <a:xfrm>
                <a:off x="0" y="0"/>
                <a:ext cx="1042" cy="101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9228" name="椭圆 9227"/>
              <p:cNvSpPr/>
              <p:nvPr>
                <p:custDataLst>
                  <p:tags r:id="rId9"/>
                </p:custDataLst>
              </p:nvPr>
            </p:nvSpPr>
            <p:spPr>
              <a:xfrm>
                <a:off x="0" y="0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rgbClr val="FF9900"/>
                  </a:gs>
                  <a:gs pos="100000">
                    <a:srgbClr val="990000"/>
                  </a:gs>
                </a:gsLst>
                <a:lin ang="5400000" scaled="1"/>
                <a:tileRect/>
              </a:gradFill>
              <a:ln w="19050" cap="flat" cmpd="sng">
                <a:solidFill>
                  <a:schemeClr val="bg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</p:grpSp>
        <p:pic>
          <p:nvPicPr>
            <p:cNvPr id="9229" name="图片 9228" descr="Picture2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104" y="10"/>
              <a:ext cx="823" cy="36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9230" name="矩形 9229"/>
          <p:cNvSpPr/>
          <p:nvPr>
            <p:custDataLst>
              <p:tags r:id="rId12"/>
            </p:custDataLst>
          </p:nvPr>
        </p:nvSpPr>
        <p:spPr>
          <a:xfrm>
            <a:off x="2483485" y="1149350"/>
            <a:ext cx="137795" cy="24257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zh-CN" altLang="en-US" sz="2400">
                <a:ln w="9525" cap="flat" cmpd="sng">
                  <a:solidFill>
                    <a:schemeClr val="bg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1</a:t>
            </a:r>
            <a:endParaRPr lang="zh-CN" altLang="en-US" sz="2400">
              <a:ln w="9525" cap="flat" cmpd="sng">
                <a:solidFill>
                  <a:schemeClr val="bg1"/>
                </a:solidFill>
                <a:prstDash val="solid"/>
                <a:headEnd type="none" w="med" len="med"/>
                <a:tailEnd type="none" w="med" len="med"/>
              </a:ln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231" name="椭圆 9230"/>
          <p:cNvSpPr/>
          <p:nvPr>
            <p:custDataLst>
              <p:tags r:id="rId13"/>
            </p:custDataLst>
          </p:nvPr>
        </p:nvSpPr>
        <p:spPr>
          <a:xfrm>
            <a:off x="2228850" y="3786188"/>
            <a:ext cx="747713" cy="203200"/>
          </a:xfrm>
          <a:prstGeom prst="ellipse">
            <a:avLst/>
          </a:prstGeom>
          <a:gradFill rotWithShape="1">
            <a:gsLst>
              <a:gs pos="0">
                <a:srgbClr val="990000">
                  <a:alpha val="2000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9232" name="圆角矩形 9231"/>
          <p:cNvSpPr/>
          <p:nvPr>
            <p:custDataLst>
              <p:tags r:id="rId14"/>
            </p:custDataLst>
          </p:nvPr>
        </p:nvSpPr>
        <p:spPr>
          <a:xfrm>
            <a:off x="1028065" y="2450465"/>
            <a:ext cx="3268345" cy="3734435"/>
          </a:xfrm>
          <a:prstGeom prst="roundRect">
            <a:avLst>
              <a:gd name="adj" fmla="val 8745"/>
            </a:avLst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  <a:tileRect/>
          </a:gradFill>
          <a:ln w="952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anchor="ctr" anchorCtr="0"/>
          <a:p>
            <a:pPr algn="l">
              <a:lnSpc>
                <a:spcPct val="100000"/>
              </a:lnSpc>
              <a:buClrTx/>
              <a:buSzTx/>
              <a:buNone/>
            </a:pPr>
            <a:r>
              <a: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DeepSeek通过模型创新和算法优化，以1/10的成本接近OpenAI开发的ChatGPT-o1 模型的性能。低成本训练能力使初创企业和中型科技公司能够以更低成本参与AI竞争，直接促进AI在医疗、金融、自动驾驶等领域的落地。AI产业对训练数据服务的需求爆发性增长。</a:t>
            </a:r>
            <a:endParaRPr lang="zh-CN" altLang="en-US">
              <a:solidFill>
                <a:schemeClr val="tx1">
                  <a:lumMod val="95000"/>
                  <a:lumOff val="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9233" name="矩形 9232"/>
          <p:cNvSpPr/>
          <p:nvPr>
            <p:custDataLst>
              <p:tags r:id="rId15"/>
            </p:custDataLst>
          </p:nvPr>
        </p:nvSpPr>
        <p:spPr>
          <a:xfrm>
            <a:off x="1460500" y="1837690"/>
            <a:ext cx="2594610" cy="4095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251"/>
              </a:avLst>
            </a:prstTxWarp>
            <a:noAutofit/>
          </a:bodyPr>
          <a:p>
            <a:pPr algn="ctr"/>
            <a:endParaRPr lang="zh-CN" altLang="en-US" sz="1900">
              <a:ln w="9525" cap="flat" cmpd="sng">
                <a:solidFill>
                  <a:srgbClr val="4D4D4D"/>
                </a:solidFill>
                <a:prstDash val="solid"/>
                <a:headEnd type="none" w="med" len="med"/>
                <a:tailEnd type="none" w="med" len="med"/>
              </a:ln>
              <a:solidFill>
                <a:srgbClr val="4D4D4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234" name="矩形 9233"/>
          <p:cNvSpPr/>
          <p:nvPr>
            <p:custDataLst>
              <p:tags r:id="rId16"/>
            </p:custDataLst>
          </p:nvPr>
        </p:nvSpPr>
        <p:spPr>
          <a:xfrm>
            <a:off x="4650740" y="1873885"/>
            <a:ext cx="2472690" cy="4038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5000"/>
          </a:bodyPr>
          <a:p>
            <a:pPr algn="ctr"/>
            <a:endParaRPr lang="zh-CN" altLang="en-US" sz="2400">
              <a:ln w="9525" cap="flat" cmpd="sng">
                <a:solidFill>
                  <a:srgbClr val="4D4D4D"/>
                </a:solidFill>
                <a:prstDash val="solid"/>
                <a:headEnd type="none" w="med" len="med"/>
                <a:tailEnd type="none" w="med" len="med"/>
              </a:ln>
              <a:solidFill>
                <a:srgbClr val="4D4D4D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235" name="矩形 9234"/>
          <p:cNvSpPr/>
          <p:nvPr>
            <p:custDataLst>
              <p:tags r:id="rId17"/>
            </p:custDataLst>
          </p:nvPr>
        </p:nvSpPr>
        <p:spPr>
          <a:xfrm>
            <a:off x="8303260" y="1808480"/>
            <a:ext cx="1873250" cy="4292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472"/>
              </a:avLst>
            </a:prstTxWarp>
            <a:normAutofit/>
          </a:bodyPr>
          <a:p>
            <a:pPr algn="ctr"/>
            <a:endParaRPr lang="zh-CN" altLang="en-US" sz="2000">
              <a:ln w="9525" cap="flat" cmpd="sng">
                <a:solidFill>
                  <a:srgbClr val="4D4D4D"/>
                </a:solidFill>
                <a:prstDash val="solid"/>
                <a:headEnd type="none" w="med" len="med"/>
                <a:tailEnd type="none" w="med" len="med"/>
              </a:ln>
              <a:solidFill>
                <a:srgbClr val="4D4D4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9238" name="组合 9237"/>
          <p:cNvGrpSpPr/>
          <p:nvPr>
            <p:custDataLst>
              <p:tags r:id="rId18"/>
            </p:custDataLst>
          </p:nvPr>
        </p:nvGrpSpPr>
        <p:grpSpPr>
          <a:xfrm>
            <a:off x="5421630" y="977900"/>
            <a:ext cx="609600" cy="595313"/>
            <a:chOff x="0" y="0"/>
            <a:chExt cx="1042" cy="1019"/>
          </a:xfrm>
        </p:grpSpPr>
        <p:grpSp>
          <p:nvGrpSpPr>
            <p:cNvPr id="9239" name="组合 9238"/>
            <p:cNvGrpSpPr/>
            <p:nvPr/>
          </p:nvGrpSpPr>
          <p:grpSpPr>
            <a:xfrm>
              <a:off x="0" y="0"/>
              <a:ext cx="1042" cy="1019"/>
              <a:chOff x="0" y="0"/>
              <a:chExt cx="1042" cy="1019"/>
            </a:xfrm>
          </p:grpSpPr>
          <p:pic>
            <p:nvPicPr>
              <p:cNvPr id="9240" name="图片 9239" descr="circuler_1"/>
              <p:cNvPicPr>
                <a:picLocks noChangeAspect="1"/>
              </p:cNvPicPr>
              <p:nvPr>
                <p:custDataLst>
                  <p:tags r:id="rId19"/>
                </p:custDataLst>
              </p:nvPr>
            </p:nvPicPr>
            <p:blipFill>
              <a:blip r:embed="rId8"/>
              <a:stretch>
                <a:fillRect/>
              </a:stretch>
            </p:blipFill>
            <p:spPr>
              <a:xfrm>
                <a:off x="0" y="0"/>
                <a:ext cx="1042" cy="101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9241" name="椭圆 9240"/>
              <p:cNvSpPr/>
              <p:nvPr>
                <p:custDataLst>
                  <p:tags r:id="rId20"/>
                </p:custDataLst>
              </p:nvPr>
            </p:nvSpPr>
            <p:spPr>
              <a:xfrm>
                <a:off x="0" y="0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rgbClr val="FF9900"/>
                  </a:gs>
                  <a:gs pos="100000">
                    <a:srgbClr val="990000"/>
                  </a:gs>
                </a:gsLst>
                <a:lin ang="5400000" scaled="1"/>
                <a:tileRect/>
              </a:gradFill>
              <a:ln w="19050" cap="flat" cmpd="sng">
                <a:solidFill>
                  <a:schemeClr val="bg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</p:grpSp>
        <p:pic>
          <p:nvPicPr>
            <p:cNvPr id="9242" name="图片 9241" descr="Picture2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104" y="10"/>
              <a:ext cx="823" cy="36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9243" name="矩形 9242"/>
          <p:cNvSpPr/>
          <p:nvPr>
            <p:custDataLst>
              <p:tags r:id="rId22"/>
            </p:custDataLst>
          </p:nvPr>
        </p:nvSpPr>
        <p:spPr>
          <a:xfrm>
            <a:off x="5626418" y="1138238"/>
            <a:ext cx="212725" cy="2397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30000"/>
          </a:bodyPr>
          <a:p>
            <a:pPr algn="ctr"/>
            <a:r>
              <a:rPr lang="zh-CN" altLang="en-US" sz="2400">
                <a:ln w="9525" cap="flat" cmpd="sng">
                  <a:solidFill>
                    <a:schemeClr val="bg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2</a:t>
            </a:r>
            <a:endParaRPr lang="zh-CN" altLang="en-US" sz="2400">
              <a:ln w="9525" cap="flat" cmpd="sng">
                <a:solidFill>
                  <a:schemeClr val="bg1"/>
                </a:solidFill>
                <a:prstDash val="solid"/>
                <a:headEnd type="none" w="med" len="med"/>
                <a:tailEnd type="none" w="med" len="med"/>
              </a:ln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9244" name="组合 9243"/>
          <p:cNvGrpSpPr/>
          <p:nvPr>
            <p:custDataLst>
              <p:tags r:id="rId23"/>
            </p:custDataLst>
          </p:nvPr>
        </p:nvGrpSpPr>
        <p:grpSpPr>
          <a:xfrm>
            <a:off x="8798560" y="901065"/>
            <a:ext cx="609600" cy="595313"/>
            <a:chOff x="0" y="0"/>
            <a:chExt cx="1042" cy="1019"/>
          </a:xfrm>
        </p:grpSpPr>
        <p:grpSp>
          <p:nvGrpSpPr>
            <p:cNvPr id="9245" name="组合 9244"/>
            <p:cNvGrpSpPr/>
            <p:nvPr/>
          </p:nvGrpSpPr>
          <p:grpSpPr>
            <a:xfrm>
              <a:off x="0" y="0"/>
              <a:ext cx="1042" cy="1019"/>
              <a:chOff x="0" y="0"/>
              <a:chExt cx="1042" cy="1019"/>
            </a:xfrm>
          </p:grpSpPr>
          <p:pic>
            <p:nvPicPr>
              <p:cNvPr id="9246" name="图片 9245" descr="circuler_1"/>
              <p:cNvPicPr>
                <a:picLocks noChangeAspect="1"/>
              </p:cNvPicPr>
              <p:nvPr>
                <p:custDataLst>
                  <p:tags r:id="rId24"/>
                </p:custDataLst>
              </p:nvPr>
            </p:nvPicPr>
            <p:blipFill>
              <a:blip r:embed="rId8"/>
              <a:stretch>
                <a:fillRect/>
              </a:stretch>
            </p:blipFill>
            <p:spPr>
              <a:xfrm>
                <a:off x="0" y="0"/>
                <a:ext cx="1042" cy="101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9247" name="椭圆 9246"/>
              <p:cNvSpPr/>
              <p:nvPr>
                <p:custDataLst>
                  <p:tags r:id="rId25"/>
                </p:custDataLst>
              </p:nvPr>
            </p:nvSpPr>
            <p:spPr>
              <a:xfrm>
                <a:off x="0" y="0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rgbClr val="FF9900"/>
                  </a:gs>
                  <a:gs pos="100000">
                    <a:srgbClr val="990000"/>
                  </a:gs>
                </a:gsLst>
                <a:lin ang="5400000" scaled="1"/>
                <a:tileRect/>
              </a:gradFill>
              <a:ln w="19050" cap="flat" cmpd="sng">
                <a:solidFill>
                  <a:schemeClr val="bg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</p:grpSp>
        <p:pic>
          <p:nvPicPr>
            <p:cNvPr id="9248" name="图片 9247" descr="Picture2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104" y="10"/>
              <a:ext cx="823" cy="36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9249" name="矩形 9248"/>
          <p:cNvSpPr/>
          <p:nvPr>
            <p:custDataLst>
              <p:tags r:id="rId27"/>
            </p:custDataLst>
          </p:nvPr>
        </p:nvSpPr>
        <p:spPr>
          <a:xfrm>
            <a:off x="8990648" y="1061403"/>
            <a:ext cx="225425" cy="2397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30000"/>
          </a:bodyPr>
          <a:p>
            <a:pPr algn="ctr"/>
            <a:r>
              <a:rPr lang="zh-CN" altLang="en-US" sz="2400">
                <a:ln w="9525" cap="flat" cmpd="sng">
                  <a:solidFill>
                    <a:schemeClr val="bg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3</a:t>
            </a:r>
            <a:endParaRPr lang="zh-CN" altLang="en-US" sz="2400">
              <a:ln w="9525" cap="flat" cmpd="sng">
                <a:solidFill>
                  <a:schemeClr val="bg1"/>
                </a:solidFill>
                <a:prstDash val="solid"/>
                <a:headEnd type="none" w="med" len="med"/>
                <a:tailEnd type="none" w="med" len="med"/>
              </a:ln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252" name="矩形 9251"/>
          <p:cNvSpPr/>
          <p:nvPr/>
        </p:nvSpPr>
        <p:spPr>
          <a:xfrm>
            <a:off x="1097915" y="1809115"/>
            <a:ext cx="3197860" cy="57086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endParaRPr lang="zh-CN" altLang="en-US" sz="2400">
              <a:ln w="9525" cap="flat" cmpd="sng">
                <a:solidFill>
                  <a:schemeClr val="bg1"/>
                </a:solidFill>
                <a:prstDash val="solid"/>
                <a:headEnd type="none" w="med" len="med"/>
                <a:tailEnd type="none" w="med" len="med"/>
              </a:ln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17140" y="635"/>
            <a:ext cx="6626860" cy="7308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buClrTx/>
              <a:buSzTx/>
              <a:buFontTx/>
            </a:pPr>
            <a:r>
              <a:rPr lang="zh-CN" altLang="en-US" sz="4000" b="1">
                <a:gradFill>
                  <a:gsLst>
                    <a:gs pos="0">
                      <a:srgbClr val="FBFAFB"/>
                    </a:gs>
                    <a:gs pos="100000">
                      <a:srgbClr val="FFE38F"/>
                    </a:gs>
                  </a:gsLst>
                  <a:lin ang="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新宋体" panose="02010609030101010101" charset="-122"/>
                <a:sym typeface="+mn-ea"/>
              </a:rPr>
              <a:t>AI基建：科技巨头争先砸钱</a:t>
            </a:r>
            <a:endParaRPr lang="zh-CN" altLang="en-US" sz="4000" b="1">
              <a:gradFill>
                <a:gsLst>
                  <a:gs pos="0">
                    <a:srgbClr val="FBFAFB"/>
                  </a:gs>
                  <a:gs pos="100000">
                    <a:srgbClr val="FFE38F"/>
                  </a:gs>
                </a:gsLst>
                <a:lin ang="0" scaled="0"/>
              </a:gradFill>
              <a:latin typeface="思源黑体 CN Bold" panose="020B0800000000000000" charset="-122"/>
              <a:ea typeface="思源黑体 CN Bold" panose="020B0800000000000000" charset="-122"/>
              <a:cs typeface="新宋体" panose="02010609030101010101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28"/>
            </p:custDataLst>
          </p:nvPr>
        </p:nvSpPr>
        <p:spPr>
          <a:xfrm>
            <a:off x="1097915" y="1744345"/>
            <a:ext cx="3208020" cy="5410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buClrTx/>
              <a:buSzTx/>
              <a:buFontTx/>
            </a:pPr>
            <a:r>
              <a:rPr lang="zh-CN" altLang="en-US" sz="2800" b="1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芯片</a:t>
            </a:r>
            <a:endParaRPr lang="zh-CN" altLang="en-US" sz="2800" b="1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74955" y="6575425"/>
            <a:ext cx="116579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经传多赢首席投顾：蔡英姿丨投顾编号：</a:t>
            </a:r>
            <a:r>
              <a:rPr lang="en-US" altLang="zh-CN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A1120613090011     </a:t>
            </a:r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风险提示：观点基于软件数据和理论模型分析，仅供参考，不构成买卖建议，股市有风险，投资需谨慎</a:t>
            </a:r>
            <a:endParaRPr lang="zh-CN" altLang="en-US" sz="1000">
              <a:solidFill>
                <a:srgbClr val="FEF5E5">
                  <a:alpha val="69000"/>
                </a:srgb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图片_1764753509522_176475629855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5325" y="2884170"/>
            <a:ext cx="5455920" cy="3463925"/>
          </a:xfrm>
          <a:prstGeom prst="rect">
            <a:avLst/>
          </a:prstGeom>
        </p:spPr>
      </p:pic>
      <p:pic>
        <p:nvPicPr>
          <p:cNvPr id="5" name="图片 4" descr="图片_1764753496992_17647562922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1880" y="2882265"/>
            <a:ext cx="5222240" cy="346583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940685" y="13970"/>
            <a:ext cx="65716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4000" b="1">
                <a:gradFill>
                  <a:gsLst>
                    <a:gs pos="0">
                      <a:srgbClr val="FBFAFB"/>
                    </a:gs>
                    <a:gs pos="100000">
                      <a:srgbClr val="FFE38F"/>
                    </a:gs>
                  </a:gsLst>
                  <a:lin ang="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新宋体" panose="02010609030101010101" charset="-122"/>
                <a:sym typeface="+mn-ea"/>
              </a:rPr>
              <a:t>巴菲特：</a:t>
            </a:r>
            <a:r>
              <a:rPr lang="zh-CN" altLang="en-US" sz="4000" b="1">
                <a:gradFill>
                  <a:gsLst>
                    <a:gs pos="0">
                      <a:srgbClr val="FBFAFB"/>
                    </a:gs>
                    <a:gs pos="100000">
                      <a:srgbClr val="FFE38F"/>
                    </a:gs>
                  </a:gsLst>
                  <a:lin ang="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新宋体" panose="02010609030101010101" charset="-122"/>
              </a:rPr>
              <a:t>卖苹果、买谷歌</a:t>
            </a:r>
            <a:endParaRPr lang="zh-CN" altLang="en-US" sz="4000" b="1">
              <a:gradFill>
                <a:gsLst>
                  <a:gs pos="0">
                    <a:srgbClr val="FBFAFB"/>
                  </a:gs>
                  <a:gs pos="100000">
                    <a:srgbClr val="FFE38F"/>
                  </a:gs>
                </a:gsLst>
                <a:lin ang="0" scaled="0"/>
              </a:gradFill>
              <a:latin typeface="思源黑体 CN Bold" panose="020B0800000000000000" charset="-122"/>
              <a:ea typeface="思源黑体 CN Bold" panose="020B0800000000000000" charset="-122"/>
              <a:cs typeface="新宋体" panose="0201060903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74955" y="6558280"/>
            <a:ext cx="116579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经传多赢首席投顾：蔡英姿丨投顾编号：</a:t>
            </a:r>
            <a:r>
              <a:rPr lang="en-US" altLang="zh-CN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A1120613090011     </a:t>
            </a:r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风险提示：观点基于软件数据和理论模型分析，仅供参考，不构成买卖建议，股市有风险，投资需谨慎</a:t>
            </a:r>
            <a:endParaRPr lang="zh-CN" altLang="en-US" sz="1000">
              <a:solidFill>
                <a:srgbClr val="FEF5E5">
                  <a:alpha val="69000"/>
                </a:srgb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95325" y="720725"/>
            <a:ext cx="10657840" cy="15424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342900" indent="-342900" algn="l">
              <a:lnSpc>
                <a:spcPct val="100000"/>
              </a:lnSpc>
              <a:buClrTx/>
              <a:buSzTx/>
              <a:buFont typeface="Wingdings" panose="05000000000000000000" charset="0"/>
              <a:buChar char="l"/>
            </a:pPr>
            <a:r>
              <a: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伯克希尔Q3：购买谷歌43亿$，同时减持苹果14.9%，苹果还是第一大重仓股，市值607亿$。</a:t>
            </a:r>
            <a:endParaRPr lang="zh-CN" altLang="en-US">
              <a:solidFill>
                <a:schemeClr val="tx1">
                  <a:lumMod val="95000"/>
                  <a:lumOff val="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marL="342900" indent="-342900" algn="l">
              <a:lnSpc>
                <a:spcPct val="100000"/>
              </a:lnSpc>
              <a:buClrTx/>
              <a:buSzTx/>
              <a:buFont typeface="Wingdings" panose="05000000000000000000" charset="0"/>
              <a:buChar char="l"/>
            </a:pPr>
            <a:r>
              <a: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谷歌已从广告公司蜕变为AI时代的“水电管道”，拥有四大核心壁垒：全球最大数据基座（搜索、YouTube、地图）、自研TPU芯片与DeepMind模型训练能力、GCP云计算基础设施、最大AI流量入口（Android、Chrome）。</a:t>
            </a:r>
            <a:endParaRPr lang="zh-CN" altLang="en-US">
              <a:solidFill>
                <a:schemeClr val="tx1">
                  <a:lumMod val="95000"/>
                  <a:lumOff val="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marL="342900" indent="-342900" algn="l">
              <a:lnSpc>
                <a:spcPct val="100000"/>
              </a:lnSpc>
              <a:buClrTx/>
              <a:buSzTx/>
              <a:buFont typeface="Wingdings" panose="05000000000000000000" charset="0"/>
              <a:buChar char="l"/>
            </a:pPr>
            <a:r>
              <a: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11月18日，谷歌发布Gemini3，这是迄今为止谷歌功能最强大的逻辑线性模型(LLM)。距离Gemini2.5发布仅七个月</a:t>
            </a:r>
            <a:endParaRPr lang="zh-CN" altLang="en-US">
              <a:solidFill>
                <a:schemeClr val="tx1">
                  <a:lumMod val="95000"/>
                  <a:lumOff val="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marL="342900" indent="-342900" algn="l">
              <a:lnSpc>
                <a:spcPct val="100000"/>
              </a:lnSpc>
              <a:buClrTx/>
              <a:buSzTx/>
              <a:buFont typeface="Wingdings" panose="05000000000000000000" charset="0"/>
              <a:buChar char="l"/>
            </a:pPr>
            <a:r>
              <a: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SamAltman：OpenAI将走入艰难时期，OpenAI官宣将与富士康合作，加码AI数据中心硬件制造</a:t>
            </a:r>
            <a:endParaRPr lang="zh-CN" altLang="en-US">
              <a:solidFill>
                <a:schemeClr val="tx1">
                  <a:lumMod val="95000"/>
                  <a:lumOff val="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332990" y="13970"/>
            <a:ext cx="78339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 b="1">
                <a:gradFill>
                  <a:gsLst>
                    <a:gs pos="0">
                      <a:srgbClr val="FBFAFB"/>
                    </a:gs>
                    <a:gs pos="100000">
                      <a:srgbClr val="FFE38F"/>
                    </a:gs>
                  </a:gsLst>
                  <a:lin ang="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新宋体" panose="02010609030101010101" charset="-122"/>
              </a:rPr>
              <a:t>AI应用广泛：新闻刺激板块轮动</a:t>
            </a:r>
            <a:endParaRPr lang="zh-CN" altLang="en-US" sz="4000" b="1">
              <a:gradFill>
                <a:gsLst>
                  <a:gs pos="0">
                    <a:srgbClr val="FBFAFB"/>
                  </a:gs>
                  <a:gs pos="100000">
                    <a:srgbClr val="FFE38F"/>
                  </a:gs>
                </a:gsLst>
                <a:lin ang="0" scaled="0"/>
              </a:gradFill>
              <a:latin typeface="思源黑体 CN Bold" panose="020B0800000000000000" charset="-122"/>
              <a:ea typeface="思源黑体 CN Bold" panose="020B0800000000000000" charset="-122"/>
              <a:cs typeface="新宋体" panose="0201060903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74955" y="6558280"/>
            <a:ext cx="116579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经传多赢首席投顾：蔡英姿丨投顾编号：</a:t>
            </a:r>
            <a:r>
              <a:rPr lang="en-US" altLang="zh-CN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A1120613090011     </a:t>
            </a:r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风险提示：观点基于软件数据和理论模型分析，仅供参考，不构成买卖建议，股市有风险，投资需谨慎</a:t>
            </a:r>
            <a:endParaRPr lang="zh-CN" altLang="en-US" sz="1000">
              <a:solidFill>
                <a:srgbClr val="FEF5E5">
                  <a:alpha val="69000"/>
                </a:srgb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57200" y="1000125"/>
            <a:ext cx="7593330" cy="52311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l"/>
            </a:pPr>
            <a:r>
              <a:rPr lang="zh-CN" altLang="en-US" sz="16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11月18日，蚂蚁集团推出的全模态通用AI助手，目前三大功能：灵光对话、灵光闪应用和灵光开眼。灵光4天“百万下载”，快过ChatGPT，冲上App Store中国区免费榜第六。上线6天，下载量突破200万。</a:t>
            </a:r>
            <a:endParaRPr lang="zh-CN" altLang="en-US" sz="16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16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l"/>
            </a:pPr>
            <a:r>
              <a:rPr lang="zh-CN" alt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11月20日，谷歌发布Gemini 3 Pro架构、Nano Banana Pro图像生成模型（Gemini 3 Pro Image）、全新开发平台 Antigravity，标志着多模态理解、推理与 Agent 能力的全面跃迁。</a:t>
            </a:r>
            <a:endParaRPr lang="zh-CN" altLang="en-US" sz="1600">
              <a:solidFill>
                <a:schemeClr val="tx1">
                  <a:lumMod val="95000"/>
                  <a:lumOff val="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1600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l"/>
            </a:pPr>
            <a:r>
              <a:rPr lang="zh-CN" altLang="en-US" sz="16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【AI眼镜】11月27日，夸克AI眼镜正式发布，理想汽车将于12月3日举行AI眼镜Livis发布会。XREAL与谷歌联合开发首款搭载Android XR平台的AI眼镜Project Aura，将于2025年12月正式发布。</a:t>
            </a:r>
            <a:endParaRPr lang="zh-CN" altLang="en-US" sz="16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16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l"/>
            </a:pPr>
            <a:r>
              <a:rPr lang="zh-CN" alt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【太空算力】北京拟在700-800公里晨昏轨道建设运营超过千兆瓦(GW)功率的集中式大型数据中心系统，以实现将大规模AI算力搬上太空。</a:t>
            </a:r>
            <a:endParaRPr lang="zh-CN" altLang="en-US" sz="1600">
              <a:solidFill>
                <a:schemeClr val="tx1">
                  <a:lumMod val="95000"/>
                  <a:lumOff val="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11月2日，英伟达与Starcloud合作，通过猎鹰9号火箭将首个搭载H100芯片的太空数据中心卫星送入轨道。这台服务器将测试实时分析地球观测数据、运行AI模型等复杂任务。</a:t>
            </a:r>
            <a:endParaRPr lang="zh-CN" altLang="en-US" sz="1600">
              <a:solidFill>
                <a:schemeClr val="tx1">
                  <a:lumMod val="95000"/>
                  <a:lumOff val="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l"/>
            </a:pPr>
            <a:r>
              <a:rPr lang="zh-CN" alt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11月4日，谷歌宣布“捕日者计划”，旨在将AI数据中心移至太空。项目利用卫星编队构建轨道计算平台，预计2027年初发射。</a:t>
            </a:r>
            <a:r>
              <a:rPr lang="zh-CN" altLang="en-US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endParaRPr lang="zh-CN" altLang="en-US">
              <a:solidFill>
                <a:schemeClr val="accent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11" name="图片 10"/>
          <p:cNvPicPr/>
          <p:nvPr/>
        </p:nvPicPr>
        <p:blipFill>
          <a:blip r:embed="rId1"/>
          <a:stretch>
            <a:fillRect/>
          </a:stretch>
        </p:blipFill>
        <p:spPr>
          <a:xfrm>
            <a:off x="8140065" y="750570"/>
            <a:ext cx="3318510" cy="57302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652010" y="2101215"/>
            <a:ext cx="29298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4800">
                <a:gradFill>
                  <a:gsLst>
                    <a:gs pos="0">
                      <a:srgbClr val="FBFAFB"/>
                    </a:gs>
                    <a:gs pos="100000">
                      <a:srgbClr val="FFE38F"/>
                    </a:gs>
                  </a:gsLst>
                  <a:lin ang="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PART 03</a:t>
            </a:r>
            <a:endParaRPr lang="en-US" altLang="zh-CN" sz="4800">
              <a:gradFill>
                <a:gsLst>
                  <a:gs pos="0">
                    <a:srgbClr val="FBFAFB"/>
                  </a:gs>
                  <a:gs pos="100000">
                    <a:srgbClr val="FFE38F"/>
                  </a:gs>
                </a:gsLst>
                <a:lin ang="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48623" y="3145790"/>
            <a:ext cx="6336665" cy="9575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6000">
                <a:solidFill>
                  <a:srgbClr val="2D060E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2025</a:t>
            </a:r>
            <a:r>
              <a:rPr lang="zh-CN" altLang="en-US" sz="6000">
                <a:solidFill>
                  <a:srgbClr val="2D060E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股市新变化</a:t>
            </a:r>
            <a:endParaRPr lang="zh-CN" altLang="en-US" sz="6000">
              <a:solidFill>
                <a:srgbClr val="2D060E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733675" y="-635"/>
            <a:ext cx="6724650" cy="6470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sz="4000" b="1">
                <a:gradFill>
                  <a:gsLst>
                    <a:gs pos="0">
                      <a:srgbClr val="FBFAFB"/>
                    </a:gs>
                    <a:gs pos="100000">
                      <a:srgbClr val="FFE38F"/>
                    </a:gs>
                  </a:gsLst>
                  <a:lin ang="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新宋体" panose="02010609030101010101" charset="-122"/>
                <a:sym typeface="+mn-ea"/>
              </a:rPr>
              <a:t>基金监管新规：慢牛股渐多</a:t>
            </a:r>
            <a:endParaRPr lang="zh-CN" altLang="en-US" sz="4000" b="1">
              <a:gradFill>
                <a:gsLst>
                  <a:gs pos="0">
                    <a:srgbClr val="FBFAFB"/>
                  </a:gs>
                  <a:gs pos="100000">
                    <a:srgbClr val="FFE38F"/>
                  </a:gs>
                </a:gsLst>
                <a:lin ang="0" scaled="0"/>
              </a:gradFill>
              <a:latin typeface="思源黑体 CN Bold" panose="020B0800000000000000" charset="-122"/>
              <a:ea typeface="思源黑体 CN Bold" panose="020B0800000000000000" charset="-122"/>
              <a:cs typeface="新宋体" panose="02010609030101010101" charset="-122"/>
              <a:sym typeface="+mn-ea"/>
            </a:endParaRPr>
          </a:p>
        </p:txBody>
      </p:sp>
      <p:sp>
        <p:nvSpPr>
          <p:cNvPr id="75" name="圆角矩形 74"/>
          <p:cNvSpPr/>
          <p:nvPr>
            <p:custDataLst>
              <p:tags r:id="rId1"/>
            </p:custDataLst>
          </p:nvPr>
        </p:nvSpPr>
        <p:spPr>
          <a:xfrm>
            <a:off x="4259580" y="2778760"/>
            <a:ext cx="6995160" cy="1524635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outerShdw blurRad="50800" dist="38100" dir="18900000" algn="bl" rotWithShape="0">
              <a:schemeClr val="l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l">
              <a:buClrTx/>
              <a:buSzTx/>
              <a:buNone/>
            </a:pPr>
            <a:r>
              <a:rPr lang="zh-CN" altLang="en-US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2025年5月7日，出台《公募基金销售费用管理规定》，全面强化长周期考核与激励约束机制。高管层面，基金投资收益指标权重不低于50%；基金经理层面，基金产品业绩指标权重不低于80%。三年以上中长期收益考核权重不低于80%。</a:t>
            </a:r>
            <a:endParaRPr lang="zh-CN" altLang="en-US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79" name="圆角矩形 78"/>
          <p:cNvSpPr/>
          <p:nvPr>
            <p:custDataLst>
              <p:tags r:id="rId2"/>
            </p:custDataLst>
          </p:nvPr>
        </p:nvSpPr>
        <p:spPr>
          <a:xfrm>
            <a:off x="3892550" y="4483735"/>
            <a:ext cx="7361555" cy="1553845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l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l">
              <a:buClrTx/>
              <a:buSzTx/>
              <a:buFontTx/>
            </a:pPr>
            <a:r>
              <a: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2025年10月31日，中国证监会发布《公开募集证券投资基金业绩比较基准指引(征求意见稿)》，【纠偏“风格飘移”基金】</a:t>
            </a:r>
            <a:endParaRPr lang="zh-CN" altLang="en-US">
              <a:solidFill>
                <a:schemeClr val="tx1">
                  <a:lumMod val="95000"/>
                  <a:lumOff val="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l">
              <a:buClrTx/>
              <a:buSzTx/>
              <a:buFontTx/>
            </a:pPr>
            <a:r>
              <a: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明确业绩比较基准应充分体现产品定位和投资风格，符合基金合同中关于投资目标、投资范围、投资策略、投资比例限制等约定。</a:t>
            </a:r>
            <a:endParaRPr lang="zh-CN" altLang="en-US">
              <a:solidFill>
                <a:schemeClr val="tx1">
                  <a:lumMod val="95000"/>
                  <a:lumOff val="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74" name="圆角矩形 73"/>
          <p:cNvSpPr/>
          <p:nvPr>
            <p:custDataLst>
              <p:tags r:id="rId3"/>
            </p:custDataLst>
          </p:nvPr>
        </p:nvSpPr>
        <p:spPr>
          <a:xfrm>
            <a:off x="3893185" y="1014730"/>
            <a:ext cx="7361555" cy="1583690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l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l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2025年4月3日，上交所、深交所、北交所出台程序化交易管理实施细则，重点监控瞬时申报速率异常、频繁瞬时撤单、频繁拉抬打压、短时间大额成交等异常交易行为。</a:t>
            </a:r>
            <a:endParaRPr lang="zh-CN" altLang="en-US">
              <a:solidFill>
                <a:schemeClr val="tx1">
                  <a:lumMod val="95000"/>
                  <a:lumOff val="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l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高频交易认定标准：单账户每秒申报、撤单笔数合计最高300笔以上，或者单账户全日申报、撤单笔数合计最高20000笔以上</a:t>
            </a:r>
            <a:endParaRPr lang="zh-CN" altLang="en-US">
              <a:solidFill>
                <a:schemeClr val="tx1">
                  <a:lumMod val="95000"/>
                  <a:lumOff val="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椭圆 2"/>
          <p:cNvSpPr/>
          <p:nvPr>
            <p:custDataLst>
              <p:tags r:id="rId4"/>
            </p:custDataLst>
          </p:nvPr>
        </p:nvSpPr>
        <p:spPr>
          <a:xfrm>
            <a:off x="3408680" y="3295968"/>
            <a:ext cx="720090" cy="72009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schemeClr val="l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solidFill>
                  <a:schemeClr val="dk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2</a:t>
            </a:r>
            <a:endParaRPr lang="en-US" altLang="zh-CN">
              <a:solidFill>
                <a:schemeClr val="dk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0" name="椭圆 9"/>
          <p:cNvSpPr/>
          <p:nvPr>
            <p:custDataLst>
              <p:tags r:id="rId5"/>
            </p:custDataLst>
          </p:nvPr>
        </p:nvSpPr>
        <p:spPr>
          <a:xfrm>
            <a:off x="2964180" y="4965383"/>
            <a:ext cx="720090" cy="72009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63500" sx="102000" sy="102000" algn="ctr" rotWithShape="0">
              <a:schemeClr val="l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solidFill>
                  <a:schemeClr val="dk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3</a:t>
            </a:r>
            <a:endParaRPr lang="en-US" altLang="zh-CN">
              <a:solidFill>
                <a:schemeClr val="dk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" name="椭圆 3"/>
          <p:cNvSpPr/>
          <p:nvPr>
            <p:custDataLst>
              <p:tags r:id="rId6"/>
            </p:custDataLst>
          </p:nvPr>
        </p:nvSpPr>
        <p:spPr>
          <a:xfrm>
            <a:off x="2964180" y="1626553"/>
            <a:ext cx="720090" cy="72009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63500" sx="102000" sy="102000" algn="ctr" rotWithShape="0">
              <a:schemeClr val="l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dirty="0">
                <a:solidFill>
                  <a:schemeClr val="dk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1</a:t>
            </a:r>
            <a:endParaRPr lang="en-US" altLang="zh-CN" dirty="0">
              <a:solidFill>
                <a:schemeClr val="dk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" name="任意多边形 4"/>
          <p:cNvSpPr/>
          <p:nvPr>
            <p:custDataLst>
              <p:tags r:id="rId7"/>
            </p:custDataLst>
          </p:nvPr>
        </p:nvSpPr>
        <p:spPr>
          <a:xfrm>
            <a:off x="163830" y="2619058"/>
            <a:ext cx="2621915" cy="161988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129" h="2551">
                <a:moveTo>
                  <a:pt x="0" y="0"/>
                </a:moveTo>
                <a:lnTo>
                  <a:pt x="2854" y="0"/>
                </a:lnTo>
                <a:lnTo>
                  <a:pt x="2888" y="0"/>
                </a:lnTo>
                <a:lnTo>
                  <a:pt x="2888" y="0"/>
                </a:lnTo>
                <a:lnTo>
                  <a:pt x="2919" y="2"/>
                </a:lnTo>
                <a:cubicBezTo>
                  <a:pt x="3593" y="36"/>
                  <a:pt x="4129" y="593"/>
                  <a:pt x="4129" y="1276"/>
                </a:cubicBezTo>
                <a:cubicBezTo>
                  <a:pt x="4129" y="1958"/>
                  <a:pt x="3593" y="2515"/>
                  <a:pt x="2919" y="2549"/>
                </a:cubicBezTo>
                <a:lnTo>
                  <a:pt x="2888" y="2551"/>
                </a:lnTo>
                <a:lnTo>
                  <a:pt x="2888" y="2551"/>
                </a:lnTo>
                <a:lnTo>
                  <a:pt x="2854" y="2551"/>
                </a:lnTo>
                <a:lnTo>
                  <a:pt x="0" y="255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l">
              <a:buClrTx/>
              <a:buSzTx/>
              <a:buNone/>
            </a:pPr>
            <a:r>
              <a:rPr lang="zh-CN" alt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考核是指挥棒</a:t>
            </a:r>
            <a:endParaRPr lang="zh-CN" altLang="en-US" sz="2800" b="1">
              <a:solidFill>
                <a:schemeClr val="tx1">
                  <a:lumMod val="95000"/>
                  <a:lumOff val="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4955" y="6558280"/>
            <a:ext cx="116579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经传多赢首席投顾：蔡英姿丨投顾编号：</a:t>
            </a:r>
            <a:r>
              <a:rPr lang="en-US" altLang="zh-CN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A1120613090011     </a:t>
            </a:r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风险提示：观点基于软件数据和理论模型分析，仅供参考，不构成买卖建议，股市有风险，投资需谨慎</a:t>
            </a:r>
            <a:endParaRPr lang="zh-CN" altLang="en-US" sz="1000">
              <a:solidFill>
                <a:srgbClr val="FEF5E5">
                  <a:alpha val="69000"/>
                </a:srgb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446020" y="13970"/>
            <a:ext cx="69761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4000" b="1">
                <a:gradFill>
                  <a:gsLst>
                    <a:gs pos="0">
                      <a:srgbClr val="FBFAFB"/>
                    </a:gs>
                    <a:gs pos="100000">
                      <a:srgbClr val="FFE38F"/>
                    </a:gs>
                  </a:gsLst>
                  <a:lin ang="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新宋体" panose="02010609030101010101" charset="-122"/>
                <a:sym typeface="+mn-ea"/>
              </a:rPr>
              <a:t>选股困难：</a:t>
            </a:r>
            <a:r>
              <a:rPr lang="zh-CN" altLang="en-US" sz="4000" b="1">
                <a:gradFill>
                  <a:gsLst>
                    <a:gs pos="0">
                      <a:srgbClr val="FBFAFB"/>
                    </a:gs>
                    <a:gs pos="100000">
                      <a:srgbClr val="FFE38F"/>
                    </a:gs>
                  </a:gsLst>
                  <a:lin ang="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新宋体" panose="02010609030101010101" charset="-122"/>
              </a:rPr>
              <a:t>被动指数投资时代</a:t>
            </a:r>
            <a:endParaRPr lang="zh-CN" altLang="en-US" sz="4000" b="1">
              <a:gradFill>
                <a:gsLst>
                  <a:gs pos="0">
                    <a:srgbClr val="FBFAFB"/>
                  </a:gs>
                  <a:gs pos="100000">
                    <a:srgbClr val="FFE38F"/>
                  </a:gs>
                </a:gsLst>
                <a:lin ang="0" scaled="0"/>
              </a:gradFill>
              <a:latin typeface="思源黑体 CN Bold" panose="020B0800000000000000" charset="-122"/>
              <a:ea typeface="思源黑体 CN Bold" panose="020B0800000000000000" charset="-122"/>
              <a:cs typeface="新宋体" panose="0201060903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74955" y="6558280"/>
            <a:ext cx="116579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经传多赢首席投顾：蔡英姿丨投顾编号：</a:t>
            </a:r>
            <a:r>
              <a:rPr lang="en-US" altLang="zh-CN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A1120613090011     </a:t>
            </a:r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风险提示：观点基于软件数据和理论模型分析，仅供参考，不构成买卖建议，股市有风险，投资需谨慎</a:t>
            </a:r>
            <a:endParaRPr lang="zh-CN" altLang="en-US" sz="1000">
              <a:solidFill>
                <a:srgbClr val="FEF5E5">
                  <a:alpha val="69000"/>
                </a:srgb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434840" y="3984625"/>
            <a:ext cx="7088505" cy="20758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285750" indent="-285750">
              <a:lnSpc>
                <a:spcPct val="120000"/>
              </a:lnSpc>
              <a:buFont typeface="Wingdings" panose="05000000000000000000" charset="0"/>
              <a:buChar char="l"/>
            </a:pPr>
            <a:r>
              <a:rPr lang="zh-CN" alt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【ETF具备产品丰富度高、渠道便利性高、费用低、决策成本低4大优势】ETF是一揽子配置，持仓透明、容量大、交易便捷，是大体量资金参与权益市场投资的重要选择。国家队护盘也是走ETF通道。</a:t>
            </a:r>
            <a:endParaRPr lang="zh-CN" altLang="en-US" sz="1600">
              <a:solidFill>
                <a:schemeClr val="tx1">
                  <a:lumMod val="95000"/>
                  <a:lumOff val="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charset="0"/>
              <a:buChar char="l"/>
            </a:pPr>
            <a:r>
              <a:rPr lang="zh-CN" alt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截至11月21日，2025年境内新成立ETF328只，发行规模突破2500亿元。</a:t>
            </a:r>
            <a:endParaRPr lang="zh-CN" altLang="en-US" sz="1600">
              <a:solidFill>
                <a:schemeClr val="tx1">
                  <a:lumMod val="95000"/>
                  <a:lumOff val="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charset="0"/>
              <a:buChar char="l"/>
            </a:pPr>
            <a:r>
              <a:rPr lang="zh-CN" alt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缺点：ETF天然偏向权重股和龙头股，牛股越涨权重越大。</a:t>
            </a:r>
            <a:endParaRPr lang="zh-CN" altLang="en-US" sz="1600">
              <a:solidFill>
                <a:schemeClr val="tx1">
                  <a:lumMod val="95000"/>
                  <a:lumOff val="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charset="0"/>
              <a:buChar char="l"/>
            </a:pPr>
            <a:r>
              <a:rPr lang="zh-CN" alt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微盘股和壳资源股基本上是游资和私募的天下。</a:t>
            </a:r>
            <a:endParaRPr lang="zh-CN" altLang="en-US" sz="1600">
              <a:solidFill>
                <a:schemeClr val="tx1">
                  <a:lumMod val="95000"/>
                  <a:lumOff val="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charset="0"/>
              <a:buChar char="l"/>
            </a:pPr>
            <a:r>
              <a:rPr lang="zh-CN" alt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寒武纪受制于上证科创板50成份指数规定：“单个样本权重不超过10%”。</a:t>
            </a:r>
            <a:endParaRPr lang="zh-CN" altLang="en-US" sz="1600">
              <a:solidFill>
                <a:schemeClr val="tx1">
                  <a:lumMod val="95000"/>
                  <a:lumOff val="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endParaRPr lang="zh-CN" altLang="en-US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zh-CN" altLang="en-US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1515" y="803910"/>
            <a:ext cx="3743325" cy="5410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5238115" y="803910"/>
            <a:ext cx="5225415" cy="309753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739390" y="13970"/>
            <a:ext cx="66827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4000" b="1">
                <a:gradFill>
                  <a:gsLst>
                    <a:gs pos="0">
                      <a:srgbClr val="FBFAFB"/>
                    </a:gs>
                    <a:gs pos="100000">
                      <a:srgbClr val="FFE38F"/>
                    </a:gs>
                  </a:gsLst>
                  <a:lin ang="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新宋体" panose="02010609030101010101" charset="-122"/>
                <a:sym typeface="+mn-ea"/>
              </a:rPr>
              <a:t>涨价：意想不到的否极泰来</a:t>
            </a:r>
            <a:endParaRPr lang="zh-CN" altLang="en-US" sz="4000" b="1">
              <a:gradFill>
                <a:gsLst>
                  <a:gs pos="0">
                    <a:srgbClr val="FBFAFB"/>
                  </a:gs>
                  <a:gs pos="100000">
                    <a:srgbClr val="FFE38F"/>
                  </a:gs>
                </a:gsLst>
                <a:lin ang="0" scaled="0"/>
              </a:gradFill>
              <a:latin typeface="思源黑体 CN Bold" panose="020B0800000000000000" charset="-122"/>
              <a:ea typeface="思源黑体 CN Bold" panose="020B0800000000000000" charset="-122"/>
              <a:cs typeface="新宋体" panose="0201060903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74955" y="6558280"/>
            <a:ext cx="116579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经传多赢首席投顾：蔡英姿丨投顾编号：</a:t>
            </a:r>
            <a:r>
              <a:rPr lang="en-US" altLang="zh-CN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A1120613090011     </a:t>
            </a:r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风险提示：观点基于软件数据和理论模型分析，仅供参考，不构成买卖建议，股市有风险，投资需谨慎</a:t>
            </a:r>
            <a:endParaRPr lang="zh-CN" altLang="en-US" sz="1000">
              <a:solidFill>
                <a:srgbClr val="FEF5E5">
                  <a:alpha val="69000"/>
                </a:srgb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98170" y="719455"/>
            <a:ext cx="10761980" cy="21056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285750" indent="-285750" algn="l">
              <a:lnSpc>
                <a:spcPct val="120000"/>
              </a:lnSpc>
              <a:buClrTx/>
              <a:buSzTx/>
              <a:buFont typeface="Wingdings" panose="05000000000000000000" charset="0"/>
              <a:buChar char="l"/>
            </a:pPr>
            <a:r>
              <a: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【化工股】新能源车销量每年大幅增长&gt;&gt;油车市场被挤占&gt;&gt;用油量少了，炼油量下降&gt;&gt;油气的副产品产能下降，比如硫磺&gt;&gt;磷化工产品涨价&gt;&gt;化肥涨价。六氟磷酸锂价格从6.1万元/吨飙升至16万元/吨【内存】英伟达（NVIDIA）和 AMD 等公司大量生产人工智能加速器&gt;&gt;HBM涨价5倍&gt;&gt;三星、SK海力士、美光等厂商自2025年初逐步停止DDR4生产，将80%以上的资本开支转向高利润的HBM（高带宽内存）和DDR5&gt;&gt;传统DRAM产能大降&gt;&gt;内存条涨价</a:t>
            </a:r>
            <a:endParaRPr lang="zh-CN" altLang="en-US">
              <a:solidFill>
                <a:schemeClr val="tx1">
                  <a:lumMod val="95000"/>
                  <a:lumOff val="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marL="285750" indent="-285750" algn="l">
              <a:lnSpc>
                <a:spcPct val="120000"/>
              </a:lnSpc>
              <a:buClrTx/>
              <a:buSzTx/>
              <a:buFont typeface="Wingdings" panose="05000000000000000000" charset="0"/>
              <a:buChar char="l"/>
            </a:pPr>
            <a:r>
              <a: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存储芯片短缺，将推高从手机到医疗设备、汽车等各类产品的制造成本</a:t>
            </a:r>
            <a:endParaRPr lang="zh-CN" altLang="en-US">
              <a:solidFill>
                <a:schemeClr val="tx1">
                  <a:lumMod val="95000"/>
                  <a:lumOff val="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5" name="图片 4"/>
          <p:cNvPicPr/>
          <p:nvPr/>
        </p:nvPicPr>
        <p:blipFill>
          <a:blip r:embed="rId1"/>
          <a:stretch>
            <a:fillRect/>
          </a:stretch>
        </p:blipFill>
        <p:spPr>
          <a:xfrm>
            <a:off x="6106160" y="2912110"/>
            <a:ext cx="5253990" cy="3646170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598170" y="2912110"/>
            <a:ext cx="5441315" cy="35598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7395" y="3145790"/>
            <a:ext cx="5607050" cy="32397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2880" y="3145790"/>
            <a:ext cx="4866005" cy="330073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658235" y="13970"/>
            <a:ext cx="57638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 b="1">
                <a:gradFill>
                  <a:gsLst>
                    <a:gs pos="0">
                      <a:srgbClr val="FBFAFB"/>
                    </a:gs>
                    <a:gs pos="100000">
                      <a:srgbClr val="FFE38F"/>
                    </a:gs>
                  </a:gsLst>
                  <a:lin ang="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新宋体" panose="02010609030101010101" charset="-122"/>
                <a:sym typeface="+mn-ea"/>
              </a:rPr>
              <a:t>问题股：</a:t>
            </a:r>
            <a:r>
              <a:rPr lang="zh-CN" altLang="en-US" sz="4000" b="1">
                <a:gradFill>
                  <a:gsLst>
                    <a:gs pos="0">
                      <a:srgbClr val="FBFAFB"/>
                    </a:gs>
                    <a:gs pos="100000">
                      <a:srgbClr val="FFE38F"/>
                    </a:gs>
                  </a:gsLst>
                  <a:lin ang="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新宋体" panose="02010609030101010101" charset="-122"/>
              </a:rPr>
              <a:t>重组牛股不少</a:t>
            </a:r>
            <a:endParaRPr lang="zh-CN" altLang="en-US" sz="4000" b="1">
              <a:gradFill>
                <a:gsLst>
                  <a:gs pos="0">
                    <a:srgbClr val="FBFAFB"/>
                  </a:gs>
                  <a:gs pos="100000">
                    <a:srgbClr val="FFE38F"/>
                  </a:gs>
                </a:gsLst>
                <a:lin ang="0" scaled="0"/>
              </a:gradFill>
              <a:latin typeface="思源黑体 CN Bold" panose="020B0800000000000000" charset="-122"/>
              <a:ea typeface="思源黑体 CN Bold" panose="020B0800000000000000" charset="-122"/>
              <a:cs typeface="新宋体" panose="0201060903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74955" y="6558280"/>
            <a:ext cx="116579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经传多赢首席投顾：蔡英姿丨投顾编号：</a:t>
            </a:r>
            <a:r>
              <a:rPr lang="en-US" altLang="zh-CN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A1120613090011     </a:t>
            </a:r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风险提示：观点基于软件数据和理论模型分析，仅供参考，不构成买卖建议，股市有风险，投资需谨慎</a:t>
            </a:r>
            <a:endParaRPr lang="zh-CN" altLang="en-US" sz="1000">
              <a:solidFill>
                <a:srgbClr val="FEF5E5">
                  <a:alpha val="69000"/>
                </a:srgb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79120" y="665480"/>
            <a:ext cx="11130915" cy="21431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285750" indent="-285750" algn="l">
              <a:lnSpc>
                <a:spcPct val="120000"/>
              </a:lnSpc>
              <a:buClrTx/>
              <a:buSzTx/>
              <a:buFont typeface="Wingdings" panose="05000000000000000000" charset="0"/>
              <a:buChar char="l"/>
            </a:pPr>
            <a:r>
              <a: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同洲电子(002052)：连续17年股价下挫，因为高功率电源业务，半年还债近7亿，股价从0.80元到21元。</a:t>
            </a:r>
            <a:endParaRPr lang="zh-CN" altLang="en-US">
              <a:solidFill>
                <a:schemeClr val="tx1">
                  <a:lumMod val="95000"/>
                  <a:lumOff val="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marL="285750" indent="-285750" algn="l">
              <a:lnSpc>
                <a:spcPct val="120000"/>
              </a:lnSpc>
              <a:buClrTx/>
              <a:buSzTx/>
              <a:buFont typeface="Wingdings" panose="05000000000000000000" charset="0"/>
              <a:buChar char="l"/>
            </a:pPr>
            <a:r>
              <a: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*ST中润（000506），手握黄金矿山却陷债务危机，之前连续30个跌停，股价从0.89元到15.45元。招金瑞宁入主，改名招金黄金，实际控制人也由郭昌玮变更为招远市政府。*ST亚振(603389)，要约收购，股价从4.45元到50.02元。ST中迪(000609)，天微投资入主，股价从2.02元到13.31元。</a:t>
            </a:r>
            <a:endParaRPr lang="zh-CN" altLang="en-US">
              <a:solidFill>
                <a:schemeClr val="tx1">
                  <a:lumMod val="95000"/>
                  <a:lumOff val="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marL="285750" indent="-285750" algn="l">
              <a:lnSpc>
                <a:spcPct val="120000"/>
              </a:lnSpc>
              <a:buClrTx/>
              <a:buSzTx/>
              <a:buFont typeface="Wingdings" panose="05000000000000000000" charset="0"/>
              <a:buChar char="l"/>
            </a:pPr>
            <a:r>
              <a: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央国企市值管理大背景下，国资委旗下的ST股票保壳压力较大，这意味着相关股票也有较大的重组预期。</a:t>
            </a:r>
            <a:endParaRPr lang="zh-CN" altLang="en-US">
              <a:solidFill>
                <a:schemeClr val="tx1">
                  <a:lumMod val="95000"/>
                  <a:lumOff val="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marL="285750" indent="-285750" algn="l">
              <a:lnSpc>
                <a:spcPct val="120000"/>
              </a:lnSpc>
              <a:buClrTx/>
              <a:buSzTx/>
              <a:buFont typeface="Wingdings" panose="05000000000000000000" charset="0"/>
              <a:buChar char="l"/>
            </a:pPr>
            <a:r>
              <a: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*ST公司年末保壳进行时：破产重整公告频现：*ST东易(002713)、*ST炼石(000697)、*ST张股(000430)、*ST三圣（002742）、*ST中装（002822）、*ST交投（002200）、*ST金刚（300093）....</a:t>
            </a:r>
            <a:endParaRPr lang="zh-CN" altLang="en-US">
              <a:solidFill>
                <a:schemeClr val="tx1">
                  <a:lumMod val="95000"/>
                  <a:lumOff val="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73125" y="3427730"/>
            <a:ext cx="4154170" cy="3422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>
                <a:solidFill>
                  <a:schemeClr val="tx1"/>
                </a:solidFill>
              </a:rPr>
              <a:t>ST板块指数：从23.41到32.15</a:t>
            </a:r>
            <a:r>
              <a:rPr lang="zh-CN" altLang="en-US" sz="1800"/>
              <a:t> </a:t>
            </a:r>
            <a:endParaRPr lang="zh-CN" altLang="en-US" sz="1800"/>
          </a:p>
        </p:txBody>
      </p:sp>
      <p:sp>
        <p:nvSpPr>
          <p:cNvPr id="12" name="文本框 11"/>
          <p:cNvSpPr txBox="1"/>
          <p:nvPr/>
        </p:nvSpPr>
        <p:spPr>
          <a:xfrm>
            <a:off x="6377305" y="3427730"/>
            <a:ext cx="4463415" cy="4229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lvl="0" algn="l">
              <a:buClrTx/>
              <a:buSzTx/>
              <a:buFontTx/>
            </a:pPr>
            <a:r>
              <a:rPr lang="zh-CN" altLang="en-US">
                <a:sym typeface="+mn-ea"/>
              </a:rPr>
              <a:t>*ST宇顺(002289)：从2.47元到41.31元</a:t>
            </a:r>
            <a:endParaRPr lang="zh-CN" altLang="en-US"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>
                <a:sym typeface="+mn-ea"/>
              </a:rPr>
              <a:t>重组，收购三家数据科技公司+智算资产</a:t>
            </a:r>
            <a:endParaRPr lang="zh-CN" altLang="en-US"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627380" y="746760"/>
            <a:ext cx="7114540" cy="2110740"/>
          </a:xfrm>
          <a:prstGeom prst="rect">
            <a:avLst/>
          </a:prstGeom>
        </p:spPr>
        <p:txBody>
          <a:bodyPr>
            <a:noAutofit/>
          </a:bodyPr>
          <a:p>
            <a:pPr marL="285750" indent="-285750" algn="l">
              <a:lnSpc>
                <a:spcPct val="120000"/>
              </a:lnSpc>
              <a:buClrTx/>
              <a:buSzTx/>
              <a:buFont typeface="Wingdings" panose="05000000000000000000" charset="0"/>
              <a:buChar char="l"/>
            </a:pPr>
            <a:r>
              <a: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【公司名称自带吉祥寓意+年底喜庆氛围】</a:t>
            </a:r>
            <a:r>
              <a:rPr lang="zh-CN" altLang="en-US" b="0" i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美好祝福概念股：</a:t>
            </a:r>
            <a:endParaRPr lang="zh-CN" altLang="en-US" b="0" i="0">
              <a:solidFill>
                <a:schemeClr val="tx1">
                  <a:lumMod val="95000"/>
                  <a:lumOff val="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marL="0" algn="l">
              <a:lnSpc>
                <a:spcPct val="120000"/>
              </a:lnSpc>
              <a:buClrTx/>
              <a:buSzTx/>
              <a:buNone/>
            </a:pPr>
            <a:r>
              <a:rPr lang="zh-CN" altLang="en-US" b="0" i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华夏幸福（600340）‌、‌老百姓（603883）‌、‌欢乐家（300991）‌、‌合富中国（603129）‌、‌报喜鸟（002581）‌、‌我爱我家（000560）‌、‌人民同泰（600829）、‌红四方（600525）、东信和平、家家悦、万事利、安彩高科、国华网安、永顺泰、幸福蓝海、好上好、中国平安</a:t>
            </a:r>
            <a:endParaRPr lang="zh-CN" altLang="en-US" b="0" i="0">
              <a:solidFill>
                <a:schemeClr val="tx1">
                  <a:lumMod val="95000"/>
                  <a:lumOff val="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marL="285750" indent="-285750" algn="l">
              <a:lnSpc>
                <a:spcPct val="120000"/>
              </a:lnSpc>
              <a:buClrTx/>
              <a:buSzTx/>
              <a:buFont typeface="Wingdings" panose="05000000000000000000" charset="0"/>
              <a:buChar char="l"/>
            </a:pPr>
            <a:r>
              <a:rPr lang="zh-CN" altLang="en-US" b="0" i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【马年概念股】：海马汽车、万里马、万马科技、威马农机、天马新材、汉马科技、德马科技、创业黑马、天亿马...</a:t>
            </a:r>
            <a:endParaRPr lang="zh-CN" altLang="en-US" b="0" i="0">
              <a:solidFill>
                <a:schemeClr val="tx1">
                  <a:lumMod val="95000"/>
                  <a:lumOff val="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003550" y="0"/>
            <a:ext cx="6140450" cy="7613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buClrTx/>
              <a:buSzTx/>
              <a:buFontTx/>
            </a:pPr>
            <a:r>
              <a:rPr lang="zh-CN" altLang="en-US" sz="4000" b="1">
                <a:gradFill>
                  <a:gsLst>
                    <a:gs pos="0">
                      <a:srgbClr val="FBFAFB"/>
                    </a:gs>
                    <a:gs pos="100000">
                      <a:srgbClr val="FFE38F"/>
                    </a:gs>
                  </a:gsLst>
                  <a:lin ang="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新宋体" panose="02010609030101010101" charset="-122"/>
                <a:sym typeface="+mn-ea"/>
              </a:rPr>
              <a:t>炒股玄学：因名获益</a:t>
            </a:r>
            <a:endParaRPr lang="zh-CN" altLang="en-US" sz="4000" b="1">
              <a:gradFill>
                <a:gsLst>
                  <a:gs pos="0">
                    <a:srgbClr val="FBFAFB"/>
                  </a:gs>
                  <a:gs pos="100000">
                    <a:srgbClr val="FFE38F"/>
                  </a:gs>
                </a:gsLst>
                <a:lin ang="0" scaled="0"/>
              </a:gradFill>
              <a:latin typeface="思源黑体 CN Bold" panose="020B0800000000000000" charset="-122"/>
              <a:ea typeface="思源黑体 CN Bold" panose="020B0800000000000000" charset="-122"/>
              <a:cs typeface="新宋体" panose="02010609030101010101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41920" y="863600"/>
            <a:ext cx="3914775" cy="54959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40" y="3166745"/>
            <a:ext cx="3171825" cy="31927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125" y="3185795"/>
            <a:ext cx="3216910" cy="31864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74955" y="6558280"/>
            <a:ext cx="116579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经传多赢首席投顾：蔡英姿丨投顾编号：</a:t>
            </a:r>
            <a:r>
              <a:rPr lang="en-US" altLang="zh-CN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A1120613090011     </a:t>
            </a:r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风险提示：观点基于软件数据和理论模型分析，仅供参考，不构成买卖建议，股市有风险，投资需谨慎</a:t>
            </a:r>
            <a:endParaRPr lang="zh-CN" altLang="en-US" sz="1000">
              <a:solidFill>
                <a:srgbClr val="FEF5E5">
                  <a:alpha val="69000"/>
                </a:srgb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652010" y="2101215"/>
            <a:ext cx="29298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4800">
                <a:gradFill>
                  <a:gsLst>
                    <a:gs pos="0">
                      <a:srgbClr val="FBFAFB"/>
                    </a:gs>
                    <a:gs pos="100000">
                      <a:srgbClr val="FFE38F"/>
                    </a:gs>
                  </a:gsLst>
                  <a:lin ang="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PART 04</a:t>
            </a:r>
            <a:endParaRPr lang="en-US" altLang="zh-CN" sz="4800">
              <a:gradFill>
                <a:gsLst>
                  <a:gs pos="0">
                    <a:srgbClr val="FBFAFB"/>
                  </a:gs>
                  <a:gs pos="100000">
                    <a:srgbClr val="FFE38F"/>
                  </a:gs>
                </a:gsLst>
                <a:lin ang="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45715" y="3145790"/>
            <a:ext cx="7044690" cy="9575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6000">
                <a:solidFill>
                  <a:srgbClr val="2D060E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2026</a:t>
            </a:r>
            <a:r>
              <a:rPr lang="zh-CN" altLang="en-US" sz="6000">
                <a:solidFill>
                  <a:srgbClr val="2D060E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猜想</a:t>
            </a:r>
            <a:endParaRPr lang="zh-CN" altLang="en-US" sz="6000">
              <a:solidFill>
                <a:srgbClr val="2D060E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658235" y="13970"/>
            <a:ext cx="57638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4000" b="1">
                <a:gradFill>
                  <a:gsLst>
                    <a:gs pos="0">
                      <a:srgbClr val="FBFAFB"/>
                    </a:gs>
                    <a:gs pos="100000">
                      <a:srgbClr val="FFE38F"/>
                    </a:gs>
                  </a:gsLst>
                  <a:lin ang="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新宋体" panose="02010609030101010101" charset="-122"/>
                <a:sym typeface="+mn-ea"/>
              </a:rPr>
              <a:t>年底：</a:t>
            </a:r>
            <a:r>
              <a:rPr lang="zh-CN" altLang="en-US" sz="4000" b="1">
                <a:gradFill>
                  <a:gsLst>
                    <a:gs pos="0">
                      <a:srgbClr val="FBFAFB"/>
                    </a:gs>
                    <a:gs pos="100000">
                      <a:srgbClr val="FFE38F"/>
                    </a:gs>
                  </a:gsLst>
                  <a:lin ang="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新宋体" panose="02010609030101010101" charset="-122"/>
              </a:rPr>
              <a:t>保守的季节</a:t>
            </a:r>
            <a:endParaRPr lang="zh-CN" altLang="en-US" sz="4000" b="1">
              <a:gradFill>
                <a:gsLst>
                  <a:gs pos="0">
                    <a:srgbClr val="FBFAFB"/>
                  </a:gs>
                  <a:gs pos="100000">
                    <a:srgbClr val="FFE38F"/>
                  </a:gs>
                </a:gsLst>
                <a:lin ang="0" scaled="0"/>
              </a:gradFill>
              <a:latin typeface="思源黑体 CN Bold" panose="020B0800000000000000" charset="-122"/>
              <a:ea typeface="思源黑体 CN Bold" panose="020B0800000000000000" charset="-122"/>
              <a:cs typeface="新宋体" panose="0201060903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74955" y="6558280"/>
            <a:ext cx="116579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经传多赢首席投顾：蔡英姿丨投顾编号：</a:t>
            </a:r>
            <a:r>
              <a:rPr lang="en-US" altLang="zh-CN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A1120613090011     </a:t>
            </a:r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风险提示：观点基于软件数据和理论模型分析，仅供参考，不构成买卖建议，股市有风险，投资需谨慎</a:t>
            </a:r>
            <a:endParaRPr lang="zh-CN" altLang="en-US" sz="1000">
              <a:solidFill>
                <a:srgbClr val="FEF5E5">
                  <a:alpha val="69000"/>
                </a:srgb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96570" y="785495"/>
            <a:ext cx="10713720" cy="2990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20000"/>
              </a:lnSpc>
              <a:buClrTx/>
              <a:buSzTx/>
              <a:buNone/>
            </a:pP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炒股四季歌：冬炒煤来夏炒电，五一十一旅游见；逢年过节有烟酒，两会环保新能源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grpSp>
        <p:nvGrpSpPr>
          <p:cNvPr id="73" name="组合 72"/>
          <p:cNvGrpSpPr/>
          <p:nvPr>
            <p:custDataLst>
              <p:tags r:id="rId1"/>
            </p:custDataLst>
          </p:nvPr>
        </p:nvGrpSpPr>
        <p:grpSpPr>
          <a:xfrm>
            <a:off x="9364345" y="742315"/>
            <a:ext cx="2378710" cy="5683249"/>
            <a:chOff x="14860" y="1838"/>
            <a:chExt cx="3746" cy="9884"/>
          </a:xfrm>
        </p:grpSpPr>
        <p:sp>
          <p:nvSpPr>
            <p:cNvPr id="77" name="圆角矩形 76"/>
            <p:cNvSpPr/>
            <p:nvPr>
              <p:custDataLst>
                <p:tags r:id="rId2"/>
              </p:custDataLst>
            </p:nvPr>
          </p:nvSpPr>
          <p:spPr>
            <a:xfrm>
              <a:off x="14860" y="2740"/>
              <a:ext cx="3746" cy="8982"/>
            </a:xfrm>
            <a:prstGeom prst="roundRect">
              <a:avLst>
                <a:gd name="adj" fmla="val 6016"/>
              </a:avLst>
            </a:prstGeom>
            <a:pattFill prst="dotGrid">
              <a:fgClr>
                <a:schemeClr val="accent1">
                  <a:lumMod val="20000"/>
                  <a:lumOff val="80000"/>
                </a:schemeClr>
              </a:fgClr>
              <a:bgClr>
                <a:schemeClr val="bg1"/>
              </a:bgClr>
            </a:pattFill>
            <a:ln w="25400"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127000" dist="38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8" name="组合 77"/>
            <p:cNvGrpSpPr/>
            <p:nvPr>
              <p:custDataLst>
                <p:tags r:id="rId3"/>
              </p:custDataLst>
            </p:nvPr>
          </p:nvGrpSpPr>
          <p:grpSpPr>
            <a:xfrm>
              <a:off x="16255" y="1838"/>
              <a:ext cx="956" cy="817"/>
              <a:chOff x="9122" y="2387"/>
              <a:chExt cx="956" cy="817"/>
            </a:xfrm>
          </p:grpSpPr>
          <p:sp>
            <p:nvSpPr>
              <p:cNvPr id="79" name="任意多边形 78"/>
              <p:cNvSpPr/>
              <p:nvPr>
                <p:custDataLst>
                  <p:tags r:id="rId4"/>
                </p:custDataLst>
              </p:nvPr>
            </p:nvSpPr>
            <p:spPr>
              <a:xfrm>
                <a:off x="9122" y="2450"/>
                <a:ext cx="957" cy="755"/>
              </a:xfrm>
              <a:custGeom>
                <a:avLst/>
                <a:gdLst>
                  <a:gd name="connsiteX0" fmla="*/ 0 w 957"/>
                  <a:gd name="connsiteY0" fmla="*/ 739 h 755"/>
                  <a:gd name="connsiteX1" fmla="*/ 471 w 957"/>
                  <a:gd name="connsiteY1" fmla="*/ 0 h 755"/>
                  <a:gd name="connsiteX2" fmla="*/ 957 w 957"/>
                  <a:gd name="connsiteY2" fmla="*/ 755 h 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7" h="755">
                    <a:moveTo>
                      <a:pt x="0" y="739"/>
                    </a:moveTo>
                    <a:lnTo>
                      <a:pt x="471" y="0"/>
                    </a:lnTo>
                    <a:lnTo>
                      <a:pt x="957" y="755"/>
                    </a:lnTo>
                  </a:path>
                </a:pathLst>
              </a:custGeom>
              <a:noFill/>
              <a:ln w="254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椭圆 80"/>
              <p:cNvSpPr/>
              <p:nvPr>
                <p:custDataLst>
                  <p:tags r:id="rId5"/>
                </p:custDataLst>
              </p:nvPr>
            </p:nvSpPr>
            <p:spPr>
              <a:xfrm>
                <a:off x="9441" y="2387"/>
                <a:ext cx="320" cy="32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254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82" name="Title 6"/>
          <p:cNvSpPr txBox="1"/>
          <p:nvPr>
            <p:custDataLst>
              <p:tags r:id="rId6"/>
            </p:custDataLst>
          </p:nvPr>
        </p:nvSpPr>
        <p:spPr>
          <a:xfrm>
            <a:off x="9282430" y="1496695"/>
            <a:ext cx="2399030" cy="5151755"/>
          </a:xfrm>
          <a:prstGeom prst="rect">
            <a:avLst/>
          </a:prstGeom>
          <a:noFill/>
        </p:spPr>
        <p:txBody>
          <a:bodyPr wrap="square" lIns="101600" tIns="0" rIns="82550" bIns="0" rtlCol="0" anchor="t" anchorCtr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316230" lvl="0" indent="-31623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Wingdings 3" panose="05040102010807070707" charset="0"/>
              <a:buChar char="u"/>
            </a:pPr>
            <a:r>
              <a:rPr lang="zh-CN" altLang="en-US" spc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大部分机构今年任务已达标，年底多数考虑明年而调仓换股</a:t>
            </a:r>
            <a:endParaRPr lang="zh-CN" altLang="en-US" spc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marL="316230" lvl="0" indent="-31623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Wingdings 3" panose="05040102010807070707" charset="0"/>
              <a:buChar char="u"/>
            </a:pPr>
            <a:r>
              <a:rPr lang="zh-CN" altLang="en-US" spc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一些上市公司的业绩增长可以估算到大概</a:t>
            </a:r>
            <a:endParaRPr lang="zh-CN" altLang="en-US" spc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marL="316230" lvl="0" indent="-31623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Wingdings 3" panose="05040102010807070707" charset="0"/>
              <a:buChar char="u"/>
            </a:pPr>
            <a:r>
              <a:rPr lang="zh-CN" altLang="en-US" spc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重组的冲刺阶段，上市公司重整公告不少</a:t>
            </a:r>
            <a:endParaRPr lang="zh-CN" altLang="en-US" spc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marL="316230" lvl="0" indent="-31623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Wingdings 3" panose="05040102010807070707" charset="0"/>
              <a:buChar char="u"/>
            </a:pPr>
            <a:r>
              <a:rPr lang="zh-CN" altLang="en-US" spc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公募基金业绩排名战进入冲刺阶段。</a:t>
            </a:r>
            <a:endParaRPr lang="zh-CN" altLang="en-US" spc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marL="316230" lvl="0" indent="-31623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Wingdings 3" panose="05040102010807070707" charset="0"/>
              <a:buChar char="u"/>
            </a:pPr>
            <a:r>
              <a:rPr lang="zh-CN" altLang="en-US" spc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每开一场券商年度策略会，都会有一波人调仓换股。</a:t>
            </a:r>
            <a:endParaRPr lang="zh-CN" altLang="en-US" spc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marL="316230" lvl="0" indent="-31623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Wingdings 3" panose="05040102010807070707" charset="0"/>
              <a:buChar char="u"/>
            </a:pPr>
            <a:endParaRPr lang="zh-CN" altLang="en-US" spc="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570" y="1261110"/>
            <a:ext cx="8830310" cy="506222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658235" y="13970"/>
            <a:ext cx="57638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4000" b="1">
                <a:gradFill>
                  <a:gsLst>
                    <a:gs pos="0">
                      <a:srgbClr val="FBFAFB"/>
                    </a:gs>
                    <a:gs pos="100000">
                      <a:srgbClr val="FFE38F"/>
                    </a:gs>
                  </a:gsLst>
                  <a:lin ang="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新宋体" panose="02010609030101010101" charset="-122"/>
                <a:sym typeface="+mn-ea"/>
              </a:rPr>
              <a:t>美元降息：</a:t>
            </a:r>
            <a:r>
              <a:rPr lang="zh-CN" altLang="en-US" sz="4000" b="1">
                <a:gradFill>
                  <a:gsLst>
                    <a:gs pos="0">
                      <a:srgbClr val="FBFAFB"/>
                    </a:gs>
                    <a:gs pos="100000">
                      <a:srgbClr val="FFE38F"/>
                    </a:gs>
                  </a:gsLst>
                  <a:lin ang="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新宋体" panose="02010609030101010101" charset="-122"/>
              </a:rPr>
              <a:t>涨价题材</a:t>
            </a:r>
            <a:endParaRPr lang="zh-CN" altLang="en-US" sz="4000" b="1">
              <a:gradFill>
                <a:gsLst>
                  <a:gs pos="0">
                    <a:srgbClr val="FBFAFB"/>
                  </a:gs>
                  <a:gs pos="100000">
                    <a:srgbClr val="FFE38F"/>
                  </a:gs>
                </a:gsLst>
                <a:lin ang="0" scaled="0"/>
              </a:gradFill>
              <a:latin typeface="思源黑体 CN Bold" panose="020B0800000000000000" charset="-122"/>
              <a:ea typeface="思源黑体 CN Bold" panose="020B0800000000000000" charset="-122"/>
              <a:cs typeface="新宋体" panose="0201060903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74955" y="6558280"/>
            <a:ext cx="116579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经传多赢首席投顾：蔡英姿丨投顾编号：</a:t>
            </a:r>
            <a:r>
              <a:rPr lang="en-US" altLang="zh-CN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A1120613090011     </a:t>
            </a:r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风险提示：观点基于软件数据和理论模型分析，仅供参考，不构成买卖建议，股市有风险，投资需谨慎</a:t>
            </a:r>
            <a:endParaRPr lang="zh-CN" altLang="en-US" sz="1000">
              <a:solidFill>
                <a:srgbClr val="FEF5E5">
                  <a:alpha val="69000"/>
                </a:srgb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grpSp>
        <p:nvGrpSpPr>
          <p:cNvPr id="34" name="组合 33"/>
          <p:cNvGrpSpPr/>
          <p:nvPr>
            <p:custDataLst>
              <p:tags r:id="rId1"/>
            </p:custDataLst>
          </p:nvPr>
        </p:nvGrpSpPr>
        <p:grpSpPr>
          <a:xfrm>
            <a:off x="6214110" y="758190"/>
            <a:ext cx="5571490" cy="5680710"/>
            <a:chOff x="10549" y="1245"/>
            <a:chExt cx="7661" cy="8835"/>
          </a:xfrm>
        </p:grpSpPr>
        <p:sp>
          <p:nvSpPr>
            <p:cNvPr id="35" name="对角圆角矩形 34"/>
            <p:cNvSpPr/>
            <p:nvPr>
              <p:custDataLst>
                <p:tags r:id="rId2"/>
              </p:custDataLst>
            </p:nvPr>
          </p:nvSpPr>
          <p:spPr>
            <a:xfrm>
              <a:off x="10660" y="1370"/>
              <a:ext cx="7550" cy="8711"/>
            </a:xfrm>
            <a:prstGeom prst="round2DiagRect">
              <a:avLst/>
            </a:prstGeom>
            <a:solidFill>
              <a:schemeClr val="accent1"/>
            </a:solidFill>
            <a:ln w="12700" cmpd="sng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对角圆角矩形 35"/>
            <p:cNvSpPr/>
            <p:nvPr>
              <p:custDataLst>
                <p:tags r:id="rId3"/>
              </p:custDataLst>
            </p:nvPr>
          </p:nvSpPr>
          <p:spPr>
            <a:xfrm>
              <a:off x="10549" y="1245"/>
              <a:ext cx="7550" cy="8711"/>
            </a:xfrm>
            <a:prstGeom prst="round2DiagRect">
              <a:avLst/>
            </a:prstGeom>
            <a:solidFill>
              <a:schemeClr val="bg1"/>
            </a:solidFill>
            <a:ln w="12700" cmpd="sng">
              <a:solidFill>
                <a:schemeClr val="accent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7" name="Title 6"/>
          <p:cNvSpPr txBox="1"/>
          <p:nvPr>
            <p:custDataLst>
              <p:tags r:id="rId4"/>
            </p:custDataLst>
          </p:nvPr>
        </p:nvSpPr>
        <p:spPr>
          <a:xfrm>
            <a:off x="6335395" y="1148715"/>
            <a:ext cx="5372100" cy="5086350"/>
          </a:xfrm>
          <a:prstGeom prst="rect">
            <a:avLst/>
          </a:prstGeom>
          <a:noFill/>
          <a:ln w="3175"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txBody>
          <a:bodyPr wrap="square" lIns="72000" tIns="36195" rIns="72000" bIns="36195" anchor="t" anchorCtr="0">
            <a:sp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296545" lvl="0" indent="-324485"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zh-CN" altLang="en-US" sz="1600" b="1" spc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白银</a:t>
            </a:r>
            <a:r>
              <a:rPr lang="zh-CN" altLang="en-US" sz="1600" spc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：太阳能电池板每块需15-25克白银，电动汽车每辆用银50克，化工行业的催化剂或反应介质。</a:t>
            </a:r>
            <a:endParaRPr lang="zh-CN" altLang="en-US" sz="1600" spc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marL="296545" lvl="0" indent="-324485"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zh-CN" altLang="en-US" sz="1600" b="1" spc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铂金</a:t>
            </a:r>
            <a:r>
              <a:rPr lang="zh-CN" altLang="en-US" sz="1600" spc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：汽车尾气净化催化剂的核心材料，能将有害气体（如CO、NOx）转化为无害物质，钯金可替代部分铂金，在混合动力车型中需求增长。</a:t>
            </a:r>
            <a:endParaRPr lang="zh-CN" altLang="en-US" sz="1600" spc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marL="296545" lvl="0" indent="-324485"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zh-CN" altLang="en-US" sz="1600" b="1" spc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存储芯片</a:t>
            </a:r>
            <a:r>
              <a:rPr lang="zh-CN" altLang="en-US" sz="1600" spc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因AI算力需求激增，DRAM与NAND供应紧张，价格持续上涨，传导至手机、电脑等终端。</a:t>
            </a:r>
            <a:endParaRPr lang="zh-CN" altLang="en-US" sz="1600" spc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marL="296545" lvl="0" indent="-324485"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zh-CN" altLang="en-US" sz="1600" spc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2026年6月起，</a:t>
            </a:r>
            <a:r>
              <a:rPr lang="zh-CN" altLang="en-US" sz="1600" b="1" spc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充电宝</a:t>
            </a:r>
            <a:r>
              <a:rPr lang="zh-CN" altLang="en-US" sz="1600" spc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新国标实施，提升安全要求致成本增加，终端售价预计上涨20%-30%。</a:t>
            </a:r>
            <a:endParaRPr lang="zh-CN" altLang="en-US" sz="1600" spc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marL="296545" lvl="0" indent="-324485"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zh-CN" altLang="en-US" sz="1600" b="1" spc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羽绒服</a:t>
            </a:r>
            <a:r>
              <a:rPr lang="zh-CN" altLang="en-US" sz="1600" spc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涨价，2024—2025年羽绒原料价格同比上涨30%—54%，90%白鸭绒从40万元/吨涨至60万元/吨，95%白鹅绒从80万元/吨涨至130万元/吨。</a:t>
            </a:r>
            <a:endParaRPr lang="zh-CN" altLang="en-US" sz="1600" spc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marL="296545" lvl="0" indent="-324485"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zh-CN" altLang="en-US" sz="1600" b="1" spc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陶氏化学</a:t>
            </a:r>
            <a:r>
              <a:rPr lang="zh-CN" altLang="en-US" sz="1600" spc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自12月10日起上调有机硅价格10%-20%。包含了二甲基硅油、D4、线性体、生胶、乙烯基硅油、107胶、大桶胶等产品。</a:t>
            </a:r>
            <a:endParaRPr lang="zh-CN" altLang="en-US" sz="1600" spc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marL="296545" lvl="0" indent="-324485"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zh-CN" altLang="en-US" sz="1600" spc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玖龙纸业、理文造纸等国内多家知名</a:t>
            </a:r>
            <a:r>
              <a:rPr lang="zh-CN" altLang="en-US" sz="1600" b="1" spc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浆纸</a:t>
            </a:r>
            <a:r>
              <a:rPr lang="zh-CN" altLang="en-US" sz="1600" spc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企业，上调牛卡纸、瓦楞纸等多个纸种价格。</a:t>
            </a:r>
            <a:endParaRPr lang="zh-CN" altLang="en-US" sz="1600" spc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/>
          <p:nvPr/>
        </p:nvPicPr>
        <p:blipFill>
          <a:blip r:embed="rId5"/>
          <a:stretch>
            <a:fillRect/>
          </a:stretch>
        </p:blipFill>
        <p:spPr>
          <a:xfrm>
            <a:off x="430530" y="2612390"/>
            <a:ext cx="5610860" cy="37338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095750" y="5640705"/>
            <a:ext cx="1470660" cy="320040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l"/>
            <a:r>
              <a:rPr lang="zh-CN" altLang="en-US" sz="1400" b="0" i="0">
                <a:solidFill>
                  <a:srgbClr val="444444"/>
                </a:solidFill>
                <a:latin typeface="Arial" panose="020B0604020202020204"/>
                <a:ea typeface="Arial" panose="020B0604020202020204"/>
              </a:rPr>
              <a:t>图来源：</a:t>
            </a:r>
            <a:r>
              <a:rPr lang="en-US" altLang="zh-CN" sz="1400" b="0" i="0">
                <a:solidFill>
                  <a:srgbClr val="444444"/>
                </a:solidFill>
                <a:latin typeface="Arial" panose="020B0604020202020204"/>
                <a:ea typeface="Arial" panose="020B0604020202020204"/>
              </a:rPr>
              <a:t>iFind</a:t>
            </a:r>
            <a:endParaRPr lang="zh-CN" altLang="en-US" sz="1400" b="0" i="0">
              <a:solidFill>
                <a:srgbClr val="444444"/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345" name="文本框 344"/>
          <p:cNvSpPr txBox="1"/>
          <p:nvPr/>
        </p:nvSpPr>
        <p:spPr>
          <a:xfrm>
            <a:off x="429895" y="790575"/>
            <a:ext cx="5672455" cy="3176905"/>
          </a:xfrm>
          <a:prstGeom prst="rect">
            <a:avLst/>
          </a:prstGeom>
        </p:spPr>
        <p:txBody>
          <a:bodyPr>
            <a:noAutofit/>
          </a:bodyPr>
          <a:p>
            <a:pPr marL="0" algn="l">
              <a:lnSpc>
                <a:spcPct val="120000"/>
              </a:lnSpc>
              <a:buClrTx/>
              <a:buSzTx/>
              <a:buFontTx/>
            </a:pPr>
            <a:r>
              <a:rPr lang="zh-CN" altLang="en-US" b="0" i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1990年以来，美联储降息</a:t>
            </a:r>
            <a:r>
              <a:rPr lang="zh-CN" altLang="en-US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6次</a:t>
            </a:r>
            <a:r>
              <a:rPr lang="zh-CN" altLang="en-US" b="0" i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，其中“预防式降息”三次（1995-1996年、1998年、2019年），“纾困式降息”三次（2001-2003年、2007-2008年、2020年）。</a:t>
            </a:r>
            <a:r>
              <a:rPr lang="zh-CN" altLang="en-US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大宗商品跟美元强弱直接关联，工业金属涨势更猛白银价格2025年内涨近90%，但金银比还在高位</a:t>
            </a:r>
            <a:endParaRPr lang="zh-CN" altLang="en-US" b="0" i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162685" y="830580"/>
            <a:ext cx="10506075" cy="8629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285750" indent="-285750">
              <a:buFont typeface="Wingdings" panose="05000000000000000000" charset="0"/>
              <a:buChar char="l"/>
            </a:pPr>
            <a:r>
              <a: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央企、公路、铁路、港口等上市公司盈利能力稳健，现金流表现优异，且每年坚持高分红。</a:t>
            </a:r>
            <a:endParaRPr lang="zh-CN" altLang="en-US">
              <a:solidFill>
                <a:schemeClr val="tx1">
                  <a:lumMod val="95000"/>
                  <a:lumOff val="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marL="285750" indent="-285750">
              <a:buFont typeface="Wingdings" panose="05000000000000000000" charset="0"/>
              <a:buChar char="l"/>
            </a:pPr>
            <a:r>
              <a: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现在一年期存款利率&lt;1%，10年期国债利率&lt;2%，保险资金唯有配置红利资产提高收益。</a:t>
            </a:r>
            <a:endParaRPr lang="zh-CN" altLang="en-US">
              <a:solidFill>
                <a:schemeClr val="tx1">
                  <a:lumMod val="95000"/>
                  <a:lumOff val="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marL="285750" indent="-285750">
              <a:buFont typeface="Wingdings" panose="05000000000000000000" charset="0"/>
              <a:buChar char="l"/>
            </a:pPr>
            <a:r>
              <a: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年底总结会多，中央经济工作会议最引人瞩目，其后各部委的会议都有行业利好</a:t>
            </a:r>
            <a:endParaRPr lang="zh-CN" altLang="en-US">
              <a:solidFill>
                <a:schemeClr val="tx1">
                  <a:lumMod val="95000"/>
                  <a:lumOff val="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776730" y="20955"/>
            <a:ext cx="8735695" cy="5943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buClrTx/>
              <a:buSzTx/>
              <a:buFontTx/>
            </a:pPr>
            <a:r>
              <a:rPr lang="zh-CN" altLang="en-US" sz="4000" b="1">
                <a:gradFill>
                  <a:gsLst>
                    <a:gs pos="0">
                      <a:srgbClr val="FBFAFB"/>
                    </a:gs>
                    <a:gs pos="100000">
                      <a:srgbClr val="FFE38F"/>
                    </a:gs>
                  </a:gsLst>
                  <a:lin ang="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新宋体" panose="02010609030101010101" charset="-122"/>
                <a:sym typeface="+mn-ea"/>
              </a:rPr>
              <a:t> 年报期间：市场偏爱红利</a:t>
            </a:r>
            <a:endParaRPr lang="zh-CN" altLang="en-US" sz="4000" b="1">
              <a:gradFill>
                <a:gsLst>
                  <a:gs pos="0">
                    <a:srgbClr val="FBFAFB"/>
                  </a:gs>
                  <a:gs pos="100000">
                    <a:srgbClr val="FFE38F"/>
                  </a:gs>
                </a:gsLst>
                <a:lin ang="0" scaled="0"/>
              </a:gradFill>
              <a:latin typeface="思源黑体 CN Bold" panose="020B0800000000000000" charset="-122"/>
              <a:ea typeface="思源黑体 CN Bold" panose="020B0800000000000000" charset="-122"/>
              <a:cs typeface="新宋体" panose="02010609030101010101" charset="-122"/>
              <a:sym typeface="+mn-ea"/>
            </a:endParaRPr>
          </a:p>
        </p:txBody>
      </p:sp>
      <p:grpSp>
        <p:nvGrpSpPr>
          <p:cNvPr id="3" name="组合 2"/>
          <p:cNvGrpSpPr/>
          <p:nvPr>
            <p:custDataLst>
              <p:tags r:id="rId3"/>
            </p:custDataLst>
          </p:nvPr>
        </p:nvGrpSpPr>
        <p:grpSpPr>
          <a:xfrm>
            <a:off x="655955" y="1909103"/>
            <a:ext cx="5488940" cy="789354"/>
            <a:chOff x="1029694" y="2562704"/>
            <a:chExt cx="4805514" cy="683649"/>
          </a:xfrm>
          <a:gradFill>
            <a:gsLst>
              <a:gs pos="0">
                <a:srgbClr val="F9C574"/>
              </a:gs>
              <a:gs pos="68000">
                <a:srgbClr val="FEE6BD"/>
              </a:gs>
            </a:gsLst>
            <a:path path="circle">
              <a:fillToRect l="100000" t="100000"/>
            </a:path>
            <a:tileRect r="-100000" b="-100000"/>
          </a:gradFill>
        </p:grpSpPr>
        <p:grpSp>
          <p:nvGrpSpPr>
            <p:cNvPr id="6" name="组合 5"/>
            <p:cNvGrpSpPr/>
            <p:nvPr/>
          </p:nvGrpSpPr>
          <p:grpSpPr>
            <a:xfrm>
              <a:off x="1029694" y="2562704"/>
              <a:ext cx="4805514" cy="683649"/>
              <a:chOff x="1462296" y="2554916"/>
              <a:chExt cx="4381905" cy="623385"/>
            </a:xfrm>
            <a:grpFill/>
          </p:grpSpPr>
          <p:sp>
            <p:nvSpPr>
              <p:cNvPr id="7" name="任意多边形 26"/>
              <p:cNvSpPr/>
              <p:nvPr>
                <p:custDataLst>
                  <p:tags r:id="rId4"/>
                </p:custDataLst>
              </p:nvPr>
            </p:nvSpPr>
            <p:spPr>
              <a:xfrm>
                <a:off x="5439001" y="2554916"/>
                <a:ext cx="405200" cy="621109"/>
              </a:xfrm>
              <a:custGeom>
                <a:avLst/>
                <a:gdLst>
                  <a:gd name="connsiteX0" fmla="*/ 1408561 w 1626275"/>
                  <a:gd name="connsiteY0" fmla="*/ 0 h 2492829"/>
                  <a:gd name="connsiteX1" fmla="*/ 1626275 w 1626275"/>
                  <a:gd name="connsiteY1" fmla="*/ 0 h 2492829"/>
                  <a:gd name="connsiteX2" fmla="*/ 217714 w 1626275"/>
                  <a:gd name="connsiteY2" fmla="*/ 2492829 h 2492829"/>
                  <a:gd name="connsiteX3" fmla="*/ 0 w 1626275"/>
                  <a:gd name="connsiteY3" fmla="*/ 2492829 h 249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275" h="2492829">
                    <a:moveTo>
                      <a:pt x="1408561" y="0"/>
                    </a:moveTo>
                    <a:lnTo>
                      <a:pt x="1626275" y="0"/>
                    </a:lnTo>
                    <a:lnTo>
                      <a:pt x="217714" y="2492829"/>
                    </a:lnTo>
                    <a:lnTo>
                      <a:pt x="0" y="249282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75" b="1" dirty="0">
                  <a:latin typeface="思源黑体 CN Normal" panose="020B0400000000000000" charset="-122"/>
                  <a:ea typeface="思源黑体 CN Normal" panose="020B0400000000000000" charset="-122"/>
                  <a:sym typeface="Source Han Sans SC" panose="020B0500000000000000" pitchFamily="34" charset="-122"/>
                </a:endParaRPr>
              </a:p>
            </p:txBody>
          </p:sp>
          <p:sp>
            <p:nvSpPr>
              <p:cNvPr id="10" name="任意多边形 38"/>
              <p:cNvSpPr/>
              <p:nvPr>
                <p:custDataLst>
                  <p:tags r:id="rId5"/>
                </p:custDataLst>
              </p:nvPr>
            </p:nvSpPr>
            <p:spPr>
              <a:xfrm>
                <a:off x="1527527" y="2557192"/>
                <a:ext cx="4251443" cy="621109"/>
              </a:xfrm>
              <a:custGeom>
                <a:avLst/>
                <a:gdLst>
                  <a:gd name="connsiteX0" fmla="*/ 350955 w 4251443"/>
                  <a:gd name="connsiteY0" fmla="*/ 0 h 621109"/>
                  <a:gd name="connsiteX1" fmla="*/ 1468563 w 4251443"/>
                  <a:gd name="connsiteY1" fmla="*/ 0 h 621109"/>
                  <a:gd name="connsiteX2" fmla="*/ 2101327 w 4251443"/>
                  <a:gd name="connsiteY2" fmla="*/ 0 h 621109"/>
                  <a:gd name="connsiteX3" fmla="*/ 2475797 w 4251443"/>
                  <a:gd name="connsiteY3" fmla="*/ 0 h 621109"/>
                  <a:gd name="connsiteX4" fmla="*/ 3695821 w 4251443"/>
                  <a:gd name="connsiteY4" fmla="*/ 0 h 621109"/>
                  <a:gd name="connsiteX5" fmla="*/ 4251443 w 4251443"/>
                  <a:gd name="connsiteY5" fmla="*/ 0 h 621109"/>
                  <a:gd name="connsiteX6" fmla="*/ 3900488 w 4251443"/>
                  <a:gd name="connsiteY6" fmla="*/ 621109 h 621109"/>
                  <a:gd name="connsiteX7" fmla="*/ 3255606 w 4251443"/>
                  <a:gd name="connsiteY7" fmla="*/ 621109 h 621109"/>
                  <a:gd name="connsiteX8" fmla="*/ 2475797 w 4251443"/>
                  <a:gd name="connsiteY8" fmla="*/ 621109 h 621109"/>
                  <a:gd name="connsiteX9" fmla="*/ 1661112 w 4251443"/>
                  <a:gd name="connsiteY9" fmla="*/ 621109 h 621109"/>
                  <a:gd name="connsiteX10" fmla="*/ 1468563 w 4251443"/>
                  <a:gd name="connsiteY10" fmla="*/ 621109 h 621109"/>
                  <a:gd name="connsiteX11" fmla="*/ 0 w 4251443"/>
                  <a:gd name="connsiteY11" fmla="*/ 621109 h 621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1443" h="621109">
                    <a:moveTo>
                      <a:pt x="350955" y="0"/>
                    </a:moveTo>
                    <a:lnTo>
                      <a:pt x="1468563" y="0"/>
                    </a:lnTo>
                    <a:lnTo>
                      <a:pt x="2101327" y="0"/>
                    </a:lnTo>
                    <a:lnTo>
                      <a:pt x="2475797" y="0"/>
                    </a:lnTo>
                    <a:lnTo>
                      <a:pt x="3695821" y="0"/>
                    </a:lnTo>
                    <a:lnTo>
                      <a:pt x="4251443" y="0"/>
                    </a:lnTo>
                    <a:lnTo>
                      <a:pt x="3900488" y="621109"/>
                    </a:lnTo>
                    <a:lnTo>
                      <a:pt x="3255606" y="621109"/>
                    </a:lnTo>
                    <a:lnTo>
                      <a:pt x="2475797" y="621109"/>
                    </a:lnTo>
                    <a:lnTo>
                      <a:pt x="1661112" y="621109"/>
                    </a:lnTo>
                    <a:lnTo>
                      <a:pt x="1468563" y="621109"/>
                    </a:lnTo>
                    <a:lnTo>
                      <a:pt x="0" y="62110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75" b="1" dirty="0">
                  <a:latin typeface="思源黑体 CN Normal" panose="020B0400000000000000" charset="-122"/>
                  <a:ea typeface="思源黑体 CN Normal" panose="020B0400000000000000" charset="-122"/>
                  <a:sym typeface="Source Han Sans SC" panose="020B0500000000000000" pitchFamily="34" charset="-122"/>
                </a:endParaRPr>
              </a:p>
            </p:txBody>
          </p:sp>
          <p:sp>
            <p:nvSpPr>
              <p:cNvPr id="11" name="任意多边形 39"/>
              <p:cNvSpPr/>
              <p:nvPr>
                <p:custDataLst>
                  <p:tags r:id="rId6"/>
                </p:custDataLst>
              </p:nvPr>
            </p:nvSpPr>
            <p:spPr>
              <a:xfrm>
                <a:off x="1462296" y="2554916"/>
                <a:ext cx="405200" cy="621109"/>
              </a:xfrm>
              <a:custGeom>
                <a:avLst/>
                <a:gdLst>
                  <a:gd name="connsiteX0" fmla="*/ 1408561 w 1626275"/>
                  <a:gd name="connsiteY0" fmla="*/ 0 h 2492829"/>
                  <a:gd name="connsiteX1" fmla="*/ 1626275 w 1626275"/>
                  <a:gd name="connsiteY1" fmla="*/ 0 h 2492829"/>
                  <a:gd name="connsiteX2" fmla="*/ 217714 w 1626275"/>
                  <a:gd name="connsiteY2" fmla="*/ 2492829 h 2492829"/>
                  <a:gd name="connsiteX3" fmla="*/ 0 w 1626275"/>
                  <a:gd name="connsiteY3" fmla="*/ 2492829 h 249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275" h="2492829">
                    <a:moveTo>
                      <a:pt x="1408561" y="0"/>
                    </a:moveTo>
                    <a:lnTo>
                      <a:pt x="1626275" y="0"/>
                    </a:lnTo>
                    <a:lnTo>
                      <a:pt x="217714" y="2492829"/>
                    </a:lnTo>
                    <a:lnTo>
                      <a:pt x="0" y="249282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75" b="1">
                  <a:latin typeface="思源黑体 CN Normal" panose="020B0400000000000000" charset="-122"/>
                  <a:ea typeface="思源黑体 CN Normal" panose="020B0400000000000000" charset="-122"/>
                  <a:sym typeface="Source Han Sans SC" panose="020B0500000000000000" pitchFamily="34" charset="-122"/>
                </a:endParaRPr>
              </a:p>
            </p:txBody>
          </p:sp>
        </p:grpSp>
        <p:sp>
          <p:nvSpPr>
            <p:cNvPr id="12" name="文本框 11"/>
            <p:cNvSpPr txBox="1"/>
            <p:nvPr>
              <p:custDataLst>
                <p:tags r:id="rId7"/>
              </p:custDataLst>
            </p:nvPr>
          </p:nvSpPr>
          <p:spPr>
            <a:xfrm>
              <a:off x="2130448" y="2736239"/>
              <a:ext cx="3225543" cy="431172"/>
            </a:xfrm>
            <a:prstGeom prst="rect">
              <a:avLst/>
            </a:prstGeom>
            <a:grpFill/>
          </p:spPr>
          <p:txBody>
            <a:bodyPr wrap="square" rtlCol="0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rgbClr val="C00000"/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Source Han Sans SC" panose="020B0500000000000000" pitchFamily="34" charset="-122"/>
                </a:rPr>
                <a:t>机构希望在年底获得较好的排名</a:t>
              </a:r>
              <a:endParaRPr lang="zh-CN" altLang="en-US" b="1" dirty="0">
                <a:solidFill>
                  <a:srgbClr val="C00000"/>
                </a:solidFill>
                <a:latin typeface="思源黑体 CN Normal" panose="020B0400000000000000" charset="-122"/>
                <a:ea typeface="思源黑体 CN Normal" panose="020B0400000000000000" charset="-122"/>
                <a:sym typeface="Source Han Sans SC" panose="020B0500000000000000" pitchFamily="3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8"/>
              </p:custDataLst>
            </p:nvPr>
          </p:nvSpPr>
          <p:spPr>
            <a:xfrm>
              <a:off x="1597305" y="2758238"/>
              <a:ext cx="439746" cy="292581"/>
            </a:xfrm>
            <a:prstGeom prst="rect">
              <a:avLst/>
            </a:prstGeom>
            <a:grpFill/>
          </p:spPr>
          <p:txBody>
            <a:bodyPr wrap="square" rtlCol="0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1575" b="1" dirty="0">
                  <a:solidFill>
                    <a:srgbClr val="C00000"/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Source Han Sans SC" panose="020B0500000000000000" pitchFamily="34" charset="-122"/>
                </a:rPr>
                <a:t>01</a:t>
              </a:r>
              <a:endParaRPr lang="en-US" altLang="zh-CN" sz="1575" b="1" dirty="0">
                <a:solidFill>
                  <a:srgbClr val="C00000"/>
                </a:solidFill>
                <a:latin typeface="思源黑体 CN Normal" panose="020B0400000000000000" charset="-122"/>
                <a:ea typeface="思源黑体 CN Normal" panose="020B0400000000000000" charset="-122"/>
                <a:sym typeface="Source Han Sans SC" panose="020B0500000000000000" pitchFamily="34" charset="-122"/>
              </a:endParaRPr>
            </a:p>
          </p:txBody>
        </p:sp>
        <p:cxnSp>
          <p:nvCxnSpPr>
            <p:cNvPr id="14" name="直接连接符 10"/>
            <p:cNvCxnSpPr/>
            <p:nvPr>
              <p:custDataLst>
                <p:tags r:id="rId9"/>
              </p:custDataLst>
            </p:nvPr>
          </p:nvCxnSpPr>
          <p:spPr>
            <a:xfrm>
              <a:off x="2011665" y="2698840"/>
              <a:ext cx="0" cy="401118"/>
            </a:xfrm>
            <a:prstGeom prst="line">
              <a:avLst/>
            </a:prstGeom>
            <a:grpFill/>
            <a:ln w="12700">
              <a:solidFill>
                <a:srgbClr val="B127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PA-文本框 42"/>
          <p:cNvSpPr txBox="1"/>
          <p:nvPr>
            <p:custDataLst>
              <p:tags r:id="rId10"/>
            </p:custDataLst>
          </p:nvPr>
        </p:nvSpPr>
        <p:spPr>
          <a:xfrm>
            <a:off x="6296025" y="2802890"/>
            <a:ext cx="5183505" cy="1119505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 defTabSz="457200">
              <a:lnSpc>
                <a:spcPct val="130000"/>
              </a:lnSpc>
              <a:defRPr sz="14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8"/>
                <a:ea typeface="思源黑体 CN Normal" panose="020B0400000000000000" pitchFamily="34" charset="-128"/>
              </a:defRPr>
            </a:lvl1pPr>
          </a:lstStyle>
          <a:p>
            <a:pPr algn="l" defTabSz="914400">
              <a:lnSpc>
                <a:spcPct val="100000"/>
              </a:lnSpc>
              <a:buClrTx/>
              <a:buSzTx/>
              <a:buFontTx/>
            </a:pPr>
            <a:r>
              <a:rPr lang="zh-CN" altLang="en-US" sz="16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Source Han Sans SC" panose="020B0500000000000000" pitchFamily="34" charset="-122"/>
              </a:rPr>
              <a:t>2024年，国务院国资委将市值管理与中央企业负责人经营业绩考核相挂钩，促使央企在市值管理方面积极作为。</a:t>
            </a:r>
            <a:endParaRPr lang="zh-CN" altLang="en-US" sz="16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Source Han Sans SC" panose="020B0500000000000000" pitchFamily="34" charset="-122"/>
            </a:endParaRPr>
          </a:p>
          <a:p>
            <a:pPr algn="l" defTabSz="914400">
              <a:lnSpc>
                <a:spcPct val="100000"/>
              </a:lnSpc>
              <a:buClrTx/>
              <a:buSzTx/>
              <a:buFontTx/>
            </a:pPr>
            <a:r>
              <a:rPr lang="zh-CN" altLang="en-US" sz="16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Source Han Sans SC" panose="020B0500000000000000" pitchFamily="34" charset="-122"/>
              </a:rPr>
              <a:t>A股年底爱炒红利</a:t>
            </a:r>
            <a:endParaRPr lang="zh-CN" altLang="en-US" sz="16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Source Han Sans SC" panose="020B0500000000000000" pitchFamily="34" charset="-122"/>
            </a:endParaRPr>
          </a:p>
        </p:txBody>
      </p:sp>
      <p:sp>
        <p:nvSpPr>
          <p:cNvPr id="40" name="PA-文本框 42"/>
          <p:cNvSpPr txBox="1"/>
          <p:nvPr>
            <p:custDataLst>
              <p:tags r:id="rId11"/>
            </p:custDataLst>
          </p:nvPr>
        </p:nvSpPr>
        <p:spPr>
          <a:xfrm>
            <a:off x="655955" y="5013960"/>
            <a:ext cx="5207000" cy="1410335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 defTabSz="457200">
              <a:lnSpc>
                <a:spcPct val="130000"/>
              </a:lnSpc>
              <a:defRPr sz="14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8"/>
                <a:ea typeface="思源黑体 CN Normal" panose="020B0400000000000000" pitchFamily="34" charset="-128"/>
              </a:defRPr>
            </a:lvl1pPr>
          </a:lstStyle>
          <a:p>
            <a:pPr algn="l" defTabSz="914400">
              <a:lnSpc>
                <a:spcPct val="100000"/>
              </a:lnSpc>
              <a:buClrTx/>
              <a:buSzTx/>
              <a:buNone/>
            </a:pPr>
            <a:r>
              <a:rPr lang="zh-CN" altLang="en-US" sz="16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Source Han Sans SC" panose="020B0500000000000000" pitchFamily="34" charset="-122"/>
              </a:rPr>
              <a:t>岁末年初三大题材：一号文件、春运、春节消费</a:t>
            </a:r>
            <a:endParaRPr lang="zh-CN" altLang="en-US" sz="16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Source Han Sans SC" panose="020B0500000000000000" pitchFamily="34" charset="-122"/>
            </a:endParaRPr>
          </a:p>
          <a:p>
            <a:pPr algn="l" defTabSz="914400">
              <a:lnSpc>
                <a:spcPct val="100000"/>
              </a:lnSpc>
              <a:buClrTx/>
              <a:buSzTx/>
              <a:buNone/>
            </a:pPr>
            <a:r>
              <a:rPr lang="zh-CN" altLang="en-US" sz="16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Source Han Sans SC" panose="020B0500000000000000" pitchFamily="34" charset="-122"/>
              </a:rPr>
              <a:t>一号文件一般都跟三农有关，2025年围绕粮食安全、巩固脱贫成果、县域经济、乡村建设等作出系统部署</a:t>
            </a:r>
            <a:endParaRPr lang="zh-CN" altLang="en-US" sz="16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Source Han Sans SC" panose="020B0500000000000000" pitchFamily="34" charset="-122"/>
            </a:endParaRPr>
          </a:p>
        </p:txBody>
      </p:sp>
      <p:sp>
        <p:nvSpPr>
          <p:cNvPr id="41" name="PA-文本框 42"/>
          <p:cNvSpPr txBox="1"/>
          <p:nvPr>
            <p:custDataLst>
              <p:tags r:id="rId12"/>
            </p:custDataLst>
          </p:nvPr>
        </p:nvSpPr>
        <p:spPr>
          <a:xfrm>
            <a:off x="6296025" y="5026025"/>
            <a:ext cx="5400675" cy="1455420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 defTabSz="457200">
              <a:lnSpc>
                <a:spcPct val="130000"/>
              </a:lnSpc>
              <a:defRPr sz="14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8"/>
                <a:ea typeface="思源黑体 CN Normal" panose="020B0400000000000000" pitchFamily="34" charset="-128"/>
              </a:defRPr>
            </a:lvl1pPr>
          </a:lstStyle>
          <a:p>
            <a:pPr algn="l" defTabSz="914400">
              <a:lnSpc>
                <a:spcPct val="100000"/>
              </a:lnSpc>
              <a:buClrTx/>
              <a:buSzTx/>
              <a:buNone/>
            </a:pPr>
            <a:r>
              <a:rPr lang="zh-CN" altLang="en-US" sz="16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sym typeface="Source Han Sans SC" panose="020B0500000000000000" pitchFamily="34" charset="-122"/>
              </a:rPr>
              <a:t>冬天寒冷，呼吸系统疾病和心脑血管病多发。</a:t>
            </a:r>
            <a:endParaRPr lang="zh-CN" altLang="en-US" sz="16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sym typeface="Source Han Sans SC" panose="020B0500000000000000" pitchFamily="34" charset="-122"/>
            </a:endParaRPr>
          </a:p>
          <a:p>
            <a:pPr algn="l" defTabSz="914400">
              <a:lnSpc>
                <a:spcPct val="100000"/>
              </a:lnSpc>
              <a:buClrTx/>
              <a:buSzTx/>
              <a:buNone/>
            </a:pPr>
            <a:r>
              <a:rPr lang="zh-CN" altLang="en-US" sz="16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sym typeface="Source Han Sans SC" panose="020B0500000000000000" pitchFamily="34" charset="-122"/>
              </a:rPr>
              <a:t>常见有：流行性感冒、水痘、流行性脑脊髓膜炎、猩红热、流行性腮腺炎、风疹、麻疹、手足口病、感染性腹泻等</a:t>
            </a:r>
            <a:endParaRPr lang="zh-CN" altLang="en-US" sz="16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sym typeface="Source Han Sans SC" panose="020B0500000000000000" pitchFamily="34" charset="-122"/>
            </a:endParaRPr>
          </a:p>
        </p:txBody>
      </p:sp>
      <p:sp>
        <p:nvSpPr>
          <p:cNvPr id="42" name="PA-文本框 42"/>
          <p:cNvSpPr txBox="1"/>
          <p:nvPr>
            <p:custDataLst>
              <p:tags r:id="rId13"/>
            </p:custDataLst>
          </p:nvPr>
        </p:nvSpPr>
        <p:spPr>
          <a:xfrm>
            <a:off x="655955" y="2867660"/>
            <a:ext cx="5267325" cy="1002030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 defTabSz="457200">
              <a:lnSpc>
                <a:spcPct val="130000"/>
              </a:lnSpc>
              <a:defRPr sz="14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8"/>
                <a:ea typeface="思源黑体 CN Normal" panose="020B0400000000000000" pitchFamily="34" charset="-128"/>
              </a:defRPr>
            </a:lvl1pPr>
          </a:lstStyle>
          <a:p>
            <a:pPr lvl="0" algn="l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16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Source Han Sans SC" panose="020B0500000000000000" pitchFamily="34" charset="-122"/>
              </a:rPr>
              <a:t>2025年整体行情好，四季度公募、险资为锁定全年收益，从高波动科技股转向银行等防御板块。而且，机构持有的蓝筹股较多，机构到了年底有将排名往上拉的冲动。</a:t>
            </a:r>
            <a:endParaRPr lang="zh-CN" altLang="en-US" sz="16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Source Han Sans SC" panose="020B0500000000000000" pitchFamily="34" charset="-122"/>
            </a:endParaRPr>
          </a:p>
        </p:txBody>
      </p:sp>
      <p:grpSp>
        <p:nvGrpSpPr>
          <p:cNvPr id="2" name="组合 1"/>
          <p:cNvGrpSpPr/>
          <p:nvPr>
            <p:custDataLst>
              <p:tags r:id="rId14"/>
            </p:custDataLst>
          </p:nvPr>
        </p:nvGrpSpPr>
        <p:grpSpPr>
          <a:xfrm>
            <a:off x="6253480" y="1921168"/>
            <a:ext cx="5488940" cy="789354"/>
            <a:chOff x="1029694" y="2562704"/>
            <a:chExt cx="4805514" cy="683649"/>
          </a:xfrm>
          <a:gradFill>
            <a:gsLst>
              <a:gs pos="0">
                <a:srgbClr val="F9C574"/>
              </a:gs>
              <a:gs pos="68000">
                <a:srgbClr val="FEE6BD"/>
              </a:gs>
            </a:gsLst>
            <a:path path="circle">
              <a:fillToRect l="100000" t="100000"/>
            </a:path>
            <a:tileRect r="-100000" b="-100000"/>
          </a:gradFill>
        </p:grpSpPr>
        <p:grpSp>
          <p:nvGrpSpPr>
            <p:cNvPr id="8" name="组合 7"/>
            <p:cNvGrpSpPr/>
            <p:nvPr/>
          </p:nvGrpSpPr>
          <p:grpSpPr>
            <a:xfrm>
              <a:off x="1029694" y="2562704"/>
              <a:ext cx="4805514" cy="683649"/>
              <a:chOff x="1462296" y="2554916"/>
              <a:chExt cx="4381905" cy="623385"/>
            </a:xfrm>
            <a:grpFill/>
          </p:grpSpPr>
          <p:sp>
            <p:nvSpPr>
              <p:cNvPr id="43" name="任意多边形 26"/>
              <p:cNvSpPr/>
              <p:nvPr>
                <p:custDataLst>
                  <p:tags r:id="rId15"/>
                </p:custDataLst>
              </p:nvPr>
            </p:nvSpPr>
            <p:spPr>
              <a:xfrm>
                <a:off x="5439001" y="2554916"/>
                <a:ext cx="405200" cy="621109"/>
              </a:xfrm>
              <a:custGeom>
                <a:avLst/>
                <a:gdLst>
                  <a:gd name="connsiteX0" fmla="*/ 1408561 w 1626275"/>
                  <a:gd name="connsiteY0" fmla="*/ 0 h 2492829"/>
                  <a:gd name="connsiteX1" fmla="*/ 1626275 w 1626275"/>
                  <a:gd name="connsiteY1" fmla="*/ 0 h 2492829"/>
                  <a:gd name="connsiteX2" fmla="*/ 217714 w 1626275"/>
                  <a:gd name="connsiteY2" fmla="*/ 2492829 h 2492829"/>
                  <a:gd name="connsiteX3" fmla="*/ 0 w 1626275"/>
                  <a:gd name="connsiteY3" fmla="*/ 2492829 h 249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275" h="2492829">
                    <a:moveTo>
                      <a:pt x="1408561" y="0"/>
                    </a:moveTo>
                    <a:lnTo>
                      <a:pt x="1626275" y="0"/>
                    </a:lnTo>
                    <a:lnTo>
                      <a:pt x="217714" y="2492829"/>
                    </a:lnTo>
                    <a:lnTo>
                      <a:pt x="0" y="249282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575" b="1" dirty="0">
                  <a:latin typeface="思源黑体 CN Normal" panose="020B0400000000000000" charset="-122"/>
                  <a:ea typeface="思源黑体 CN Normal" panose="020B0400000000000000" charset="-122"/>
                  <a:sym typeface="Source Han Sans SC" panose="020B0500000000000000" pitchFamily="34" charset="-122"/>
                </a:endParaRPr>
              </a:p>
            </p:txBody>
          </p:sp>
          <p:sp>
            <p:nvSpPr>
              <p:cNvPr id="44" name="任意多边形 38"/>
              <p:cNvSpPr/>
              <p:nvPr>
                <p:custDataLst>
                  <p:tags r:id="rId16"/>
                </p:custDataLst>
              </p:nvPr>
            </p:nvSpPr>
            <p:spPr>
              <a:xfrm>
                <a:off x="1527527" y="2557192"/>
                <a:ext cx="4251443" cy="621109"/>
              </a:xfrm>
              <a:custGeom>
                <a:avLst/>
                <a:gdLst>
                  <a:gd name="connsiteX0" fmla="*/ 350955 w 4251443"/>
                  <a:gd name="connsiteY0" fmla="*/ 0 h 621109"/>
                  <a:gd name="connsiteX1" fmla="*/ 1468563 w 4251443"/>
                  <a:gd name="connsiteY1" fmla="*/ 0 h 621109"/>
                  <a:gd name="connsiteX2" fmla="*/ 2101327 w 4251443"/>
                  <a:gd name="connsiteY2" fmla="*/ 0 h 621109"/>
                  <a:gd name="connsiteX3" fmla="*/ 2475797 w 4251443"/>
                  <a:gd name="connsiteY3" fmla="*/ 0 h 621109"/>
                  <a:gd name="connsiteX4" fmla="*/ 3695821 w 4251443"/>
                  <a:gd name="connsiteY4" fmla="*/ 0 h 621109"/>
                  <a:gd name="connsiteX5" fmla="*/ 4251443 w 4251443"/>
                  <a:gd name="connsiteY5" fmla="*/ 0 h 621109"/>
                  <a:gd name="connsiteX6" fmla="*/ 3900488 w 4251443"/>
                  <a:gd name="connsiteY6" fmla="*/ 621109 h 621109"/>
                  <a:gd name="connsiteX7" fmla="*/ 3255606 w 4251443"/>
                  <a:gd name="connsiteY7" fmla="*/ 621109 h 621109"/>
                  <a:gd name="connsiteX8" fmla="*/ 2475797 w 4251443"/>
                  <a:gd name="connsiteY8" fmla="*/ 621109 h 621109"/>
                  <a:gd name="connsiteX9" fmla="*/ 1661112 w 4251443"/>
                  <a:gd name="connsiteY9" fmla="*/ 621109 h 621109"/>
                  <a:gd name="connsiteX10" fmla="*/ 1468563 w 4251443"/>
                  <a:gd name="connsiteY10" fmla="*/ 621109 h 621109"/>
                  <a:gd name="connsiteX11" fmla="*/ 0 w 4251443"/>
                  <a:gd name="connsiteY11" fmla="*/ 621109 h 621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1443" h="621109">
                    <a:moveTo>
                      <a:pt x="350955" y="0"/>
                    </a:moveTo>
                    <a:lnTo>
                      <a:pt x="1468563" y="0"/>
                    </a:lnTo>
                    <a:lnTo>
                      <a:pt x="2101327" y="0"/>
                    </a:lnTo>
                    <a:lnTo>
                      <a:pt x="2475797" y="0"/>
                    </a:lnTo>
                    <a:lnTo>
                      <a:pt x="3695821" y="0"/>
                    </a:lnTo>
                    <a:lnTo>
                      <a:pt x="4251443" y="0"/>
                    </a:lnTo>
                    <a:lnTo>
                      <a:pt x="3900488" y="621109"/>
                    </a:lnTo>
                    <a:lnTo>
                      <a:pt x="3255606" y="621109"/>
                    </a:lnTo>
                    <a:lnTo>
                      <a:pt x="2475797" y="621109"/>
                    </a:lnTo>
                    <a:lnTo>
                      <a:pt x="1661112" y="621109"/>
                    </a:lnTo>
                    <a:lnTo>
                      <a:pt x="1468563" y="621109"/>
                    </a:lnTo>
                    <a:lnTo>
                      <a:pt x="0" y="62110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575" b="1" dirty="0">
                  <a:latin typeface="思源黑体 CN Normal" panose="020B0400000000000000" charset="-122"/>
                  <a:ea typeface="思源黑体 CN Normal" panose="020B0400000000000000" charset="-122"/>
                  <a:sym typeface="Source Han Sans SC" panose="020B0500000000000000" pitchFamily="34" charset="-122"/>
                </a:endParaRPr>
              </a:p>
            </p:txBody>
          </p:sp>
          <p:sp>
            <p:nvSpPr>
              <p:cNvPr id="45" name="任意多边形 39"/>
              <p:cNvSpPr/>
              <p:nvPr>
                <p:custDataLst>
                  <p:tags r:id="rId17"/>
                </p:custDataLst>
              </p:nvPr>
            </p:nvSpPr>
            <p:spPr>
              <a:xfrm>
                <a:off x="1462296" y="2554916"/>
                <a:ext cx="405200" cy="621109"/>
              </a:xfrm>
              <a:custGeom>
                <a:avLst/>
                <a:gdLst>
                  <a:gd name="connsiteX0" fmla="*/ 1408561 w 1626275"/>
                  <a:gd name="connsiteY0" fmla="*/ 0 h 2492829"/>
                  <a:gd name="connsiteX1" fmla="*/ 1626275 w 1626275"/>
                  <a:gd name="connsiteY1" fmla="*/ 0 h 2492829"/>
                  <a:gd name="connsiteX2" fmla="*/ 217714 w 1626275"/>
                  <a:gd name="connsiteY2" fmla="*/ 2492829 h 2492829"/>
                  <a:gd name="connsiteX3" fmla="*/ 0 w 1626275"/>
                  <a:gd name="connsiteY3" fmla="*/ 2492829 h 249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275" h="2492829">
                    <a:moveTo>
                      <a:pt x="1408561" y="0"/>
                    </a:moveTo>
                    <a:lnTo>
                      <a:pt x="1626275" y="0"/>
                    </a:lnTo>
                    <a:lnTo>
                      <a:pt x="217714" y="2492829"/>
                    </a:lnTo>
                    <a:lnTo>
                      <a:pt x="0" y="249282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575" b="1">
                  <a:latin typeface="思源黑体 CN Normal" panose="020B0400000000000000" charset="-122"/>
                  <a:ea typeface="思源黑体 CN Normal" panose="020B0400000000000000" charset="-122"/>
                  <a:sym typeface="Source Han Sans SC" panose="020B0500000000000000" pitchFamily="34" charset="-122"/>
                </a:endParaRPr>
              </a:p>
            </p:txBody>
          </p:sp>
        </p:grpSp>
        <p:sp>
          <p:nvSpPr>
            <p:cNvPr id="46" name="文本框 45"/>
            <p:cNvSpPr txBox="1"/>
            <p:nvPr>
              <p:custDataLst>
                <p:tags r:id="rId18"/>
              </p:custDataLst>
            </p:nvPr>
          </p:nvSpPr>
          <p:spPr>
            <a:xfrm>
              <a:off x="2130448" y="2736239"/>
              <a:ext cx="3225543" cy="431172"/>
            </a:xfrm>
            <a:prstGeom prst="rect">
              <a:avLst/>
            </a:prstGeom>
            <a:grpFill/>
          </p:spPr>
          <p:txBody>
            <a:bodyPr wrap="square" rtlCol="0">
              <a:noAutofit/>
              <a:scene3d>
                <a:camera prst="orthographicFront"/>
                <a:lightRig rig="threePt" dir="t"/>
              </a:scene3d>
              <a:sp3d contourW="12700"/>
            </a:bodyPr>
            <a:p>
              <a:pPr lvl="0" algn="l">
                <a:buClrTx/>
                <a:buSzTx/>
                <a:buFontTx/>
              </a:pPr>
              <a:r>
                <a:rPr lang="zh-CN" altLang="en-US" b="1" dirty="0">
                  <a:solidFill>
                    <a:srgbClr val="C00000"/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Source Han Sans SC" panose="020B0500000000000000" pitchFamily="34" charset="-122"/>
                </a:rPr>
                <a:t>央企国企的市值管理要求</a:t>
              </a:r>
              <a:endParaRPr lang="zh-CN" altLang="en-US" b="1" dirty="0">
                <a:solidFill>
                  <a:srgbClr val="C00000"/>
                </a:solidFill>
                <a:latin typeface="思源黑体 CN Normal" panose="020B0400000000000000" charset="-122"/>
                <a:ea typeface="思源黑体 CN Normal" panose="020B0400000000000000" charset="-122"/>
                <a:sym typeface="Source Han Sans SC" panose="020B0500000000000000" pitchFamily="34" charset="-122"/>
              </a:endParaRPr>
            </a:p>
          </p:txBody>
        </p:sp>
        <p:sp>
          <p:nvSpPr>
            <p:cNvPr id="47" name="文本框 46"/>
            <p:cNvSpPr txBox="1"/>
            <p:nvPr>
              <p:custDataLst>
                <p:tags r:id="rId19"/>
              </p:custDataLst>
            </p:nvPr>
          </p:nvSpPr>
          <p:spPr>
            <a:xfrm>
              <a:off x="1597305" y="2758238"/>
              <a:ext cx="439746" cy="292581"/>
            </a:xfrm>
            <a:prstGeom prst="rect">
              <a:avLst/>
            </a:prstGeom>
            <a:grpFill/>
          </p:spPr>
          <p:txBody>
            <a:bodyPr wrap="square" rtlCol="0">
              <a:noAutofit/>
              <a:scene3d>
                <a:camera prst="orthographicFront"/>
                <a:lightRig rig="threePt" dir="t"/>
              </a:scene3d>
              <a:sp3d contourW="12700"/>
            </a:bodyPr>
            <a:p>
              <a:r>
                <a:rPr lang="en-US" altLang="zh-CN" sz="1575" b="1" dirty="0">
                  <a:solidFill>
                    <a:srgbClr val="C00000"/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Source Han Sans SC" panose="020B0500000000000000" pitchFamily="34" charset="-122"/>
                </a:rPr>
                <a:t>02</a:t>
              </a:r>
              <a:endParaRPr lang="en-US" altLang="zh-CN" sz="1575" b="1" dirty="0">
                <a:solidFill>
                  <a:srgbClr val="C00000"/>
                </a:solidFill>
                <a:latin typeface="思源黑体 CN Normal" panose="020B0400000000000000" charset="-122"/>
                <a:ea typeface="思源黑体 CN Normal" panose="020B0400000000000000" charset="-122"/>
                <a:sym typeface="Source Han Sans SC" panose="020B0500000000000000" pitchFamily="34" charset="-122"/>
              </a:endParaRPr>
            </a:p>
          </p:txBody>
        </p:sp>
        <p:cxnSp>
          <p:nvCxnSpPr>
            <p:cNvPr id="48" name="直接连接符 10"/>
            <p:cNvCxnSpPr/>
            <p:nvPr>
              <p:custDataLst>
                <p:tags r:id="rId20"/>
              </p:custDataLst>
            </p:nvPr>
          </p:nvCxnSpPr>
          <p:spPr>
            <a:xfrm>
              <a:off x="2011665" y="2698840"/>
              <a:ext cx="0" cy="401118"/>
            </a:xfrm>
            <a:prstGeom prst="line">
              <a:avLst/>
            </a:prstGeom>
            <a:grpFill/>
            <a:ln w="12700">
              <a:solidFill>
                <a:srgbClr val="B127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组合 48"/>
          <p:cNvGrpSpPr/>
          <p:nvPr>
            <p:custDataLst>
              <p:tags r:id="rId21"/>
            </p:custDataLst>
          </p:nvPr>
        </p:nvGrpSpPr>
        <p:grpSpPr>
          <a:xfrm>
            <a:off x="655955" y="4066833"/>
            <a:ext cx="5488940" cy="789354"/>
            <a:chOff x="1029694" y="2562704"/>
            <a:chExt cx="4805514" cy="683649"/>
          </a:xfrm>
          <a:gradFill>
            <a:gsLst>
              <a:gs pos="0">
                <a:srgbClr val="F9C574"/>
              </a:gs>
              <a:gs pos="68000">
                <a:srgbClr val="FEE6BD"/>
              </a:gs>
            </a:gsLst>
            <a:path path="circle">
              <a:fillToRect l="100000" t="100000"/>
            </a:path>
            <a:tileRect r="-100000" b="-100000"/>
          </a:gradFill>
        </p:grpSpPr>
        <p:grpSp>
          <p:nvGrpSpPr>
            <p:cNvPr id="50" name="组合 49"/>
            <p:cNvGrpSpPr/>
            <p:nvPr/>
          </p:nvGrpSpPr>
          <p:grpSpPr>
            <a:xfrm>
              <a:off x="1029694" y="2562704"/>
              <a:ext cx="4805514" cy="683649"/>
              <a:chOff x="1462296" y="2554916"/>
              <a:chExt cx="4381905" cy="623385"/>
            </a:xfrm>
            <a:grpFill/>
          </p:grpSpPr>
          <p:sp>
            <p:nvSpPr>
              <p:cNvPr id="51" name="任意多边形 26"/>
              <p:cNvSpPr/>
              <p:nvPr>
                <p:custDataLst>
                  <p:tags r:id="rId22"/>
                </p:custDataLst>
              </p:nvPr>
            </p:nvSpPr>
            <p:spPr>
              <a:xfrm>
                <a:off x="5439001" y="2554916"/>
                <a:ext cx="405200" cy="621109"/>
              </a:xfrm>
              <a:custGeom>
                <a:avLst/>
                <a:gdLst>
                  <a:gd name="connsiteX0" fmla="*/ 1408561 w 1626275"/>
                  <a:gd name="connsiteY0" fmla="*/ 0 h 2492829"/>
                  <a:gd name="connsiteX1" fmla="*/ 1626275 w 1626275"/>
                  <a:gd name="connsiteY1" fmla="*/ 0 h 2492829"/>
                  <a:gd name="connsiteX2" fmla="*/ 217714 w 1626275"/>
                  <a:gd name="connsiteY2" fmla="*/ 2492829 h 2492829"/>
                  <a:gd name="connsiteX3" fmla="*/ 0 w 1626275"/>
                  <a:gd name="connsiteY3" fmla="*/ 2492829 h 249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275" h="2492829">
                    <a:moveTo>
                      <a:pt x="1408561" y="0"/>
                    </a:moveTo>
                    <a:lnTo>
                      <a:pt x="1626275" y="0"/>
                    </a:lnTo>
                    <a:lnTo>
                      <a:pt x="217714" y="2492829"/>
                    </a:lnTo>
                    <a:lnTo>
                      <a:pt x="0" y="249282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575" b="1" dirty="0">
                  <a:latin typeface="思源黑体 CN Normal" panose="020B0400000000000000" charset="-122"/>
                  <a:ea typeface="思源黑体 CN Normal" panose="020B0400000000000000" charset="-122"/>
                  <a:sym typeface="Source Han Sans SC" panose="020B0500000000000000" pitchFamily="34" charset="-122"/>
                </a:endParaRPr>
              </a:p>
            </p:txBody>
          </p:sp>
          <p:sp>
            <p:nvSpPr>
              <p:cNvPr id="52" name="任意多边形 38"/>
              <p:cNvSpPr/>
              <p:nvPr>
                <p:custDataLst>
                  <p:tags r:id="rId23"/>
                </p:custDataLst>
              </p:nvPr>
            </p:nvSpPr>
            <p:spPr>
              <a:xfrm>
                <a:off x="1527527" y="2557192"/>
                <a:ext cx="4251443" cy="621109"/>
              </a:xfrm>
              <a:custGeom>
                <a:avLst/>
                <a:gdLst>
                  <a:gd name="connsiteX0" fmla="*/ 350955 w 4251443"/>
                  <a:gd name="connsiteY0" fmla="*/ 0 h 621109"/>
                  <a:gd name="connsiteX1" fmla="*/ 1468563 w 4251443"/>
                  <a:gd name="connsiteY1" fmla="*/ 0 h 621109"/>
                  <a:gd name="connsiteX2" fmla="*/ 2101327 w 4251443"/>
                  <a:gd name="connsiteY2" fmla="*/ 0 h 621109"/>
                  <a:gd name="connsiteX3" fmla="*/ 2475797 w 4251443"/>
                  <a:gd name="connsiteY3" fmla="*/ 0 h 621109"/>
                  <a:gd name="connsiteX4" fmla="*/ 3695821 w 4251443"/>
                  <a:gd name="connsiteY4" fmla="*/ 0 h 621109"/>
                  <a:gd name="connsiteX5" fmla="*/ 4251443 w 4251443"/>
                  <a:gd name="connsiteY5" fmla="*/ 0 h 621109"/>
                  <a:gd name="connsiteX6" fmla="*/ 3900488 w 4251443"/>
                  <a:gd name="connsiteY6" fmla="*/ 621109 h 621109"/>
                  <a:gd name="connsiteX7" fmla="*/ 3255606 w 4251443"/>
                  <a:gd name="connsiteY7" fmla="*/ 621109 h 621109"/>
                  <a:gd name="connsiteX8" fmla="*/ 2475797 w 4251443"/>
                  <a:gd name="connsiteY8" fmla="*/ 621109 h 621109"/>
                  <a:gd name="connsiteX9" fmla="*/ 1661112 w 4251443"/>
                  <a:gd name="connsiteY9" fmla="*/ 621109 h 621109"/>
                  <a:gd name="connsiteX10" fmla="*/ 1468563 w 4251443"/>
                  <a:gd name="connsiteY10" fmla="*/ 621109 h 621109"/>
                  <a:gd name="connsiteX11" fmla="*/ 0 w 4251443"/>
                  <a:gd name="connsiteY11" fmla="*/ 621109 h 621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1443" h="621109">
                    <a:moveTo>
                      <a:pt x="350955" y="0"/>
                    </a:moveTo>
                    <a:lnTo>
                      <a:pt x="1468563" y="0"/>
                    </a:lnTo>
                    <a:lnTo>
                      <a:pt x="2101327" y="0"/>
                    </a:lnTo>
                    <a:lnTo>
                      <a:pt x="2475797" y="0"/>
                    </a:lnTo>
                    <a:lnTo>
                      <a:pt x="3695821" y="0"/>
                    </a:lnTo>
                    <a:lnTo>
                      <a:pt x="4251443" y="0"/>
                    </a:lnTo>
                    <a:lnTo>
                      <a:pt x="3900488" y="621109"/>
                    </a:lnTo>
                    <a:lnTo>
                      <a:pt x="3255606" y="621109"/>
                    </a:lnTo>
                    <a:lnTo>
                      <a:pt x="2475797" y="621109"/>
                    </a:lnTo>
                    <a:lnTo>
                      <a:pt x="1661112" y="621109"/>
                    </a:lnTo>
                    <a:lnTo>
                      <a:pt x="1468563" y="621109"/>
                    </a:lnTo>
                    <a:lnTo>
                      <a:pt x="0" y="62110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575" b="1" dirty="0">
                  <a:latin typeface="思源黑体 CN Normal" panose="020B0400000000000000" charset="-122"/>
                  <a:ea typeface="思源黑体 CN Normal" panose="020B0400000000000000" charset="-122"/>
                  <a:sym typeface="Source Han Sans SC" panose="020B0500000000000000" pitchFamily="34" charset="-122"/>
                </a:endParaRPr>
              </a:p>
            </p:txBody>
          </p:sp>
          <p:sp>
            <p:nvSpPr>
              <p:cNvPr id="53" name="任意多边形 39"/>
              <p:cNvSpPr/>
              <p:nvPr>
                <p:custDataLst>
                  <p:tags r:id="rId24"/>
                </p:custDataLst>
              </p:nvPr>
            </p:nvSpPr>
            <p:spPr>
              <a:xfrm>
                <a:off x="1462296" y="2554916"/>
                <a:ext cx="405200" cy="621109"/>
              </a:xfrm>
              <a:custGeom>
                <a:avLst/>
                <a:gdLst>
                  <a:gd name="connsiteX0" fmla="*/ 1408561 w 1626275"/>
                  <a:gd name="connsiteY0" fmla="*/ 0 h 2492829"/>
                  <a:gd name="connsiteX1" fmla="*/ 1626275 w 1626275"/>
                  <a:gd name="connsiteY1" fmla="*/ 0 h 2492829"/>
                  <a:gd name="connsiteX2" fmla="*/ 217714 w 1626275"/>
                  <a:gd name="connsiteY2" fmla="*/ 2492829 h 2492829"/>
                  <a:gd name="connsiteX3" fmla="*/ 0 w 1626275"/>
                  <a:gd name="connsiteY3" fmla="*/ 2492829 h 249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275" h="2492829">
                    <a:moveTo>
                      <a:pt x="1408561" y="0"/>
                    </a:moveTo>
                    <a:lnTo>
                      <a:pt x="1626275" y="0"/>
                    </a:lnTo>
                    <a:lnTo>
                      <a:pt x="217714" y="2492829"/>
                    </a:lnTo>
                    <a:lnTo>
                      <a:pt x="0" y="249282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575" b="1">
                  <a:latin typeface="思源黑体 CN Normal" panose="020B0400000000000000" charset="-122"/>
                  <a:ea typeface="思源黑体 CN Normal" panose="020B0400000000000000" charset="-122"/>
                  <a:sym typeface="Source Han Sans SC" panose="020B0500000000000000" pitchFamily="34" charset="-122"/>
                </a:endParaRPr>
              </a:p>
            </p:txBody>
          </p:sp>
        </p:grpSp>
        <p:sp>
          <p:nvSpPr>
            <p:cNvPr id="54" name="文本框 53"/>
            <p:cNvSpPr txBox="1"/>
            <p:nvPr>
              <p:custDataLst>
                <p:tags r:id="rId25"/>
              </p:custDataLst>
            </p:nvPr>
          </p:nvSpPr>
          <p:spPr>
            <a:xfrm>
              <a:off x="2130448" y="2736239"/>
              <a:ext cx="3225543" cy="431172"/>
            </a:xfrm>
            <a:prstGeom prst="rect">
              <a:avLst/>
            </a:prstGeom>
            <a:grpFill/>
          </p:spPr>
          <p:txBody>
            <a:bodyPr wrap="square" rtlCol="0">
              <a:noAutofit/>
              <a:scene3d>
                <a:camera prst="orthographicFront"/>
                <a:lightRig rig="threePt" dir="t"/>
              </a:scene3d>
              <a:sp3d contourW="12700"/>
            </a:bodyPr>
            <a:p>
              <a:r>
                <a:rPr lang="zh-CN" altLang="en-US" b="1" dirty="0">
                  <a:solidFill>
                    <a:srgbClr val="C00000"/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Source Han Sans SC" panose="020B0500000000000000" pitchFamily="34" charset="-122"/>
                </a:rPr>
                <a:t>一号文件、春运、春节消费</a:t>
              </a:r>
              <a:endParaRPr lang="zh-CN" altLang="en-US" b="1" dirty="0">
                <a:solidFill>
                  <a:srgbClr val="C00000"/>
                </a:solidFill>
                <a:latin typeface="思源黑体 CN Normal" panose="020B0400000000000000" charset="-122"/>
                <a:ea typeface="思源黑体 CN Normal" panose="020B0400000000000000" charset="-122"/>
                <a:sym typeface="Source Han Sans SC" panose="020B0500000000000000" pitchFamily="34" charset="-122"/>
              </a:endParaRPr>
            </a:p>
          </p:txBody>
        </p:sp>
        <p:sp>
          <p:nvSpPr>
            <p:cNvPr id="55" name="文本框 54"/>
            <p:cNvSpPr txBox="1"/>
            <p:nvPr>
              <p:custDataLst>
                <p:tags r:id="rId26"/>
              </p:custDataLst>
            </p:nvPr>
          </p:nvSpPr>
          <p:spPr>
            <a:xfrm>
              <a:off x="1597305" y="2758238"/>
              <a:ext cx="439746" cy="292581"/>
            </a:xfrm>
            <a:prstGeom prst="rect">
              <a:avLst/>
            </a:prstGeom>
            <a:grpFill/>
          </p:spPr>
          <p:txBody>
            <a:bodyPr wrap="square" rtlCol="0">
              <a:noAutofit/>
              <a:scene3d>
                <a:camera prst="orthographicFront"/>
                <a:lightRig rig="threePt" dir="t"/>
              </a:scene3d>
              <a:sp3d contourW="12700"/>
            </a:bodyPr>
            <a:p>
              <a:r>
                <a:rPr lang="en-US" altLang="zh-CN" sz="1575" b="1" dirty="0">
                  <a:solidFill>
                    <a:srgbClr val="C00000"/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Source Han Sans SC" panose="020B0500000000000000" pitchFamily="34" charset="-122"/>
                </a:rPr>
                <a:t>03</a:t>
              </a:r>
              <a:endParaRPr lang="en-US" altLang="zh-CN" sz="1575" b="1" dirty="0">
                <a:solidFill>
                  <a:srgbClr val="C00000"/>
                </a:solidFill>
                <a:latin typeface="思源黑体 CN Normal" panose="020B0400000000000000" charset="-122"/>
                <a:ea typeface="思源黑体 CN Normal" panose="020B0400000000000000" charset="-122"/>
                <a:sym typeface="Source Han Sans SC" panose="020B0500000000000000" pitchFamily="34" charset="-122"/>
              </a:endParaRPr>
            </a:p>
          </p:txBody>
        </p:sp>
        <p:cxnSp>
          <p:nvCxnSpPr>
            <p:cNvPr id="56" name="直接连接符 10"/>
            <p:cNvCxnSpPr/>
            <p:nvPr>
              <p:custDataLst>
                <p:tags r:id="rId27"/>
              </p:custDataLst>
            </p:nvPr>
          </p:nvCxnSpPr>
          <p:spPr>
            <a:xfrm>
              <a:off x="2011665" y="2698840"/>
              <a:ext cx="0" cy="401118"/>
            </a:xfrm>
            <a:prstGeom prst="line">
              <a:avLst/>
            </a:prstGeom>
            <a:grpFill/>
            <a:ln w="12700">
              <a:solidFill>
                <a:srgbClr val="B127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组合 56"/>
          <p:cNvGrpSpPr/>
          <p:nvPr>
            <p:custDataLst>
              <p:tags r:id="rId28"/>
            </p:custDataLst>
          </p:nvPr>
        </p:nvGrpSpPr>
        <p:grpSpPr>
          <a:xfrm>
            <a:off x="6253480" y="4066833"/>
            <a:ext cx="5488940" cy="789354"/>
            <a:chOff x="1029694" y="2562704"/>
            <a:chExt cx="4805514" cy="683649"/>
          </a:xfrm>
          <a:gradFill>
            <a:gsLst>
              <a:gs pos="0">
                <a:srgbClr val="F9C574"/>
              </a:gs>
              <a:gs pos="68000">
                <a:srgbClr val="FEE6BD"/>
              </a:gs>
            </a:gsLst>
            <a:path path="circle">
              <a:fillToRect l="100000" t="100000"/>
            </a:path>
            <a:tileRect r="-100000" b="-100000"/>
          </a:gradFill>
        </p:grpSpPr>
        <p:grpSp>
          <p:nvGrpSpPr>
            <p:cNvPr id="58" name="组合 57"/>
            <p:cNvGrpSpPr/>
            <p:nvPr/>
          </p:nvGrpSpPr>
          <p:grpSpPr>
            <a:xfrm>
              <a:off x="1029694" y="2562704"/>
              <a:ext cx="4805514" cy="683649"/>
              <a:chOff x="1462296" y="2554916"/>
              <a:chExt cx="4381905" cy="623385"/>
            </a:xfrm>
            <a:grpFill/>
          </p:grpSpPr>
          <p:sp>
            <p:nvSpPr>
              <p:cNvPr id="59" name="任意多边形 26"/>
              <p:cNvSpPr/>
              <p:nvPr>
                <p:custDataLst>
                  <p:tags r:id="rId29"/>
                </p:custDataLst>
              </p:nvPr>
            </p:nvSpPr>
            <p:spPr>
              <a:xfrm>
                <a:off x="5439001" y="2554916"/>
                <a:ext cx="405200" cy="621109"/>
              </a:xfrm>
              <a:custGeom>
                <a:avLst/>
                <a:gdLst>
                  <a:gd name="connsiteX0" fmla="*/ 1408561 w 1626275"/>
                  <a:gd name="connsiteY0" fmla="*/ 0 h 2492829"/>
                  <a:gd name="connsiteX1" fmla="*/ 1626275 w 1626275"/>
                  <a:gd name="connsiteY1" fmla="*/ 0 h 2492829"/>
                  <a:gd name="connsiteX2" fmla="*/ 217714 w 1626275"/>
                  <a:gd name="connsiteY2" fmla="*/ 2492829 h 2492829"/>
                  <a:gd name="connsiteX3" fmla="*/ 0 w 1626275"/>
                  <a:gd name="connsiteY3" fmla="*/ 2492829 h 249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275" h="2492829">
                    <a:moveTo>
                      <a:pt x="1408561" y="0"/>
                    </a:moveTo>
                    <a:lnTo>
                      <a:pt x="1626275" y="0"/>
                    </a:lnTo>
                    <a:lnTo>
                      <a:pt x="217714" y="2492829"/>
                    </a:lnTo>
                    <a:lnTo>
                      <a:pt x="0" y="249282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575" b="1" dirty="0">
                  <a:latin typeface="思源黑体 CN Normal" panose="020B0400000000000000" charset="-122"/>
                  <a:ea typeface="思源黑体 CN Normal" panose="020B0400000000000000" charset="-122"/>
                  <a:sym typeface="Source Han Sans SC" panose="020B0500000000000000" pitchFamily="34" charset="-122"/>
                </a:endParaRPr>
              </a:p>
            </p:txBody>
          </p:sp>
          <p:sp>
            <p:nvSpPr>
              <p:cNvPr id="60" name="任意多边形 38"/>
              <p:cNvSpPr/>
              <p:nvPr>
                <p:custDataLst>
                  <p:tags r:id="rId30"/>
                </p:custDataLst>
              </p:nvPr>
            </p:nvSpPr>
            <p:spPr>
              <a:xfrm>
                <a:off x="1527527" y="2557192"/>
                <a:ext cx="4251443" cy="621109"/>
              </a:xfrm>
              <a:custGeom>
                <a:avLst/>
                <a:gdLst>
                  <a:gd name="connsiteX0" fmla="*/ 350955 w 4251443"/>
                  <a:gd name="connsiteY0" fmla="*/ 0 h 621109"/>
                  <a:gd name="connsiteX1" fmla="*/ 1468563 w 4251443"/>
                  <a:gd name="connsiteY1" fmla="*/ 0 h 621109"/>
                  <a:gd name="connsiteX2" fmla="*/ 2101327 w 4251443"/>
                  <a:gd name="connsiteY2" fmla="*/ 0 h 621109"/>
                  <a:gd name="connsiteX3" fmla="*/ 2475797 w 4251443"/>
                  <a:gd name="connsiteY3" fmla="*/ 0 h 621109"/>
                  <a:gd name="connsiteX4" fmla="*/ 3695821 w 4251443"/>
                  <a:gd name="connsiteY4" fmla="*/ 0 h 621109"/>
                  <a:gd name="connsiteX5" fmla="*/ 4251443 w 4251443"/>
                  <a:gd name="connsiteY5" fmla="*/ 0 h 621109"/>
                  <a:gd name="connsiteX6" fmla="*/ 3900488 w 4251443"/>
                  <a:gd name="connsiteY6" fmla="*/ 621109 h 621109"/>
                  <a:gd name="connsiteX7" fmla="*/ 3255606 w 4251443"/>
                  <a:gd name="connsiteY7" fmla="*/ 621109 h 621109"/>
                  <a:gd name="connsiteX8" fmla="*/ 2475797 w 4251443"/>
                  <a:gd name="connsiteY8" fmla="*/ 621109 h 621109"/>
                  <a:gd name="connsiteX9" fmla="*/ 1661112 w 4251443"/>
                  <a:gd name="connsiteY9" fmla="*/ 621109 h 621109"/>
                  <a:gd name="connsiteX10" fmla="*/ 1468563 w 4251443"/>
                  <a:gd name="connsiteY10" fmla="*/ 621109 h 621109"/>
                  <a:gd name="connsiteX11" fmla="*/ 0 w 4251443"/>
                  <a:gd name="connsiteY11" fmla="*/ 621109 h 621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1443" h="621109">
                    <a:moveTo>
                      <a:pt x="350955" y="0"/>
                    </a:moveTo>
                    <a:lnTo>
                      <a:pt x="1468563" y="0"/>
                    </a:lnTo>
                    <a:lnTo>
                      <a:pt x="2101327" y="0"/>
                    </a:lnTo>
                    <a:lnTo>
                      <a:pt x="2475797" y="0"/>
                    </a:lnTo>
                    <a:lnTo>
                      <a:pt x="3695821" y="0"/>
                    </a:lnTo>
                    <a:lnTo>
                      <a:pt x="4251443" y="0"/>
                    </a:lnTo>
                    <a:lnTo>
                      <a:pt x="3900488" y="621109"/>
                    </a:lnTo>
                    <a:lnTo>
                      <a:pt x="3255606" y="621109"/>
                    </a:lnTo>
                    <a:lnTo>
                      <a:pt x="2475797" y="621109"/>
                    </a:lnTo>
                    <a:lnTo>
                      <a:pt x="1661112" y="621109"/>
                    </a:lnTo>
                    <a:lnTo>
                      <a:pt x="1468563" y="621109"/>
                    </a:lnTo>
                    <a:lnTo>
                      <a:pt x="0" y="62110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575" b="1" dirty="0">
                  <a:latin typeface="思源黑体 CN Normal" panose="020B0400000000000000" charset="-122"/>
                  <a:ea typeface="思源黑体 CN Normal" panose="020B0400000000000000" charset="-122"/>
                  <a:sym typeface="Source Han Sans SC" panose="020B0500000000000000" pitchFamily="34" charset="-122"/>
                </a:endParaRPr>
              </a:p>
            </p:txBody>
          </p:sp>
          <p:sp>
            <p:nvSpPr>
              <p:cNvPr id="61" name="任意多边形 39"/>
              <p:cNvSpPr/>
              <p:nvPr>
                <p:custDataLst>
                  <p:tags r:id="rId31"/>
                </p:custDataLst>
              </p:nvPr>
            </p:nvSpPr>
            <p:spPr>
              <a:xfrm>
                <a:off x="1462296" y="2554916"/>
                <a:ext cx="405200" cy="621109"/>
              </a:xfrm>
              <a:custGeom>
                <a:avLst/>
                <a:gdLst>
                  <a:gd name="connsiteX0" fmla="*/ 1408561 w 1626275"/>
                  <a:gd name="connsiteY0" fmla="*/ 0 h 2492829"/>
                  <a:gd name="connsiteX1" fmla="*/ 1626275 w 1626275"/>
                  <a:gd name="connsiteY1" fmla="*/ 0 h 2492829"/>
                  <a:gd name="connsiteX2" fmla="*/ 217714 w 1626275"/>
                  <a:gd name="connsiteY2" fmla="*/ 2492829 h 2492829"/>
                  <a:gd name="connsiteX3" fmla="*/ 0 w 1626275"/>
                  <a:gd name="connsiteY3" fmla="*/ 2492829 h 249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275" h="2492829">
                    <a:moveTo>
                      <a:pt x="1408561" y="0"/>
                    </a:moveTo>
                    <a:lnTo>
                      <a:pt x="1626275" y="0"/>
                    </a:lnTo>
                    <a:lnTo>
                      <a:pt x="217714" y="2492829"/>
                    </a:lnTo>
                    <a:lnTo>
                      <a:pt x="0" y="249282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575" b="1">
                  <a:latin typeface="思源黑体 CN Normal" panose="020B0400000000000000" charset="-122"/>
                  <a:ea typeface="思源黑体 CN Normal" panose="020B0400000000000000" charset="-122"/>
                  <a:sym typeface="Source Han Sans SC" panose="020B0500000000000000" pitchFamily="34" charset="-122"/>
                </a:endParaRPr>
              </a:p>
            </p:txBody>
          </p:sp>
        </p:grpSp>
        <p:sp>
          <p:nvSpPr>
            <p:cNvPr id="62" name="文本框 61"/>
            <p:cNvSpPr txBox="1"/>
            <p:nvPr>
              <p:custDataLst>
                <p:tags r:id="rId32"/>
              </p:custDataLst>
            </p:nvPr>
          </p:nvSpPr>
          <p:spPr>
            <a:xfrm>
              <a:off x="2130448" y="2736239"/>
              <a:ext cx="3225543" cy="431172"/>
            </a:xfrm>
            <a:prstGeom prst="rect">
              <a:avLst/>
            </a:prstGeom>
            <a:grpFill/>
          </p:spPr>
          <p:txBody>
            <a:bodyPr wrap="square" rtlCol="0">
              <a:noAutofit/>
              <a:scene3d>
                <a:camera prst="orthographicFront"/>
                <a:lightRig rig="threePt" dir="t"/>
              </a:scene3d>
              <a:sp3d contourW="12700"/>
            </a:bodyPr>
            <a:p>
              <a:r>
                <a:rPr lang="zh-CN" altLang="en-US" b="1" dirty="0">
                  <a:solidFill>
                    <a:srgbClr val="C00000"/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Source Han Sans SC" panose="020B0500000000000000" pitchFamily="34" charset="-122"/>
                </a:rPr>
                <a:t>传染病易发季节</a:t>
              </a:r>
              <a:endParaRPr lang="zh-CN" altLang="en-US" b="1" dirty="0">
                <a:solidFill>
                  <a:srgbClr val="C00000"/>
                </a:solidFill>
                <a:latin typeface="思源黑体 CN Normal" panose="020B0400000000000000" charset="-122"/>
                <a:ea typeface="思源黑体 CN Normal" panose="020B0400000000000000" charset="-122"/>
                <a:sym typeface="Source Han Sans SC" panose="020B0500000000000000" pitchFamily="34" charset="-122"/>
              </a:endParaRPr>
            </a:p>
          </p:txBody>
        </p:sp>
        <p:sp>
          <p:nvSpPr>
            <p:cNvPr id="63" name="文本框 62"/>
            <p:cNvSpPr txBox="1"/>
            <p:nvPr>
              <p:custDataLst>
                <p:tags r:id="rId33"/>
              </p:custDataLst>
            </p:nvPr>
          </p:nvSpPr>
          <p:spPr>
            <a:xfrm>
              <a:off x="1597305" y="2758238"/>
              <a:ext cx="439746" cy="292581"/>
            </a:xfrm>
            <a:prstGeom prst="rect">
              <a:avLst/>
            </a:prstGeom>
            <a:grpFill/>
          </p:spPr>
          <p:txBody>
            <a:bodyPr wrap="square" rtlCol="0">
              <a:noAutofit/>
              <a:scene3d>
                <a:camera prst="orthographicFront"/>
                <a:lightRig rig="threePt" dir="t"/>
              </a:scene3d>
              <a:sp3d contourW="12700"/>
            </a:bodyPr>
            <a:p>
              <a:r>
                <a:rPr lang="en-US" altLang="zh-CN" sz="1575" b="1" dirty="0">
                  <a:solidFill>
                    <a:srgbClr val="C00000"/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Source Han Sans SC" panose="020B0500000000000000" pitchFamily="34" charset="-122"/>
                </a:rPr>
                <a:t>04</a:t>
              </a:r>
              <a:endParaRPr lang="en-US" altLang="zh-CN" sz="1575" b="1" dirty="0">
                <a:solidFill>
                  <a:srgbClr val="C00000"/>
                </a:solidFill>
                <a:latin typeface="思源黑体 CN Normal" panose="020B0400000000000000" charset="-122"/>
                <a:ea typeface="思源黑体 CN Normal" panose="020B0400000000000000" charset="-122"/>
                <a:sym typeface="Source Han Sans SC" panose="020B0500000000000000" pitchFamily="34" charset="-122"/>
              </a:endParaRPr>
            </a:p>
          </p:txBody>
        </p:sp>
        <p:cxnSp>
          <p:nvCxnSpPr>
            <p:cNvPr id="64" name="直接连接符 10"/>
            <p:cNvCxnSpPr/>
            <p:nvPr>
              <p:custDataLst>
                <p:tags r:id="rId34"/>
              </p:custDataLst>
            </p:nvPr>
          </p:nvCxnSpPr>
          <p:spPr>
            <a:xfrm>
              <a:off x="2011665" y="2698840"/>
              <a:ext cx="0" cy="401118"/>
            </a:xfrm>
            <a:prstGeom prst="line">
              <a:avLst/>
            </a:prstGeom>
            <a:grpFill/>
            <a:ln w="12700">
              <a:solidFill>
                <a:srgbClr val="B127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文本框 8"/>
          <p:cNvSpPr txBox="1"/>
          <p:nvPr/>
        </p:nvSpPr>
        <p:spPr>
          <a:xfrm>
            <a:off x="274955" y="6558280"/>
            <a:ext cx="116579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经传多赢首席投顾：蔡英姿丨投顾编号：</a:t>
            </a:r>
            <a:r>
              <a:rPr lang="en-US" altLang="zh-CN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A1120613090011     </a:t>
            </a:r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风险提示：观点基于软件数据和理论模型分析，仅供参考，不构成买卖建议，股市有风险，投资需谨慎</a:t>
            </a:r>
            <a:endParaRPr lang="zh-CN" altLang="en-US" sz="1000">
              <a:solidFill>
                <a:srgbClr val="FEF5E5">
                  <a:alpha val="69000"/>
                </a:srgb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</p:spTree>
    <p:custDataLst>
      <p:tags r:id="rId35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9" name="图片 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73495" y="3788410"/>
            <a:ext cx="5116830" cy="266827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820" y="3788410"/>
            <a:ext cx="5212080" cy="266827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820" y="737235"/>
            <a:ext cx="5212715" cy="287718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748405" y="13970"/>
            <a:ext cx="57638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 b="1">
                <a:gradFill>
                  <a:gsLst>
                    <a:gs pos="0">
                      <a:srgbClr val="FBFAFB"/>
                    </a:gs>
                    <a:gs pos="100000">
                      <a:srgbClr val="FFE38F"/>
                    </a:gs>
                  </a:gsLst>
                  <a:lin ang="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新宋体" panose="02010609030101010101" charset="-122"/>
                <a:sym typeface="+mn-ea"/>
              </a:rPr>
              <a:t>个股：</a:t>
            </a:r>
            <a:r>
              <a:rPr lang="zh-CN" altLang="en-US" sz="4000" b="1">
                <a:gradFill>
                  <a:gsLst>
                    <a:gs pos="0">
                      <a:srgbClr val="FBFAFB"/>
                    </a:gs>
                    <a:gs pos="100000">
                      <a:srgbClr val="FFE38F"/>
                    </a:gs>
                  </a:gsLst>
                  <a:lin ang="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新宋体" panose="02010609030101010101" charset="-122"/>
              </a:rPr>
              <a:t>守株待兔</a:t>
            </a:r>
            <a:endParaRPr lang="zh-CN" altLang="en-US" sz="4000" b="1">
              <a:gradFill>
                <a:gsLst>
                  <a:gs pos="0">
                    <a:srgbClr val="FBFAFB"/>
                  </a:gs>
                  <a:gs pos="100000">
                    <a:srgbClr val="FFE38F"/>
                  </a:gs>
                </a:gsLst>
                <a:lin ang="0" scaled="0"/>
              </a:gradFill>
              <a:latin typeface="思源黑体 CN Bold" panose="020B0800000000000000" charset="-122"/>
              <a:ea typeface="思源黑体 CN Bold" panose="020B0800000000000000" charset="-122"/>
              <a:cs typeface="新宋体" panose="0201060903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74955" y="6558280"/>
            <a:ext cx="116579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经传多赢首席投顾：蔡英姿丨投顾编号：</a:t>
            </a:r>
            <a:r>
              <a:rPr lang="en-US" altLang="zh-CN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A1120613090011     </a:t>
            </a:r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风险提示：</a:t>
            </a:r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观点基于软件数据和理论模型分析，仅供参考，不构成买卖建议，股市有风险，投资需谨慎</a:t>
            </a:r>
            <a:endParaRPr lang="zh-CN" altLang="en-US" sz="1000">
              <a:solidFill>
                <a:srgbClr val="FEF5E5">
                  <a:alpha val="69000"/>
                </a:srgb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527165" y="222250"/>
            <a:ext cx="5320030" cy="29832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endParaRPr lang="zh-CN" altLang="en-US" sz="16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117725" y="1113790"/>
            <a:ext cx="3752850" cy="3683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800"/>
              <a:t>怡球资源(601388)：再生铝合金锭</a:t>
            </a:r>
            <a:endParaRPr lang="zh-CN" altLang="en-US" sz="16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3495" y="861695"/>
            <a:ext cx="5116830" cy="261239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366635" y="1878330"/>
            <a:ext cx="4316730" cy="3867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buClrTx/>
              <a:buSzTx/>
              <a:buFontTx/>
            </a:pPr>
            <a:r>
              <a:rPr lang="zh-CN" altLang="en-US" sz="1800"/>
              <a:t>上海瀚讯(300762)：军用战术通信设备</a:t>
            </a:r>
            <a:endParaRPr lang="zh-CN" altLang="en-US" sz="16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719570" y="4168140"/>
            <a:ext cx="4681855" cy="5295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buClrTx/>
              <a:buSzTx/>
              <a:buFontTx/>
            </a:pPr>
            <a:r>
              <a:rPr lang="zh-CN" altLang="en-US" sz="1800"/>
              <a:t>华电新能(600930)：成立海洋能源科技公司</a:t>
            </a:r>
            <a:endParaRPr lang="zh-CN" altLang="en-US" sz="16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993900" y="4168140"/>
            <a:ext cx="3435350" cy="4044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800"/>
              <a:t>汉森制药(002412)：传统中成药</a:t>
            </a:r>
            <a:endParaRPr lang="zh-CN" altLang="en-US" sz="16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83130" y="13970"/>
            <a:ext cx="77755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 b="1">
                <a:gradFill>
                  <a:gsLst>
                    <a:gs pos="0">
                      <a:srgbClr val="FBFAFB"/>
                    </a:gs>
                    <a:gs pos="100000">
                      <a:srgbClr val="FFE38F"/>
                    </a:gs>
                  </a:gsLst>
                  <a:lin ang="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新宋体" panose="02010609030101010101" charset="-122"/>
                <a:sym typeface="+mn-ea"/>
              </a:rPr>
              <a:t>上证指数月线：</a:t>
            </a:r>
            <a:r>
              <a:rPr lang="zh-CN" altLang="en-US" sz="4000" b="1">
                <a:gradFill>
                  <a:gsLst>
                    <a:gs pos="0">
                      <a:srgbClr val="FBFAFB"/>
                    </a:gs>
                    <a:gs pos="100000">
                      <a:srgbClr val="FFE38F"/>
                    </a:gs>
                  </a:gsLst>
                  <a:lin ang="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新宋体" panose="02010609030101010101" charset="-122"/>
              </a:rPr>
              <a:t>6124-5178压力线</a:t>
            </a:r>
            <a:endParaRPr lang="zh-CN" altLang="en-US" sz="4000" b="1">
              <a:gradFill>
                <a:gsLst>
                  <a:gs pos="0">
                    <a:srgbClr val="FBFAFB"/>
                  </a:gs>
                  <a:gs pos="100000">
                    <a:srgbClr val="FFE38F"/>
                  </a:gs>
                </a:gsLst>
                <a:lin ang="0" scaled="0"/>
              </a:gradFill>
              <a:latin typeface="思源黑体 CN Bold" panose="020B0800000000000000" charset="-122"/>
              <a:ea typeface="思源黑体 CN Bold" panose="020B0800000000000000" charset="-122"/>
              <a:cs typeface="新宋体" panose="0201060903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74955" y="6558280"/>
            <a:ext cx="116579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经传多赢首席投顾：蔡英姿丨投顾编号：</a:t>
            </a:r>
            <a:r>
              <a:rPr lang="en-US" altLang="zh-CN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A1120613090011     </a:t>
            </a:r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风险提示：观点基于软件数据和理论模型分析，仅供参考，不构成买卖建议，股市有风险，投资需谨慎</a:t>
            </a:r>
            <a:endParaRPr lang="zh-CN" altLang="en-US" sz="1000">
              <a:solidFill>
                <a:srgbClr val="FEF5E5">
                  <a:alpha val="69000"/>
                </a:srgb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4665" y="908685"/>
            <a:ext cx="11159490" cy="54965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" name="组合 4"/>
          <p:cNvGrpSpPr/>
          <p:nvPr>
            <p:custDataLst>
              <p:tags r:id="rId1"/>
            </p:custDataLst>
          </p:nvPr>
        </p:nvGrpSpPr>
        <p:grpSpPr>
          <a:xfrm>
            <a:off x="5464810" y="1534160"/>
            <a:ext cx="5939790" cy="811530"/>
            <a:chOff x="8666" y="2172"/>
            <a:chExt cx="9354" cy="1278"/>
          </a:xfrm>
        </p:grpSpPr>
        <p:pic>
          <p:nvPicPr>
            <p:cNvPr id="2" name="图片 1" descr="组 1"/>
            <p:cNvPicPr>
              <a:picLocks noChangeAspect="1"/>
            </p:cNvPicPr>
            <p:nvPr userDrawn="1"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8666" y="2172"/>
              <a:ext cx="9354" cy="1278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>
              <p:custDataLst>
                <p:tags r:id="rId4"/>
              </p:custDataLst>
            </p:nvPr>
          </p:nvSpPr>
          <p:spPr>
            <a:xfrm>
              <a:off x="8915" y="2383"/>
              <a:ext cx="2003" cy="72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sz="2800">
                  <a:gradFill>
                    <a:gsLst>
                      <a:gs pos="0">
                        <a:srgbClr val="FBFAFB"/>
                      </a:gs>
                      <a:gs pos="100000">
                        <a:srgbClr val="FFE38F"/>
                      </a:gs>
                    </a:gsLst>
                    <a:lin ang="0" scaled="0"/>
                  </a:gradFill>
                  <a:latin typeface="思源黑体 CN Medium" panose="020B0600000000000000" charset="-122"/>
                  <a:ea typeface="思源黑体 CN Medium" panose="020B0600000000000000" charset="-122"/>
                </a:rPr>
                <a:t>第一章</a:t>
              </a:r>
              <a:endParaRPr lang="zh-CN" altLang="en-US" sz="2800">
                <a:gradFill>
                  <a:gsLst>
                    <a:gs pos="0">
                      <a:srgbClr val="FBFAFB"/>
                    </a:gs>
                    <a:gs pos="100000">
                      <a:srgbClr val="FFE38F"/>
                    </a:gs>
                  </a:gsLst>
                  <a:lin ang="0" scaled="0"/>
                </a:gra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>
              <p:custDataLst>
                <p:tags r:id="rId5"/>
              </p:custDataLst>
            </p:nvPr>
          </p:nvSpPr>
          <p:spPr>
            <a:xfrm>
              <a:off x="11306" y="2351"/>
              <a:ext cx="6366" cy="72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sz="3000">
                  <a:solidFill>
                    <a:srgbClr val="350810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资源跟着政策走</a:t>
              </a:r>
              <a:endParaRPr lang="zh-CN" altLang="en-US" sz="3000">
                <a:solidFill>
                  <a:srgbClr val="35081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endParaRPr>
            </a:p>
          </p:txBody>
        </p:sp>
      </p:grpSp>
      <p:grpSp>
        <p:nvGrpSpPr>
          <p:cNvPr id="6" name="组合 5"/>
          <p:cNvGrpSpPr/>
          <p:nvPr>
            <p:custDataLst>
              <p:tags r:id="rId6"/>
            </p:custDataLst>
          </p:nvPr>
        </p:nvGrpSpPr>
        <p:grpSpPr>
          <a:xfrm>
            <a:off x="5464810" y="2450465"/>
            <a:ext cx="5939790" cy="811530"/>
            <a:chOff x="8666" y="2172"/>
            <a:chExt cx="9354" cy="1278"/>
          </a:xfrm>
        </p:grpSpPr>
        <p:pic>
          <p:nvPicPr>
            <p:cNvPr id="7" name="图片 6" descr="组 1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8666" y="2172"/>
              <a:ext cx="9354" cy="1278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8915" y="2383"/>
              <a:ext cx="2003" cy="72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sz="2800">
                  <a:gradFill>
                    <a:gsLst>
                      <a:gs pos="0">
                        <a:srgbClr val="FBFAFB"/>
                      </a:gs>
                      <a:gs pos="100000">
                        <a:srgbClr val="FFE38F"/>
                      </a:gs>
                    </a:gsLst>
                    <a:lin ang="0" scaled="0"/>
                  </a:gradFill>
                  <a:latin typeface="思源黑体 CN Medium" panose="020B0600000000000000" charset="-122"/>
                  <a:ea typeface="思源黑体 CN Medium" panose="020B0600000000000000" charset="-122"/>
                </a:rPr>
                <a:t>第二章</a:t>
              </a:r>
              <a:endParaRPr lang="zh-CN" altLang="en-US" sz="2800">
                <a:gradFill>
                  <a:gsLst>
                    <a:gs pos="0">
                      <a:srgbClr val="FBFAFB"/>
                    </a:gs>
                    <a:gs pos="100000">
                      <a:srgbClr val="FFE38F"/>
                    </a:gs>
                  </a:gsLst>
                  <a:lin ang="0" scaled="0"/>
                </a:gra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11306" y="2351"/>
              <a:ext cx="6366" cy="72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en-US" altLang="zh-CN" sz="3000">
                  <a:solidFill>
                    <a:srgbClr val="350810"/>
                  </a:solidFill>
                  <a:latin typeface="思源黑体 CN Medium" panose="020B0600000000000000" charset="-122"/>
                  <a:ea typeface="思源黑体 CN Medium" panose="020B0600000000000000" charset="-122"/>
                  <a:sym typeface="+mn-ea"/>
                </a:rPr>
                <a:t>AI</a:t>
              </a:r>
              <a:r>
                <a:rPr lang="zh-CN" altLang="en-US" sz="3000">
                  <a:solidFill>
                    <a:srgbClr val="350810"/>
                  </a:solidFill>
                  <a:latin typeface="思源黑体 CN Medium" panose="020B0600000000000000" charset="-122"/>
                  <a:ea typeface="思源黑体 CN Medium" panose="020B0600000000000000" charset="-122"/>
                  <a:sym typeface="+mn-ea"/>
                </a:rPr>
                <a:t>重构产业链</a:t>
              </a:r>
              <a:endParaRPr lang="en-US" altLang="zh-CN" sz="3000">
                <a:solidFill>
                  <a:srgbClr val="35081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endParaRPr>
            </a:p>
          </p:txBody>
        </p:sp>
      </p:grpSp>
      <p:grpSp>
        <p:nvGrpSpPr>
          <p:cNvPr id="11" name="组合 10"/>
          <p:cNvGrpSpPr/>
          <p:nvPr>
            <p:custDataLst>
              <p:tags r:id="rId10"/>
            </p:custDataLst>
          </p:nvPr>
        </p:nvGrpSpPr>
        <p:grpSpPr>
          <a:xfrm>
            <a:off x="5464810" y="3366770"/>
            <a:ext cx="5939790" cy="811530"/>
            <a:chOff x="8666" y="2172"/>
            <a:chExt cx="9354" cy="1278"/>
          </a:xfrm>
        </p:grpSpPr>
        <p:pic>
          <p:nvPicPr>
            <p:cNvPr id="12" name="图片 11" descr="组 1"/>
            <p:cNvPicPr>
              <a:picLocks noChangeAspect="1"/>
            </p:cNvPicPr>
            <p:nvPr userDrawn="1">
              <p:custDataLst>
                <p:tags r:id="rId11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8666" y="2172"/>
              <a:ext cx="9354" cy="1278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12"/>
              </p:custDataLst>
            </p:nvPr>
          </p:nvSpPr>
          <p:spPr>
            <a:xfrm>
              <a:off x="8915" y="2383"/>
              <a:ext cx="2003" cy="72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sz="2800">
                  <a:gradFill>
                    <a:gsLst>
                      <a:gs pos="0">
                        <a:srgbClr val="FBFAFB"/>
                      </a:gs>
                      <a:gs pos="100000">
                        <a:srgbClr val="FFE38F"/>
                      </a:gs>
                    </a:gsLst>
                    <a:lin ang="0" scaled="0"/>
                  </a:gradFill>
                  <a:latin typeface="思源黑体 CN Medium" panose="020B0600000000000000" charset="-122"/>
                  <a:ea typeface="思源黑体 CN Medium" panose="020B0600000000000000" charset="-122"/>
                </a:rPr>
                <a:t>第三章</a:t>
              </a:r>
              <a:endParaRPr lang="zh-CN" altLang="en-US" sz="2800">
                <a:gradFill>
                  <a:gsLst>
                    <a:gs pos="0">
                      <a:srgbClr val="FBFAFB"/>
                    </a:gs>
                    <a:gs pos="100000">
                      <a:srgbClr val="FFE38F"/>
                    </a:gs>
                  </a:gsLst>
                  <a:lin ang="0" scaled="0"/>
                </a:gra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11306" y="2351"/>
              <a:ext cx="6366" cy="72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en-US" altLang="zh-CN" sz="3000">
                  <a:solidFill>
                    <a:srgbClr val="350810"/>
                  </a:solidFill>
                  <a:latin typeface="思源黑体 CN Medium" panose="020B0600000000000000" charset="-122"/>
                  <a:ea typeface="思源黑体 CN Medium" panose="020B0600000000000000" charset="-122"/>
                  <a:sym typeface="+mn-ea"/>
                </a:rPr>
                <a:t>2025</a:t>
              </a:r>
              <a:r>
                <a:rPr lang="zh-CN" altLang="en-US" sz="3000">
                  <a:solidFill>
                    <a:srgbClr val="350810"/>
                  </a:solidFill>
                  <a:latin typeface="思源黑体 CN Medium" panose="020B0600000000000000" charset="-122"/>
                  <a:ea typeface="思源黑体 CN Medium" panose="020B0600000000000000" charset="-122"/>
                  <a:sym typeface="+mn-ea"/>
                </a:rPr>
                <a:t>股市新变化</a:t>
              </a:r>
              <a:endParaRPr lang="zh-CN" altLang="en-US" sz="3000">
                <a:solidFill>
                  <a:srgbClr val="35081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endParaRPr>
            </a:p>
          </p:txBody>
        </p:sp>
      </p:grpSp>
      <p:grpSp>
        <p:nvGrpSpPr>
          <p:cNvPr id="15" name="组合 14"/>
          <p:cNvGrpSpPr/>
          <p:nvPr>
            <p:custDataLst>
              <p:tags r:id="rId14"/>
            </p:custDataLst>
          </p:nvPr>
        </p:nvGrpSpPr>
        <p:grpSpPr>
          <a:xfrm>
            <a:off x="5464810" y="4283075"/>
            <a:ext cx="5939790" cy="811530"/>
            <a:chOff x="8666" y="2172"/>
            <a:chExt cx="9354" cy="1278"/>
          </a:xfrm>
        </p:grpSpPr>
        <p:pic>
          <p:nvPicPr>
            <p:cNvPr id="16" name="图片 15" descr="组 1"/>
            <p:cNvPicPr>
              <a:picLocks noChangeAspect="1"/>
            </p:cNvPicPr>
            <p:nvPr userDrawn="1">
              <p:custDataLst>
                <p:tags r:id="rId15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8666" y="2172"/>
              <a:ext cx="9354" cy="1278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>
              <p:custDataLst>
                <p:tags r:id="rId16"/>
              </p:custDataLst>
            </p:nvPr>
          </p:nvSpPr>
          <p:spPr>
            <a:xfrm>
              <a:off x="8915" y="2383"/>
              <a:ext cx="2003" cy="72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sz="2800">
                  <a:gradFill>
                    <a:gsLst>
                      <a:gs pos="0">
                        <a:srgbClr val="FBFAFB"/>
                      </a:gs>
                      <a:gs pos="100000">
                        <a:srgbClr val="FFE38F"/>
                      </a:gs>
                    </a:gsLst>
                    <a:lin ang="0" scaled="0"/>
                  </a:gradFill>
                  <a:latin typeface="思源黑体 CN Medium" panose="020B0600000000000000" charset="-122"/>
                  <a:ea typeface="思源黑体 CN Medium" panose="020B0600000000000000" charset="-122"/>
                </a:rPr>
                <a:t>第四章</a:t>
              </a:r>
              <a:endParaRPr lang="zh-CN" altLang="en-US" sz="2800">
                <a:gradFill>
                  <a:gsLst>
                    <a:gs pos="0">
                      <a:srgbClr val="FBFAFB"/>
                    </a:gs>
                    <a:gs pos="100000">
                      <a:srgbClr val="FFE38F"/>
                    </a:gs>
                  </a:gsLst>
                  <a:lin ang="0" scaled="0"/>
                </a:gra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7"/>
              </p:custDataLst>
            </p:nvPr>
          </p:nvSpPr>
          <p:spPr>
            <a:xfrm>
              <a:off x="11306" y="2351"/>
              <a:ext cx="6366" cy="72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en-US" altLang="zh-CN" sz="3000">
                  <a:solidFill>
                    <a:srgbClr val="350810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2026</a:t>
              </a:r>
              <a:r>
                <a:rPr lang="zh-CN" altLang="en-US" sz="3000">
                  <a:solidFill>
                    <a:srgbClr val="350810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猜想</a:t>
              </a:r>
              <a:endParaRPr lang="zh-CN" altLang="en-US" sz="3000">
                <a:solidFill>
                  <a:srgbClr val="35081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endParaRPr>
            </a:p>
          </p:txBody>
        </p:sp>
      </p:grpSp>
    </p:spTree>
    <p:custDataLst>
      <p:tags r:id="rId18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652010" y="2101215"/>
            <a:ext cx="29298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4800">
                <a:gradFill>
                  <a:gsLst>
                    <a:gs pos="0">
                      <a:srgbClr val="FBFAFB"/>
                    </a:gs>
                    <a:gs pos="100000">
                      <a:srgbClr val="FFE38F"/>
                    </a:gs>
                  </a:gsLst>
                  <a:lin ang="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PART 01</a:t>
            </a:r>
            <a:endParaRPr lang="en-US" altLang="zh-CN" sz="4800">
              <a:gradFill>
                <a:gsLst>
                  <a:gs pos="0">
                    <a:srgbClr val="FBFAFB"/>
                  </a:gs>
                  <a:gs pos="100000">
                    <a:srgbClr val="FFE38F"/>
                  </a:gs>
                </a:gsLst>
                <a:lin ang="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45715" y="3145790"/>
            <a:ext cx="7044690" cy="9575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6000">
                <a:solidFill>
                  <a:srgbClr val="2D060E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资源跟着政策走</a:t>
            </a:r>
            <a:endParaRPr lang="zh-CN" altLang="en-US" sz="6000">
              <a:solidFill>
                <a:srgbClr val="2D060E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769235" y="13970"/>
            <a:ext cx="70478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4000" b="1">
                <a:gradFill>
                  <a:gsLst>
                    <a:gs pos="0">
                      <a:srgbClr val="FBFAFB"/>
                    </a:gs>
                    <a:gs pos="100000">
                      <a:srgbClr val="FFE38F"/>
                    </a:gs>
                  </a:gsLst>
                  <a:lin ang="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新宋体" panose="02010609030101010101" charset="-122"/>
                <a:sym typeface="+mn-ea"/>
              </a:rPr>
              <a:t>十五五：</a:t>
            </a:r>
            <a:r>
              <a:rPr lang="zh-CN" altLang="en-US" sz="4000" b="1">
                <a:gradFill>
                  <a:gsLst>
                    <a:gs pos="0">
                      <a:srgbClr val="FBFAFB"/>
                    </a:gs>
                    <a:gs pos="100000">
                      <a:srgbClr val="FFE38F"/>
                    </a:gs>
                  </a:gsLst>
                  <a:lin ang="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新宋体" panose="02010609030101010101" charset="-122"/>
              </a:rPr>
              <a:t>资源跟着政策走</a:t>
            </a:r>
            <a:endParaRPr lang="zh-CN" altLang="en-US" sz="3600">
              <a:gradFill>
                <a:gsLst>
                  <a:gs pos="0">
                    <a:srgbClr val="FBFAFB"/>
                  </a:gs>
                  <a:gs pos="100000">
                    <a:srgbClr val="FFE38F"/>
                  </a:gs>
                </a:gsLst>
                <a:lin ang="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74955" y="6558280"/>
            <a:ext cx="116579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经传多赢首席投顾：蔡英姿丨投顾编号：</a:t>
            </a:r>
            <a:r>
              <a:rPr lang="en-US" altLang="zh-CN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A1120613090011     </a:t>
            </a:r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风险提示：观点基于软件数据和理论模型分析，仅供参考，不构成买卖建议，股市有风险，投资需谨慎</a:t>
            </a:r>
            <a:endParaRPr lang="zh-CN" altLang="en-US" sz="1000">
              <a:solidFill>
                <a:srgbClr val="FEF5E5">
                  <a:alpha val="69000"/>
                </a:srgb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99160" y="803910"/>
            <a:ext cx="10746740" cy="2916555"/>
          </a:xfrm>
          <a:prstGeom prst="rect">
            <a:avLst/>
          </a:prstGeom>
        </p:spPr>
        <p:txBody>
          <a:bodyPr>
            <a:noAutofit/>
          </a:bodyPr>
          <a:p>
            <a:pPr marL="285750" indent="-285750">
              <a:buFont typeface="Wingdings" panose="05000000000000000000" charset="0"/>
              <a:buChar char="l"/>
            </a:pPr>
            <a:r>
              <a:rPr lang="en-US" altLang="zh-CN" b="0" i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 </a:t>
            </a:r>
            <a:r>
              <a:rPr lang="zh-CN" altLang="en-US" b="0" i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《中共中央关于制定国民经济和社会发展第十五个五年规划的建议》，</a:t>
            </a:r>
            <a:r>
              <a: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明确了“4+6”战略新兴产业（新能源、新材料、低空经济与航空航天）和6个未来产业布局（量子科技、生物制造、脑机接口、氢能与核聚变、具身智能和第六代移动通信）。针对前瞻布局未来产业推出一系列保障措施：创新监管方式、发展创业投资、建立未来产业投入增长和风险分担机制。</a:t>
            </a:r>
            <a:endParaRPr lang="en-US" altLang="zh-CN" sz="1600" b="0" i="0">
              <a:solidFill>
                <a:schemeClr val="tx1">
                  <a:lumMod val="95000"/>
                  <a:lumOff val="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marL="0" indent="0"/>
            <a:endParaRPr lang="en-US" altLang="zh-CN" sz="1600" b="0" i="0">
              <a:solidFill>
                <a:schemeClr val="tx1">
                  <a:lumMod val="95000"/>
                  <a:lumOff val="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70395" y="2139950"/>
            <a:ext cx="4428490" cy="39033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580" y="2139950"/>
            <a:ext cx="6081395" cy="390398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054735" y="2652395"/>
            <a:ext cx="3534410" cy="4229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/>
              <a:t>可控核聚变：意料之外进十五五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386330" y="635"/>
            <a:ext cx="7843520" cy="6375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sz="4000" b="1">
                <a:gradFill>
                  <a:gsLst>
                    <a:gs pos="0">
                      <a:srgbClr val="FBFAFB"/>
                    </a:gs>
                    <a:gs pos="100000">
                      <a:srgbClr val="FFE38F"/>
                    </a:gs>
                  </a:gsLst>
                  <a:lin ang="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新宋体" panose="02010609030101010101" charset="-122"/>
                <a:sym typeface="+mn-ea"/>
              </a:rPr>
              <a:t>金融强国：首次写入五年规划</a:t>
            </a:r>
            <a:endParaRPr lang="zh-CN" altLang="en-US" sz="4000" b="1">
              <a:gradFill>
                <a:gsLst>
                  <a:gs pos="0">
                    <a:srgbClr val="FBFAFB"/>
                  </a:gs>
                  <a:gs pos="100000">
                    <a:srgbClr val="FFE38F"/>
                  </a:gs>
                </a:gsLst>
                <a:lin ang="0" scaled="0"/>
              </a:gradFill>
              <a:latin typeface="思源黑体 CN Bold" panose="020B0800000000000000" charset="-122"/>
              <a:ea typeface="思源黑体 CN Bold" panose="020B0800000000000000" charset="-122"/>
              <a:cs typeface="新宋体" panose="0201060903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51180" y="850900"/>
            <a:ext cx="11078845" cy="1440180"/>
          </a:xfrm>
          <a:prstGeom prst="rect">
            <a:avLst/>
          </a:prstGeom>
        </p:spPr>
        <p:txBody>
          <a:bodyPr>
            <a:noAutofit/>
          </a:bodyPr>
          <a:p>
            <a:pPr marL="342900" indent="-342900">
              <a:lnSpc>
                <a:spcPct val="120000"/>
              </a:lnSpc>
              <a:buFont typeface="Wingdings" panose="05000000000000000000" charset="0"/>
              <a:buChar char="l"/>
            </a:pPr>
            <a:r>
              <a:rPr lang="en-US" altLang="zh-CN" b="0" i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 </a:t>
            </a:r>
            <a:r>
              <a:rPr lang="zh-CN" altLang="en-US" b="0" i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金融是国民经济的血脉，是国家核心竞争力的重要组成部分。全球最大的银行体系，第二大保险、股票和债券市场，外汇储备规模稳居世界第一……【大国崛起离不开金融的强有力支撑】</a:t>
            </a:r>
            <a:endParaRPr lang="zh-CN" altLang="en-US" b="0" i="0">
              <a:solidFill>
                <a:schemeClr val="tx1">
                  <a:lumMod val="95000"/>
                  <a:lumOff val="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charset="0"/>
              <a:buChar char="l"/>
            </a:pPr>
            <a:r>
              <a:rPr lang="en-US" altLang="zh-CN" b="0" i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 </a:t>
            </a:r>
            <a:r>
              <a:rPr lang="zh-CN" altLang="en-US" b="0" i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历史数据显示，全年涨幅超15%的基金往往在11-12月减仓成长股，增配高分红资产。</a:t>
            </a:r>
            <a:r>
              <a: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年报期间，资金喜欢红利股，2024年末国资委推动央企提升分红稳定性，中证结算2025年初下调分红派息手续费。</a:t>
            </a:r>
            <a:endParaRPr lang="zh-CN" altLang="en-US" b="0" i="0">
              <a:solidFill>
                <a:schemeClr val="tx1">
                  <a:lumMod val="95000"/>
                  <a:lumOff val="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1885" y="2416810"/>
            <a:ext cx="6477635" cy="369887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268730" y="2774950"/>
            <a:ext cx="4648200" cy="8445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800">
                <a:solidFill>
                  <a:schemeClr val="tx1"/>
                </a:solidFill>
              </a:rPr>
              <a:t>银行股自2022年10月底开始慢牛</a:t>
            </a:r>
            <a:endParaRPr lang="zh-CN" altLang="en-US" sz="1800">
              <a:solidFill>
                <a:schemeClr val="tx1"/>
              </a:solidFill>
            </a:endParaRPr>
          </a:p>
          <a:p>
            <a:r>
              <a:rPr lang="zh-CN" altLang="en-US" sz="1800">
                <a:solidFill>
                  <a:schemeClr val="tx1"/>
                </a:solidFill>
              </a:rPr>
              <a:t>2008年～2013年，中央汇金多次增持</a:t>
            </a:r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74955" y="6558280"/>
            <a:ext cx="116579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经传多赢首席投顾：蔡英姿丨投顾编号：</a:t>
            </a:r>
            <a:r>
              <a:rPr lang="en-US" altLang="zh-CN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A1120613090011     </a:t>
            </a:r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风险提示：观点基于软件数据和理论模型分析，仅供参考，不构成买卖建议，股市有风险，投资需谨慎</a:t>
            </a:r>
            <a:endParaRPr lang="zh-CN" altLang="en-US" sz="1000">
              <a:solidFill>
                <a:srgbClr val="FEF5E5">
                  <a:alpha val="69000"/>
                </a:srgb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9520" y="2356485"/>
            <a:ext cx="3159125" cy="37680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715895" y="-635"/>
            <a:ext cx="7371080" cy="6565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sz="4000">
                <a:gradFill>
                  <a:gsLst>
                    <a:gs pos="0">
                      <a:srgbClr val="FBFAFB"/>
                    </a:gs>
                    <a:gs pos="100000">
                      <a:srgbClr val="FFE38F"/>
                    </a:gs>
                  </a:gsLst>
                  <a:lin ang="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财富管理：趋</a:t>
            </a:r>
            <a:r>
              <a:rPr lang="zh-CN" altLang="en-US" sz="4000">
                <a:gradFill>
                  <a:gsLst>
                    <a:gs pos="0">
                      <a:srgbClr val="FBFAFB"/>
                    </a:gs>
                    <a:gs pos="100000">
                      <a:srgbClr val="FFE38F"/>
                    </a:gs>
                  </a:gsLst>
                  <a:lin ang="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向</a:t>
            </a:r>
            <a:r>
              <a:rPr lang="en-US" altLang="zh-CN" sz="4000">
                <a:gradFill>
                  <a:gsLst>
                    <a:gs pos="0">
                      <a:srgbClr val="FBFAFB"/>
                    </a:gs>
                    <a:gs pos="100000">
                      <a:srgbClr val="FFE38F"/>
                    </a:gs>
                  </a:gsLst>
                  <a:lin ang="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“</a:t>
            </a:r>
            <a:r>
              <a:rPr lang="zh-CN" altLang="en-US" sz="4000">
                <a:gradFill>
                  <a:gsLst>
                    <a:gs pos="0">
                      <a:srgbClr val="FBFAFB"/>
                    </a:gs>
                    <a:gs pos="100000">
                      <a:srgbClr val="FFE38F"/>
                    </a:gs>
                  </a:gsLst>
                  <a:lin ang="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长牛</a:t>
            </a:r>
            <a:r>
              <a:rPr lang="en-US" altLang="zh-CN" sz="4000">
                <a:gradFill>
                  <a:gsLst>
                    <a:gs pos="0">
                      <a:srgbClr val="FBFAFB"/>
                    </a:gs>
                    <a:gs pos="100000">
                      <a:srgbClr val="FFE38F"/>
                    </a:gs>
                  </a:gsLst>
                  <a:lin ang="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”</a:t>
            </a:r>
            <a:endParaRPr lang="zh-CN" altLang="en-US" sz="40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新宋体" panose="02010609030101010101" charset="-122"/>
              <a:sym typeface="+mn-ea"/>
            </a:endParaRPr>
          </a:p>
        </p:txBody>
      </p:sp>
      <p:sp>
        <p:nvSpPr>
          <p:cNvPr id="9223" name="圆角矩形 9222"/>
          <p:cNvSpPr/>
          <p:nvPr>
            <p:custDataLst>
              <p:tags r:id="rId1"/>
            </p:custDataLst>
          </p:nvPr>
        </p:nvSpPr>
        <p:spPr>
          <a:xfrm rot="10800000">
            <a:off x="3860165" y="1010285"/>
            <a:ext cx="7604760" cy="849630"/>
          </a:xfrm>
          <a:prstGeom prst="roundRect">
            <a:avLst>
              <a:gd name="adj" fmla="val 10250"/>
            </a:avLst>
          </a:prstGeom>
          <a:gradFill rotWithShape="1">
            <a:gsLst>
              <a:gs pos="0">
                <a:schemeClr val="bg2"/>
              </a:gs>
              <a:gs pos="100000">
                <a:srgbClr val="DDDDDD"/>
              </a:gs>
            </a:gsLst>
            <a:lin ang="2700000" scaled="1"/>
            <a:tileRect/>
          </a:gradFill>
          <a:ln w="9525">
            <a:noFill/>
          </a:ln>
        </p:spPr>
        <p:txBody>
          <a:bodyPr rot="10800000" wrap="none" anchor="ctr" anchorCtr="0"/>
          <a:p>
            <a:pPr algn="ctr">
              <a:lnSpc>
                <a:spcPct val="120000"/>
              </a:lnSpc>
            </a:pP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9236" name="圆角矩形 9235"/>
          <p:cNvSpPr/>
          <p:nvPr>
            <p:custDataLst>
              <p:tags r:id="rId2"/>
            </p:custDataLst>
          </p:nvPr>
        </p:nvSpPr>
        <p:spPr>
          <a:xfrm rot="10800000">
            <a:off x="923925" y="1010285"/>
            <a:ext cx="2877185" cy="849630"/>
          </a:xfrm>
          <a:prstGeom prst="roundRect">
            <a:avLst>
              <a:gd name="adj" fmla="val 12144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 w="9525">
            <a:noFill/>
          </a:ln>
        </p:spPr>
        <p:txBody>
          <a:bodyPr rot="10800000" wrap="none" anchor="ctr" anchorCtr="0"/>
          <a:p>
            <a:pPr algn="ctr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3" name="圆角矩形 2"/>
          <p:cNvSpPr/>
          <p:nvPr>
            <p:custDataLst>
              <p:tags r:id="rId3"/>
            </p:custDataLst>
          </p:nvPr>
        </p:nvSpPr>
        <p:spPr>
          <a:xfrm rot="10800000">
            <a:off x="3860165" y="2152650"/>
            <a:ext cx="7545705" cy="849630"/>
          </a:xfrm>
          <a:prstGeom prst="roundRect">
            <a:avLst>
              <a:gd name="adj" fmla="val 10250"/>
            </a:avLst>
          </a:prstGeom>
          <a:gradFill rotWithShape="1">
            <a:gsLst>
              <a:gs pos="0">
                <a:schemeClr val="bg2"/>
              </a:gs>
              <a:gs pos="100000">
                <a:srgbClr val="DDDDDD"/>
              </a:gs>
            </a:gsLst>
            <a:lin ang="2700000" scaled="1"/>
            <a:tileRect/>
          </a:gradFill>
          <a:ln w="9525">
            <a:noFill/>
          </a:ln>
        </p:spPr>
        <p:txBody>
          <a:bodyPr rot="10800000" wrap="none" anchor="ctr" anchorCtr="0"/>
          <a:p>
            <a:pPr algn="ctr">
              <a:lnSpc>
                <a:spcPct val="120000"/>
              </a:lnSpc>
            </a:pP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4" name="圆角矩形 3"/>
          <p:cNvSpPr/>
          <p:nvPr>
            <p:custDataLst>
              <p:tags r:id="rId4"/>
            </p:custDataLst>
          </p:nvPr>
        </p:nvSpPr>
        <p:spPr>
          <a:xfrm rot="10800000">
            <a:off x="923925" y="2152650"/>
            <a:ext cx="2877185" cy="849630"/>
          </a:xfrm>
          <a:prstGeom prst="roundRect">
            <a:avLst>
              <a:gd name="adj" fmla="val 12144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 w="9525">
            <a:noFill/>
          </a:ln>
        </p:spPr>
        <p:txBody>
          <a:bodyPr rot="10800000" wrap="none" anchor="ctr" anchorCtr="0"/>
          <a:p>
            <a:pPr algn="ctr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圆角矩形 4"/>
          <p:cNvSpPr/>
          <p:nvPr>
            <p:custDataLst>
              <p:tags r:id="rId5"/>
            </p:custDataLst>
          </p:nvPr>
        </p:nvSpPr>
        <p:spPr>
          <a:xfrm rot="10800000">
            <a:off x="3860165" y="3295015"/>
            <a:ext cx="7604760" cy="849630"/>
          </a:xfrm>
          <a:prstGeom prst="roundRect">
            <a:avLst>
              <a:gd name="adj" fmla="val 10250"/>
            </a:avLst>
          </a:prstGeom>
          <a:gradFill rotWithShape="1">
            <a:gsLst>
              <a:gs pos="0">
                <a:schemeClr val="bg2"/>
              </a:gs>
              <a:gs pos="100000">
                <a:srgbClr val="DDDDDD"/>
              </a:gs>
            </a:gsLst>
            <a:lin ang="2700000" scaled="1"/>
            <a:tileRect/>
          </a:gradFill>
          <a:ln w="9525">
            <a:noFill/>
          </a:ln>
        </p:spPr>
        <p:txBody>
          <a:bodyPr rot="10800000" wrap="none" anchor="ctr" anchorCtr="0"/>
          <a:p>
            <a:pPr algn="ctr">
              <a:lnSpc>
                <a:spcPct val="120000"/>
              </a:lnSpc>
            </a:pP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圆角矩形 5"/>
          <p:cNvSpPr/>
          <p:nvPr>
            <p:custDataLst>
              <p:tags r:id="rId6"/>
            </p:custDataLst>
          </p:nvPr>
        </p:nvSpPr>
        <p:spPr>
          <a:xfrm rot="10800000">
            <a:off x="923925" y="3295015"/>
            <a:ext cx="2877185" cy="849630"/>
          </a:xfrm>
          <a:prstGeom prst="roundRect">
            <a:avLst>
              <a:gd name="adj" fmla="val 12144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 w="9525">
            <a:noFill/>
          </a:ln>
        </p:spPr>
        <p:txBody>
          <a:bodyPr rot="10800000" wrap="none" anchor="ctr" anchorCtr="0"/>
          <a:p>
            <a:pPr marL="0" algn="ctr">
              <a:buClrTx/>
              <a:buSzTx/>
              <a:buFontTx/>
            </a:pPr>
            <a:r>
              <a:rPr lang="zh-CN" altLang="en-US" sz="3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金融机构</a:t>
            </a:r>
            <a:endParaRPr lang="zh-CN" altLang="en-US" sz="36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7" name="圆角矩形 6"/>
          <p:cNvSpPr/>
          <p:nvPr>
            <p:custDataLst>
              <p:tags r:id="rId7"/>
            </p:custDataLst>
          </p:nvPr>
        </p:nvSpPr>
        <p:spPr>
          <a:xfrm rot="10800000">
            <a:off x="3860165" y="4330065"/>
            <a:ext cx="7604760" cy="849630"/>
          </a:xfrm>
          <a:prstGeom prst="roundRect">
            <a:avLst>
              <a:gd name="adj" fmla="val 10250"/>
            </a:avLst>
          </a:prstGeom>
          <a:gradFill rotWithShape="1">
            <a:gsLst>
              <a:gs pos="0">
                <a:schemeClr val="bg2"/>
              </a:gs>
              <a:gs pos="100000">
                <a:srgbClr val="DDDDDD"/>
              </a:gs>
            </a:gsLst>
            <a:lin ang="2700000" scaled="1"/>
            <a:tileRect/>
          </a:gradFill>
          <a:ln w="9525">
            <a:noFill/>
          </a:ln>
        </p:spPr>
        <p:txBody>
          <a:bodyPr rot="10800000" wrap="none" anchor="ctr" anchorCtr="0"/>
          <a:p>
            <a:pPr algn="ctr">
              <a:lnSpc>
                <a:spcPct val="120000"/>
              </a:lnSpc>
            </a:pP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8" name="圆角矩形 7"/>
          <p:cNvSpPr/>
          <p:nvPr>
            <p:custDataLst>
              <p:tags r:id="rId8"/>
            </p:custDataLst>
          </p:nvPr>
        </p:nvSpPr>
        <p:spPr>
          <a:xfrm rot="10800000">
            <a:off x="923925" y="4330065"/>
            <a:ext cx="2877185" cy="849630"/>
          </a:xfrm>
          <a:prstGeom prst="roundRect">
            <a:avLst>
              <a:gd name="adj" fmla="val 12144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 w="9525">
            <a:noFill/>
          </a:ln>
        </p:spPr>
        <p:txBody>
          <a:bodyPr rot="10800000" wrap="none" anchor="ctr" anchorCtr="0"/>
          <a:p>
            <a:pPr algn="ctr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9" name="圆角矩形 8"/>
          <p:cNvSpPr/>
          <p:nvPr>
            <p:custDataLst>
              <p:tags r:id="rId9"/>
            </p:custDataLst>
          </p:nvPr>
        </p:nvSpPr>
        <p:spPr>
          <a:xfrm rot="10800000">
            <a:off x="3860165" y="5365115"/>
            <a:ext cx="7604760" cy="849630"/>
          </a:xfrm>
          <a:prstGeom prst="roundRect">
            <a:avLst>
              <a:gd name="adj" fmla="val 10250"/>
            </a:avLst>
          </a:prstGeom>
          <a:gradFill rotWithShape="1">
            <a:gsLst>
              <a:gs pos="0">
                <a:schemeClr val="bg2"/>
              </a:gs>
              <a:gs pos="100000">
                <a:srgbClr val="DDDDDD"/>
              </a:gs>
            </a:gsLst>
            <a:lin ang="2700000" scaled="1"/>
            <a:tileRect/>
          </a:gradFill>
          <a:ln w="9525">
            <a:noFill/>
          </a:ln>
        </p:spPr>
        <p:txBody>
          <a:bodyPr rot="10800000" wrap="none" anchor="ctr" anchorCtr="0"/>
          <a:p>
            <a:pPr algn="ctr">
              <a:lnSpc>
                <a:spcPct val="120000"/>
              </a:lnSpc>
            </a:pP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0" name="圆角矩形 9"/>
          <p:cNvSpPr/>
          <p:nvPr>
            <p:custDataLst>
              <p:tags r:id="rId10"/>
            </p:custDataLst>
          </p:nvPr>
        </p:nvSpPr>
        <p:spPr>
          <a:xfrm rot="10800000">
            <a:off x="923925" y="5365115"/>
            <a:ext cx="2877185" cy="849630"/>
          </a:xfrm>
          <a:prstGeom prst="roundRect">
            <a:avLst>
              <a:gd name="adj" fmla="val 12144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 w="9525">
            <a:noFill/>
          </a:ln>
        </p:spPr>
        <p:txBody>
          <a:bodyPr rot="10800000" wrap="none" anchor="ctr" anchorCtr="0"/>
          <a:p>
            <a:pPr algn="ctr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11"/>
            </p:custDataLst>
          </p:nvPr>
        </p:nvSpPr>
        <p:spPr>
          <a:xfrm>
            <a:off x="3987165" y="1068705"/>
            <a:ext cx="7477760" cy="682625"/>
          </a:xfrm>
          <a:prstGeom prst="rect">
            <a:avLst/>
          </a:prstGeom>
        </p:spPr>
        <p:txBody>
          <a:bodyPr>
            <a:noAutofit/>
          </a:bodyPr>
          <a:p>
            <a:pPr marL="0" algn="l">
              <a:buClrTx/>
              <a:buSzTx/>
              <a:buFontTx/>
            </a:pPr>
            <a:r>
              <a:rPr lang="zh-CN" altLang="en-US" sz="1600" b="0" i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资产管理应以价值识别为核心，而非追逐价格波动，其本质是风险管理与长期价值创造的结合。长线资金投资周期长、换手率低，能有效对冲短期投机资本带来的市场剧烈震荡。</a:t>
            </a:r>
            <a:endParaRPr lang="zh-CN" altLang="en-US" sz="1600" b="0" i="0">
              <a:solidFill>
                <a:schemeClr val="tx1">
                  <a:lumMod val="95000"/>
                  <a:lumOff val="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12"/>
            </p:custDataLst>
          </p:nvPr>
        </p:nvSpPr>
        <p:spPr>
          <a:xfrm>
            <a:off x="3987165" y="2180590"/>
            <a:ext cx="7356475" cy="788035"/>
          </a:xfrm>
          <a:prstGeom prst="rect">
            <a:avLst/>
          </a:prstGeom>
        </p:spPr>
        <p:txBody>
          <a:bodyPr>
            <a:noAutofit/>
          </a:bodyPr>
          <a:p>
            <a:pPr marL="0" algn="l">
              <a:buClrTx/>
              <a:buSzTx/>
              <a:buFontTx/>
            </a:pPr>
            <a:r>
              <a:rPr lang="zh-CN" altLang="en-US" sz="1600" b="0" i="0">
                <a:latin typeface="思源黑体 CN Bold" panose="020B0800000000000000" charset="-122"/>
                <a:ea typeface="思源黑体 CN Bold" panose="020B0800000000000000" charset="-122"/>
              </a:rPr>
              <a:t>社保基金、养老金规模持续扩大。中国证监会主席吴清：将更好发挥中长期资金“压舱石”“稳定器”作用，持续强化长周期考核，不断提高跨境投融资便利度，吸引更多源头活水，努力让更多全球资本投资中国、共享成长。</a:t>
            </a:r>
            <a:endParaRPr lang="zh-CN" altLang="en-US" sz="1600" b="0" i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13"/>
            </p:custDataLst>
          </p:nvPr>
        </p:nvSpPr>
        <p:spPr>
          <a:xfrm>
            <a:off x="1060450" y="1069340"/>
            <a:ext cx="2642235" cy="681990"/>
          </a:xfrm>
          <a:prstGeom prst="rect">
            <a:avLst/>
          </a:prstGeom>
        </p:spPr>
        <p:txBody>
          <a:bodyPr>
            <a:noAutofit/>
          </a:bodyPr>
          <a:p>
            <a:pPr marL="0" indent="0" algn="ctr"/>
            <a:r>
              <a:rPr lang="zh-CN" altLang="en-US" sz="3600" b="0" i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长期主义</a:t>
            </a:r>
            <a:endParaRPr lang="zh-CN" altLang="en-US" sz="3600" b="0" i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4"/>
            </p:custDataLst>
          </p:nvPr>
        </p:nvSpPr>
        <p:spPr>
          <a:xfrm>
            <a:off x="994410" y="2239010"/>
            <a:ext cx="2708275" cy="693420"/>
          </a:xfrm>
          <a:prstGeom prst="rect">
            <a:avLst/>
          </a:prstGeom>
        </p:spPr>
        <p:txBody>
          <a:bodyPr>
            <a:noAutofit/>
          </a:bodyPr>
          <a:p>
            <a:pPr marL="0" algn="ctr">
              <a:buClrTx/>
              <a:buSzTx/>
              <a:buFontTx/>
            </a:pPr>
            <a:r>
              <a:rPr lang="zh-CN" altLang="en-US" sz="3600" b="0" i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考核机制</a:t>
            </a:r>
            <a:endParaRPr lang="zh-CN" altLang="en-US" sz="3600" b="0" i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15"/>
            </p:custDataLst>
          </p:nvPr>
        </p:nvSpPr>
        <p:spPr>
          <a:xfrm>
            <a:off x="3986530" y="5427345"/>
            <a:ext cx="7419975" cy="6889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buClrTx/>
              <a:buSzTx/>
              <a:buFontTx/>
            </a:pPr>
            <a:r>
              <a:rPr lang="zh-CN" altLang="en-US" sz="1600"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居民财富配置的结构性重构：之前居民71%财富锚定不动产，当房地产造富时代落幕，一场从"房子"转向"票子"的财富大迁徙，目前资管市场规模170万亿。</a:t>
            </a:r>
            <a:endParaRPr lang="zh-CN" altLang="en-US" sz="1600"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16"/>
            </p:custDataLst>
          </p:nvPr>
        </p:nvSpPr>
        <p:spPr>
          <a:xfrm>
            <a:off x="3929380" y="4367530"/>
            <a:ext cx="7414260" cy="8426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algn="l">
              <a:buClrTx/>
              <a:buSzTx/>
              <a:buFontTx/>
            </a:pPr>
            <a:r>
              <a:rPr lang="zh-CN" altLang="en-US" sz="1600"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国有资产推进"三资改革"（资源资产化、资产证券化、资金杠杆化），"中特估"对标80年代经济特区机遇？支持上市公司做优做强，支持并购重组做优做强，鼓励上市公司及股东开展回购、增持和分红。</a:t>
            </a:r>
            <a:endParaRPr lang="zh-CN" altLang="en-US" sz="1600"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17"/>
            </p:custDataLst>
          </p:nvPr>
        </p:nvSpPr>
        <p:spPr>
          <a:xfrm>
            <a:off x="3928745" y="3417570"/>
            <a:ext cx="7414895" cy="7956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algn="l">
              <a:buClrTx/>
              <a:buSzTx/>
              <a:buFontTx/>
            </a:pPr>
            <a:r>
              <a:rPr lang="zh-CN" altLang="en-US" sz="1600"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【数字化、全球化】券商整合，行业正经历从个体博弈到体系作战的转型，强调通过科技赋能（如AI辅助投资）、生态协同与与全生命周期管理提升专业能力。</a:t>
            </a:r>
            <a:endParaRPr lang="zh-CN" altLang="en-US" sz="1600"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18"/>
            </p:custDataLst>
          </p:nvPr>
        </p:nvSpPr>
        <p:spPr>
          <a:xfrm>
            <a:off x="1061085" y="4438015"/>
            <a:ext cx="2642235" cy="623570"/>
          </a:xfrm>
          <a:prstGeom prst="rect">
            <a:avLst/>
          </a:prstGeom>
        </p:spPr>
        <p:txBody>
          <a:bodyPr wrap="square">
            <a:noAutofit/>
          </a:bodyPr>
          <a:p>
            <a:pPr marL="0" algn="ctr">
              <a:buClrTx/>
              <a:buSzTx/>
              <a:buFontTx/>
            </a:pPr>
            <a:r>
              <a:rPr lang="zh-CN" altLang="en-US" sz="3600" b="0" i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国有资产</a:t>
            </a:r>
            <a:endParaRPr lang="zh-CN" altLang="en-US" sz="3600" b="0" i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19"/>
            </p:custDataLst>
          </p:nvPr>
        </p:nvSpPr>
        <p:spPr>
          <a:xfrm>
            <a:off x="1060450" y="5433695"/>
            <a:ext cx="2642235" cy="682625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ctr"/>
            <a:r>
              <a:rPr lang="zh-CN" altLang="en-US" sz="3600" b="0" i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居民投资</a:t>
            </a:r>
            <a:endParaRPr lang="zh-CN" altLang="en-US" sz="3600" b="0" i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74955" y="6558280"/>
            <a:ext cx="116579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经传多赢首席投顾：蔡英姿丨投顾编号：</a:t>
            </a:r>
            <a:r>
              <a:rPr lang="en-US" altLang="zh-CN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A1120613090011     </a:t>
            </a:r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风险提示：观点基于软件数据和理论模型分析，仅供参考，不构成买卖建议，股市有风险，投资需谨慎</a:t>
            </a:r>
            <a:endParaRPr lang="zh-CN" altLang="en-US" sz="1000">
              <a:solidFill>
                <a:srgbClr val="FEF5E5">
                  <a:alpha val="69000"/>
                </a:srgb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</p:spTree>
    <p:custDataLst>
      <p:tags r:id="rId20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715895" y="-635"/>
            <a:ext cx="7371080" cy="6565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buClrTx/>
              <a:buSzTx/>
              <a:buFontTx/>
            </a:pPr>
            <a:r>
              <a:rPr lang="zh-CN" altLang="en-US" sz="4000" b="1">
                <a:gradFill>
                  <a:gsLst>
                    <a:gs pos="0">
                      <a:srgbClr val="FBFAFB"/>
                    </a:gs>
                    <a:gs pos="100000">
                      <a:srgbClr val="FFE38F"/>
                    </a:gs>
                  </a:gsLst>
                  <a:lin ang="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新宋体" panose="02010609030101010101" charset="-122"/>
                <a:sym typeface="+mn-ea"/>
              </a:rPr>
              <a:t>科技革命：数智引领，创新未来</a:t>
            </a:r>
            <a:endParaRPr lang="zh-CN" altLang="en-US" sz="4000" b="1">
              <a:gradFill>
                <a:gsLst>
                  <a:gs pos="0">
                    <a:srgbClr val="FBFAFB"/>
                  </a:gs>
                  <a:gs pos="100000">
                    <a:srgbClr val="FFE38F"/>
                  </a:gs>
                </a:gsLst>
                <a:lin ang="0" scaled="0"/>
              </a:gradFill>
              <a:latin typeface="思源黑体 CN Bold" panose="020B0800000000000000" charset="-122"/>
              <a:ea typeface="思源黑体 CN Bold" panose="020B0800000000000000" charset="-122"/>
              <a:cs typeface="新宋体" panose="02010609030101010101" charset="-122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801370" y="822960"/>
            <a:ext cx="10918825" cy="899160"/>
          </a:xfrm>
          <a:prstGeom prst="rect">
            <a:avLst/>
          </a:prstGeom>
        </p:spPr>
        <p:txBody>
          <a:bodyPr>
            <a:noAutofit/>
          </a:bodyPr>
          <a:p>
            <a:pPr marL="0" indent="0"/>
            <a:r>
              <a:rPr lang="zh-CN" altLang="en-US" b="0" i="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十五五规划建议，全面实施“人工智能+”行动，全方位赋能千行百业，引领发展新质生产力。到2027年，智能终端、智能体等应用普及率超70%；到2030年超过90%；到2035年全面步入智能社会。政策强调强化算力、算法、数据供给，并通过“人工智能券”等方式降低研发成本。</a:t>
            </a:r>
            <a:endParaRPr lang="zh-CN" altLang="en-US" b="0" i="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40" name="Shape 497"/>
          <p:cNvSpPr/>
          <p:nvPr>
            <p:custDataLst>
              <p:tags r:id="rId1"/>
            </p:custDataLst>
          </p:nvPr>
        </p:nvSpPr>
        <p:spPr>
          <a:xfrm>
            <a:off x="307340" y="2410460"/>
            <a:ext cx="2675255" cy="2594610"/>
          </a:xfrm>
          <a:custGeom>
            <a:avLst/>
            <a:gdLst>
              <a:gd name="adj" fmla="val 9122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il" t="il" r="ir" b="ib"/>
            <a:pathLst>
              <a:path w="4213" h="4341">
                <a:moveTo>
                  <a:pt x="292" y="0"/>
                </a:moveTo>
                <a:lnTo>
                  <a:pt x="798" y="0"/>
                </a:lnTo>
                <a:lnTo>
                  <a:pt x="873" y="0"/>
                </a:lnTo>
                <a:lnTo>
                  <a:pt x="1379" y="0"/>
                </a:lnTo>
                <a:lnTo>
                  <a:pt x="1378" y="18"/>
                </a:lnTo>
                <a:cubicBezTo>
                  <a:pt x="1378" y="421"/>
                  <a:pt x="1705" y="747"/>
                  <a:pt x="2108" y="747"/>
                </a:cubicBezTo>
                <a:cubicBezTo>
                  <a:pt x="2510" y="747"/>
                  <a:pt x="2837" y="421"/>
                  <a:pt x="2837" y="18"/>
                </a:cubicBezTo>
                <a:lnTo>
                  <a:pt x="2836" y="0"/>
                </a:lnTo>
                <a:lnTo>
                  <a:pt x="3340" y="0"/>
                </a:lnTo>
                <a:lnTo>
                  <a:pt x="3417" y="0"/>
                </a:lnTo>
                <a:lnTo>
                  <a:pt x="3921" y="0"/>
                </a:lnTo>
                <a:cubicBezTo>
                  <a:pt x="4083" y="0"/>
                  <a:pt x="4213" y="131"/>
                  <a:pt x="4213" y="292"/>
                </a:cubicBezTo>
                <a:lnTo>
                  <a:pt x="4213" y="4049"/>
                </a:lnTo>
                <a:cubicBezTo>
                  <a:pt x="4213" y="4210"/>
                  <a:pt x="4083" y="4341"/>
                  <a:pt x="3921" y="4341"/>
                </a:cubicBezTo>
                <a:lnTo>
                  <a:pt x="3417" y="4341"/>
                </a:lnTo>
                <a:lnTo>
                  <a:pt x="2911" y="4341"/>
                </a:lnTo>
                <a:lnTo>
                  <a:pt x="1302" y="4341"/>
                </a:lnTo>
                <a:lnTo>
                  <a:pt x="798" y="4341"/>
                </a:lnTo>
                <a:lnTo>
                  <a:pt x="292" y="4341"/>
                </a:lnTo>
                <a:cubicBezTo>
                  <a:pt x="130" y="4341"/>
                  <a:pt x="0" y="4210"/>
                  <a:pt x="0" y="4049"/>
                </a:cubicBezTo>
                <a:lnTo>
                  <a:pt x="0" y="292"/>
                </a:lnTo>
                <a:cubicBezTo>
                  <a:pt x="0" y="131"/>
                  <a:pt x="130" y="0"/>
                  <a:pt x="292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80000"/>
                  <a:lumOff val="20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2700000" scaled="0"/>
          </a:gradFill>
          <a:ln w="12700">
            <a:miter lim="400000"/>
          </a:ln>
          <a:effectLst>
            <a:innerShdw blurRad="317500" dist="50800" dir="16200000">
              <a:schemeClr val="accent1">
                <a:lumMod val="20000"/>
                <a:lumOff val="80000"/>
                <a:alpha val="30000"/>
              </a:schemeClr>
            </a:innerShdw>
          </a:effectLst>
        </p:spPr>
        <p:txBody>
          <a:bodyPr wrap="square" lIns="71437" tIns="71437" rIns="71437" bIns="71437" anchor="ctr">
            <a:noAutofit/>
          </a:bodyPr>
          <a:p>
            <a:pPr lvl="0" algn="l">
              <a:buClrTx/>
              <a:buSzTx/>
              <a:buFontTx/>
            </a:pPr>
            <a:endParaRPr sz="2800" dirty="0">
              <a:solidFill>
                <a:schemeClr val="tx1"/>
              </a:solidFill>
              <a:latin typeface="+mj-lt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3" name="Shape 501"/>
          <p:cNvSpPr/>
          <p:nvPr>
            <p:custDataLst>
              <p:tags r:id="rId2"/>
            </p:custDataLst>
          </p:nvPr>
        </p:nvSpPr>
        <p:spPr>
          <a:xfrm>
            <a:off x="1258570" y="2035810"/>
            <a:ext cx="772795" cy="773430"/>
          </a:xfrm>
          <a:prstGeom prst="ellipse">
            <a:avLst/>
          </a:prstGeom>
          <a:gradFill>
            <a:gsLst>
              <a:gs pos="0">
                <a:schemeClr val="accent1">
                  <a:lumMod val="80000"/>
                  <a:lumOff val="20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2700000" scaled="0"/>
          </a:gradFill>
          <a:ln w="12700">
            <a:miter lim="400000"/>
          </a:ln>
          <a:effectLst>
            <a:innerShdw blurRad="317500" dist="50800" dir="16200000">
              <a:schemeClr val="accent1">
                <a:lumMod val="20000"/>
                <a:lumOff val="80000"/>
                <a:alpha val="30000"/>
              </a:schemeClr>
            </a:innerShdw>
          </a:effectLst>
        </p:spPr>
        <p:txBody>
          <a:bodyPr lIns="71437" tIns="71437" rIns="71437" bIns="71437" anchor="ctr">
            <a:noAutofit/>
          </a:bodyPr>
          <a:p>
            <a:pPr lvl="0" algn="l">
              <a:buClrTx/>
              <a:buSzTx/>
              <a:buFontTx/>
            </a:pPr>
            <a:endParaRPr sz="2800" dirty="0">
              <a:solidFill>
                <a:schemeClr val="tx1"/>
              </a:solidFill>
              <a:latin typeface="+mj-lt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334010" y="2916555"/>
            <a:ext cx="2612390" cy="212217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l"/>
            <a:r>
              <a:rPr lang="zh-CN" altLang="en-US" sz="1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过去房地产投资</a:t>
            </a:r>
            <a:r>
              <a:rPr lang="en-US" altLang="zh-CN" sz="1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GDP25%</a:t>
            </a:r>
            <a:r>
              <a:rPr lang="zh-CN" altLang="en-US" sz="1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以上，现在，从依赖土地财政、房地产投资转向科技创新、高端制造。</a:t>
            </a:r>
            <a:endParaRPr lang="zh-CN" altLang="en-US" sz="16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资源、资金、人才因此改变流向人工智能、机器人、智能汽车、低空经济、卫星通信</a:t>
            </a:r>
            <a:endParaRPr lang="zh-CN" altLang="en-US" sz="16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400">
              <a:solidFill>
                <a:srgbClr val="FFFFFF"/>
              </a:solidFill>
              <a:latin typeface="+mn-ea"/>
              <a:cs typeface="+mn-ea"/>
            </a:endParaRPr>
          </a:p>
        </p:txBody>
      </p:sp>
      <p:pic>
        <p:nvPicPr>
          <p:cNvPr id="33" name="图片 16" descr="343439383331313b343532303033323bd3a6d3c3b9dcc0ed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72674" y="2250191"/>
            <a:ext cx="360000" cy="360000"/>
          </a:xfrm>
          <a:prstGeom prst="rect">
            <a:avLst/>
          </a:prstGeom>
        </p:spPr>
      </p:pic>
      <p:sp>
        <p:nvSpPr>
          <p:cNvPr id="43" name="Shape 497"/>
          <p:cNvSpPr/>
          <p:nvPr>
            <p:custDataLst>
              <p:tags r:id="rId7"/>
            </p:custDataLst>
          </p:nvPr>
        </p:nvSpPr>
        <p:spPr>
          <a:xfrm>
            <a:off x="3201670" y="3623310"/>
            <a:ext cx="2675255" cy="2595245"/>
          </a:xfrm>
          <a:custGeom>
            <a:avLst/>
            <a:gdLst>
              <a:gd name="adj" fmla="val 9122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il" t="il" r="ir" b="ib"/>
            <a:pathLst>
              <a:path w="4213" h="4341">
                <a:moveTo>
                  <a:pt x="292" y="0"/>
                </a:moveTo>
                <a:lnTo>
                  <a:pt x="797" y="0"/>
                </a:lnTo>
                <a:lnTo>
                  <a:pt x="873" y="0"/>
                </a:lnTo>
                <a:lnTo>
                  <a:pt x="1378" y="0"/>
                </a:lnTo>
                <a:lnTo>
                  <a:pt x="1377" y="18"/>
                </a:lnTo>
                <a:cubicBezTo>
                  <a:pt x="1377" y="421"/>
                  <a:pt x="1704" y="747"/>
                  <a:pt x="2107" y="747"/>
                </a:cubicBezTo>
                <a:cubicBezTo>
                  <a:pt x="2509" y="747"/>
                  <a:pt x="2836" y="421"/>
                  <a:pt x="2836" y="18"/>
                </a:cubicBezTo>
                <a:lnTo>
                  <a:pt x="2835" y="0"/>
                </a:lnTo>
                <a:lnTo>
                  <a:pt x="3340" y="0"/>
                </a:lnTo>
                <a:lnTo>
                  <a:pt x="3416" y="0"/>
                </a:lnTo>
                <a:lnTo>
                  <a:pt x="3921" y="0"/>
                </a:lnTo>
                <a:cubicBezTo>
                  <a:pt x="4083" y="0"/>
                  <a:pt x="4213" y="131"/>
                  <a:pt x="4213" y="292"/>
                </a:cubicBezTo>
                <a:lnTo>
                  <a:pt x="4213" y="4049"/>
                </a:lnTo>
                <a:cubicBezTo>
                  <a:pt x="4213" y="4210"/>
                  <a:pt x="4083" y="4341"/>
                  <a:pt x="3921" y="4341"/>
                </a:cubicBezTo>
                <a:lnTo>
                  <a:pt x="3416" y="4341"/>
                </a:lnTo>
                <a:lnTo>
                  <a:pt x="2911" y="4341"/>
                </a:lnTo>
                <a:lnTo>
                  <a:pt x="1302" y="4341"/>
                </a:lnTo>
                <a:lnTo>
                  <a:pt x="797" y="4341"/>
                </a:lnTo>
                <a:lnTo>
                  <a:pt x="292" y="4341"/>
                </a:lnTo>
                <a:cubicBezTo>
                  <a:pt x="130" y="4341"/>
                  <a:pt x="0" y="4210"/>
                  <a:pt x="0" y="4049"/>
                </a:cubicBezTo>
                <a:lnTo>
                  <a:pt x="0" y="292"/>
                </a:lnTo>
                <a:cubicBezTo>
                  <a:pt x="0" y="131"/>
                  <a:pt x="130" y="0"/>
                  <a:pt x="292" y="0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90000"/>
                  <a:lumOff val="10000"/>
                  <a:alpha val="100000"/>
                </a:schemeClr>
              </a:gs>
              <a:gs pos="100000">
                <a:schemeClr val="accent2">
                  <a:alpha val="100000"/>
                </a:schemeClr>
              </a:gs>
            </a:gsLst>
            <a:lin ang="2700000" scaled="0"/>
          </a:gradFill>
          <a:ln w="12700">
            <a:miter lim="400000"/>
          </a:ln>
          <a:effectLst>
            <a:innerShdw blurRad="317500" dist="50800" dir="16200000">
              <a:schemeClr val="accent2">
                <a:lumMod val="20000"/>
                <a:lumOff val="80000"/>
                <a:alpha val="30000"/>
              </a:schemeClr>
            </a:innerShdw>
          </a:effectLst>
        </p:spPr>
        <p:txBody>
          <a:bodyPr wrap="square" lIns="71437" tIns="71437" rIns="71437" bIns="71437" anchor="ctr">
            <a:noAutofit/>
          </a:bodyPr>
          <a:p>
            <a:pPr lvl="0" algn="l">
              <a:buClrTx/>
              <a:buSzTx/>
              <a:buFontTx/>
            </a:pPr>
            <a:endParaRPr sz="2800" u="sng" dirty="0">
              <a:solidFill>
                <a:schemeClr val="tx1"/>
              </a:solidFill>
              <a:latin typeface="+mj-lt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8" name="Shape 501"/>
          <p:cNvSpPr/>
          <p:nvPr>
            <p:custDataLst>
              <p:tags r:id="rId8"/>
            </p:custDataLst>
          </p:nvPr>
        </p:nvSpPr>
        <p:spPr>
          <a:xfrm>
            <a:off x="4152900" y="3248660"/>
            <a:ext cx="772795" cy="773430"/>
          </a:xfrm>
          <a:prstGeom prst="ellipse">
            <a:avLst/>
          </a:prstGeom>
          <a:gradFill>
            <a:gsLst>
              <a:gs pos="0">
                <a:schemeClr val="accent2">
                  <a:lumMod val="90000"/>
                  <a:lumOff val="10000"/>
                  <a:alpha val="100000"/>
                </a:schemeClr>
              </a:gs>
              <a:gs pos="100000">
                <a:schemeClr val="accent2">
                  <a:alpha val="100000"/>
                </a:schemeClr>
              </a:gs>
            </a:gsLst>
            <a:lin ang="2700000" scaled="0"/>
          </a:gradFill>
          <a:ln w="12700">
            <a:miter lim="400000"/>
          </a:ln>
          <a:effectLst>
            <a:innerShdw blurRad="317500" dist="50800" dir="16200000">
              <a:schemeClr val="accent2">
                <a:lumMod val="20000"/>
                <a:lumOff val="80000"/>
                <a:alpha val="30000"/>
              </a:schemeClr>
            </a:innerShdw>
          </a:effectLst>
        </p:spPr>
        <p:txBody>
          <a:bodyPr lIns="71437" tIns="71437" rIns="71437" bIns="71437" anchor="ctr">
            <a:noAutofit/>
          </a:bodyPr>
          <a:p>
            <a:pPr lvl="0" algn="l">
              <a:buClrTx/>
              <a:buSzTx/>
              <a:buFontTx/>
            </a:pPr>
            <a:endParaRPr sz="2800" u="sng" dirty="0">
              <a:solidFill>
                <a:schemeClr val="tx1"/>
              </a:solidFill>
              <a:latin typeface="+mj-lt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31" name="图片 3" descr="343439383331313b343532303031393bd2b5bca8b9dcc0ed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359297" y="3455375"/>
            <a:ext cx="360000" cy="360000"/>
          </a:xfrm>
          <a:prstGeom prst="rect">
            <a:avLst/>
          </a:prstGeom>
        </p:spPr>
      </p:pic>
      <p:sp>
        <p:nvSpPr>
          <p:cNvPr id="46" name="Shape 497"/>
          <p:cNvSpPr/>
          <p:nvPr>
            <p:custDataLst>
              <p:tags r:id="rId12"/>
            </p:custDataLst>
          </p:nvPr>
        </p:nvSpPr>
        <p:spPr>
          <a:xfrm>
            <a:off x="9022715" y="2410460"/>
            <a:ext cx="2675255" cy="2594610"/>
          </a:xfrm>
          <a:custGeom>
            <a:avLst/>
            <a:gdLst>
              <a:gd name="adj" fmla="val 9122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il" t="il" r="ir" b="ib"/>
            <a:pathLst>
              <a:path w="4213" h="4341">
                <a:moveTo>
                  <a:pt x="292" y="0"/>
                </a:moveTo>
                <a:lnTo>
                  <a:pt x="797" y="0"/>
                </a:lnTo>
                <a:lnTo>
                  <a:pt x="873" y="0"/>
                </a:lnTo>
                <a:lnTo>
                  <a:pt x="1378" y="0"/>
                </a:lnTo>
                <a:lnTo>
                  <a:pt x="1377" y="18"/>
                </a:lnTo>
                <a:cubicBezTo>
                  <a:pt x="1377" y="421"/>
                  <a:pt x="1704" y="747"/>
                  <a:pt x="2107" y="747"/>
                </a:cubicBezTo>
                <a:cubicBezTo>
                  <a:pt x="2509" y="747"/>
                  <a:pt x="2836" y="421"/>
                  <a:pt x="2836" y="18"/>
                </a:cubicBezTo>
                <a:lnTo>
                  <a:pt x="2835" y="0"/>
                </a:lnTo>
                <a:lnTo>
                  <a:pt x="3340" y="0"/>
                </a:lnTo>
                <a:lnTo>
                  <a:pt x="3416" y="0"/>
                </a:lnTo>
                <a:lnTo>
                  <a:pt x="3921" y="0"/>
                </a:lnTo>
                <a:cubicBezTo>
                  <a:pt x="4083" y="0"/>
                  <a:pt x="4213" y="131"/>
                  <a:pt x="4213" y="292"/>
                </a:cubicBezTo>
                <a:lnTo>
                  <a:pt x="4213" y="4049"/>
                </a:lnTo>
                <a:cubicBezTo>
                  <a:pt x="4213" y="4210"/>
                  <a:pt x="4083" y="4341"/>
                  <a:pt x="3921" y="4341"/>
                </a:cubicBezTo>
                <a:lnTo>
                  <a:pt x="3416" y="4341"/>
                </a:lnTo>
                <a:lnTo>
                  <a:pt x="2911" y="4341"/>
                </a:lnTo>
                <a:lnTo>
                  <a:pt x="1302" y="4341"/>
                </a:lnTo>
                <a:lnTo>
                  <a:pt x="797" y="4341"/>
                </a:lnTo>
                <a:lnTo>
                  <a:pt x="292" y="4341"/>
                </a:lnTo>
                <a:cubicBezTo>
                  <a:pt x="130" y="4341"/>
                  <a:pt x="0" y="4210"/>
                  <a:pt x="0" y="4049"/>
                </a:cubicBezTo>
                <a:lnTo>
                  <a:pt x="0" y="292"/>
                </a:lnTo>
                <a:cubicBezTo>
                  <a:pt x="0" y="131"/>
                  <a:pt x="130" y="0"/>
                  <a:pt x="292" y="0"/>
                </a:cubicBezTo>
                <a:close/>
              </a:path>
            </a:pathLst>
          </a:custGeom>
          <a:gradFill>
            <a:gsLst>
              <a:gs pos="0">
                <a:schemeClr val="accent4">
                  <a:lumMod val="90000"/>
                  <a:lumOff val="10000"/>
                  <a:alpha val="100000"/>
                </a:schemeClr>
              </a:gs>
              <a:gs pos="100000">
                <a:schemeClr val="accent4">
                  <a:alpha val="100000"/>
                </a:schemeClr>
              </a:gs>
            </a:gsLst>
            <a:lin ang="2700000" scaled="0"/>
          </a:gradFill>
          <a:ln w="12700">
            <a:miter lim="400000"/>
          </a:ln>
          <a:effectLst>
            <a:innerShdw blurRad="317500" dist="50800" dir="16200000">
              <a:schemeClr val="accent4">
                <a:lumMod val="20000"/>
                <a:lumOff val="80000"/>
                <a:alpha val="30000"/>
              </a:schemeClr>
            </a:innerShdw>
          </a:effectLst>
        </p:spPr>
        <p:txBody>
          <a:bodyPr wrap="square" lIns="71437" tIns="71437" rIns="71437" bIns="71437" anchor="ctr">
            <a:noAutofit/>
          </a:bodyPr>
          <a:p>
            <a:pPr lvl="0" algn="l">
              <a:buClrTx/>
              <a:buSzTx/>
              <a:buFontTx/>
            </a:pPr>
            <a:endParaRPr sz="2800" u="sng" dirty="0">
              <a:solidFill>
                <a:schemeClr val="tx1"/>
              </a:solidFill>
              <a:latin typeface="+mj-lt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8" name="Shape 501"/>
          <p:cNvSpPr/>
          <p:nvPr>
            <p:custDataLst>
              <p:tags r:id="rId13"/>
            </p:custDataLst>
          </p:nvPr>
        </p:nvSpPr>
        <p:spPr>
          <a:xfrm>
            <a:off x="9971405" y="2051685"/>
            <a:ext cx="772795" cy="773430"/>
          </a:xfrm>
          <a:prstGeom prst="ellipse">
            <a:avLst/>
          </a:prstGeom>
          <a:gradFill>
            <a:gsLst>
              <a:gs pos="0">
                <a:schemeClr val="accent4">
                  <a:lumMod val="90000"/>
                  <a:lumOff val="10000"/>
                  <a:alpha val="100000"/>
                </a:schemeClr>
              </a:gs>
              <a:gs pos="100000">
                <a:schemeClr val="accent4">
                  <a:alpha val="100000"/>
                </a:schemeClr>
              </a:gs>
            </a:gsLst>
            <a:lin ang="2700000" scaled="0"/>
          </a:gradFill>
          <a:ln w="12700">
            <a:miter lim="400000"/>
          </a:ln>
          <a:effectLst>
            <a:innerShdw blurRad="317500" dist="50800" dir="16200000">
              <a:schemeClr val="accent4">
                <a:lumMod val="20000"/>
                <a:lumOff val="80000"/>
                <a:alpha val="30000"/>
              </a:schemeClr>
            </a:innerShdw>
          </a:effectLst>
        </p:spPr>
        <p:txBody>
          <a:bodyPr lIns="71437" tIns="71437" rIns="71437" bIns="71437" anchor="ctr">
            <a:noAutofit/>
          </a:bodyPr>
          <a:p>
            <a:pPr lvl="0" algn="l">
              <a:buClrTx/>
              <a:buSzTx/>
              <a:buFontTx/>
            </a:pPr>
            <a:endParaRPr sz="2800" u="sng" dirty="0">
              <a:solidFill>
                <a:schemeClr val="tx1"/>
              </a:solidFill>
              <a:latin typeface="+mj-lt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35" name="图片 12" descr="343439383331313b343532303032383bbfcdbba7b9dcc0ed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180342" y="2242525"/>
            <a:ext cx="360000" cy="360000"/>
          </a:xfrm>
          <a:prstGeom prst="rect">
            <a:avLst/>
          </a:prstGeom>
        </p:spPr>
      </p:pic>
      <p:sp>
        <p:nvSpPr>
          <p:cNvPr id="51" name="Shape 497"/>
          <p:cNvSpPr/>
          <p:nvPr>
            <p:custDataLst>
              <p:tags r:id="rId17"/>
            </p:custDataLst>
          </p:nvPr>
        </p:nvSpPr>
        <p:spPr>
          <a:xfrm>
            <a:off x="6096000" y="3627120"/>
            <a:ext cx="2675255" cy="2591435"/>
          </a:xfrm>
          <a:custGeom>
            <a:avLst/>
            <a:gdLst>
              <a:gd name="adj" fmla="val 9122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il" t="il" r="ir" b="ib"/>
            <a:pathLst>
              <a:path w="4213" h="4341">
                <a:moveTo>
                  <a:pt x="292" y="0"/>
                </a:moveTo>
                <a:lnTo>
                  <a:pt x="797" y="0"/>
                </a:lnTo>
                <a:lnTo>
                  <a:pt x="873" y="0"/>
                </a:lnTo>
                <a:lnTo>
                  <a:pt x="1378" y="0"/>
                </a:lnTo>
                <a:lnTo>
                  <a:pt x="1377" y="18"/>
                </a:lnTo>
                <a:cubicBezTo>
                  <a:pt x="1377" y="421"/>
                  <a:pt x="1704" y="747"/>
                  <a:pt x="2107" y="747"/>
                </a:cubicBezTo>
                <a:cubicBezTo>
                  <a:pt x="2509" y="747"/>
                  <a:pt x="2836" y="421"/>
                  <a:pt x="2836" y="18"/>
                </a:cubicBezTo>
                <a:lnTo>
                  <a:pt x="2835" y="0"/>
                </a:lnTo>
                <a:lnTo>
                  <a:pt x="3340" y="0"/>
                </a:lnTo>
                <a:lnTo>
                  <a:pt x="3416" y="0"/>
                </a:lnTo>
                <a:lnTo>
                  <a:pt x="3921" y="0"/>
                </a:lnTo>
                <a:cubicBezTo>
                  <a:pt x="4083" y="0"/>
                  <a:pt x="4213" y="131"/>
                  <a:pt x="4213" y="292"/>
                </a:cubicBezTo>
                <a:lnTo>
                  <a:pt x="4213" y="4049"/>
                </a:lnTo>
                <a:cubicBezTo>
                  <a:pt x="4213" y="4210"/>
                  <a:pt x="4083" y="4341"/>
                  <a:pt x="3921" y="4341"/>
                </a:cubicBezTo>
                <a:lnTo>
                  <a:pt x="3416" y="4341"/>
                </a:lnTo>
                <a:lnTo>
                  <a:pt x="2911" y="4341"/>
                </a:lnTo>
                <a:lnTo>
                  <a:pt x="1302" y="4341"/>
                </a:lnTo>
                <a:lnTo>
                  <a:pt x="797" y="4341"/>
                </a:lnTo>
                <a:lnTo>
                  <a:pt x="292" y="4341"/>
                </a:lnTo>
                <a:cubicBezTo>
                  <a:pt x="130" y="4341"/>
                  <a:pt x="0" y="4210"/>
                  <a:pt x="0" y="4049"/>
                </a:cubicBezTo>
                <a:lnTo>
                  <a:pt x="0" y="292"/>
                </a:lnTo>
                <a:cubicBezTo>
                  <a:pt x="0" y="131"/>
                  <a:pt x="130" y="0"/>
                  <a:pt x="292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2700">
            <a:miter lim="400000"/>
          </a:ln>
          <a:effectLst>
            <a:innerShdw blurRad="317500" dist="50800" dir="16200000">
              <a:schemeClr val="accent3">
                <a:lumMod val="20000"/>
                <a:lumOff val="80000"/>
                <a:alpha val="30000"/>
              </a:schemeClr>
            </a:innerShdw>
          </a:effectLst>
        </p:spPr>
        <p:txBody>
          <a:bodyPr wrap="square" lIns="71437" tIns="71437" rIns="71437" bIns="71437" anchor="ctr">
            <a:noAutofit/>
          </a:bodyPr>
          <a:p>
            <a:pPr lvl="0" algn="l">
              <a:buClrTx/>
              <a:buSzTx/>
              <a:buFontTx/>
            </a:pPr>
            <a:endParaRPr sz="2800" dirty="0">
              <a:solidFill>
                <a:schemeClr val="tx1"/>
              </a:solidFill>
              <a:latin typeface="+mj-lt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Shape 501"/>
          <p:cNvSpPr/>
          <p:nvPr>
            <p:custDataLst>
              <p:tags r:id="rId18"/>
            </p:custDataLst>
          </p:nvPr>
        </p:nvSpPr>
        <p:spPr>
          <a:xfrm>
            <a:off x="7047230" y="3252470"/>
            <a:ext cx="772795" cy="77343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miter lim="400000"/>
          </a:ln>
          <a:effectLst>
            <a:innerShdw blurRad="317500" dist="50800" dir="16200000">
              <a:schemeClr val="accent3">
                <a:lumMod val="20000"/>
                <a:lumOff val="80000"/>
                <a:alpha val="30000"/>
              </a:schemeClr>
            </a:innerShdw>
          </a:effectLst>
        </p:spPr>
        <p:txBody>
          <a:bodyPr lIns="71437" tIns="71437" rIns="71437" bIns="71437" anchor="ctr">
            <a:noAutofit/>
          </a:bodyPr>
          <a:p>
            <a:pPr lvl="0" algn="l">
              <a:buClrTx/>
              <a:buSzTx/>
              <a:buFontTx/>
            </a:pPr>
            <a:endParaRPr sz="2800" dirty="0">
              <a:solidFill>
                <a:schemeClr val="tx1"/>
              </a:solidFill>
              <a:latin typeface="+mj-lt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34" name="图片 4" descr="343439383331313b343532303032303bb8f6c8cbd0c5cfa2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253628" y="3459185"/>
            <a:ext cx="360000" cy="360000"/>
          </a:xfrm>
          <a:prstGeom prst="rect">
            <a:avLst/>
          </a:prstGeom>
        </p:spPr>
      </p:pic>
      <p:sp>
        <p:nvSpPr>
          <p:cNvPr id="10" name="矩形 9"/>
          <p:cNvSpPr/>
          <p:nvPr>
            <p:custDataLst>
              <p:tags r:id="rId22"/>
            </p:custDataLst>
          </p:nvPr>
        </p:nvSpPr>
        <p:spPr>
          <a:xfrm>
            <a:off x="3268345" y="4129405"/>
            <a:ext cx="2612390" cy="212217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l"/>
            <a:r>
              <a:rPr sz="1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智能制造车间、智慧工厂</a:t>
            </a:r>
            <a:endParaRPr sz="16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sz="1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汽车、钢铁、化工等传统产业“智改数转”，集成电路、低空经济等新兴产业“裂变跃升”。加快量子科技、脑机接口等未来产业“赛道布局”。</a:t>
            </a:r>
            <a:endParaRPr lang="zh-CN" altLang="en-US" sz="400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30" name="矩形 29"/>
          <p:cNvSpPr/>
          <p:nvPr>
            <p:custDataLst>
              <p:tags r:id="rId23"/>
            </p:custDataLst>
          </p:nvPr>
        </p:nvSpPr>
        <p:spPr>
          <a:xfrm>
            <a:off x="6198870" y="4129405"/>
            <a:ext cx="2612390" cy="212217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l"/>
            <a:r>
              <a:rPr sz="1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人工智能与产业融合之路</a:t>
            </a:r>
            <a:endParaRPr sz="16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sz="1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在第四次工业革命的浪潮中，人工智能（AI）与工业互联网的深度融合，正成为重构全球制造业竞争格局的核心引擎。</a:t>
            </a:r>
            <a:r>
              <a:rPr lang="zh-CN" altLang="en-US" sz="300">
                <a:solidFill>
                  <a:srgbClr val="FFFFFF"/>
                </a:solidFill>
                <a:latin typeface="+mn-ea"/>
                <a:cs typeface="+mn-ea"/>
              </a:rPr>
              <a:t>。</a:t>
            </a:r>
            <a:endParaRPr lang="zh-CN" altLang="en-US" sz="300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36" name="矩形 35"/>
          <p:cNvSpPr/>
          <p:nvPr>
            <p:custDataLst>
              <p:tags r:id="rId24"/>
            </p:custDataLst>
          </p:nvPr>
        </p:nvSpPr>
        <p:spPr>
          <a:xfrm>
            <a:off x="9108440" y="2882900"/>
            <a:ext cx="2612390" cy="212217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l"/>
            <a:r>
              <a:rPr sz="1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工业和信息化部将推动工业机器人、人形机器人进工厂。优先在焊接、装配、喷涂、搬运等细分场景实现落地应用。聚焦采矿、民爆、应急等领域复杂恶劣的生产环境推广机器人产品，提升危险、恶劣环境下智能作业的水平</a:t>
            </a:r>
            <a:r>
              <a:rPr lang="zh-CN" altLang="en-US" sz="300">
                <a:solidFill>
                  <a:srgbClr val="FFFFFF"/>
                </a:solidFill>
                <a:latin typeface="+mn-ea"/>
                <a:cs typeface="+mn-ea"/>
              </a:rPr>
              <a:t>。</a:t>
            </a:r>
            <a:endParaRPr lang="zh-CN" altLang="en-US" sz="300">
              <a:solidFill>
                <a:srgbClr val="FFFFFF"/>
              </a:solidFill>
              <a:latin typeface="+mn-ea"/>
              <a:cs typeface="+mn-ea"/>
            </a:endParaRPr>
          </a:p>
        </p:txBody>
      </p:sp>
      <p:pic>
        <p:nvPicPr>
          <p:cNvPr id="6" name="图片 5"/>
          <p:cNvPicPr/>
          <p:nvPr/>
        </p:nvPicPr>
        <p:blipFill>
          <a:blip r:embed="rId25"/>
          <a:stretch>
            <a:fillRect/>
          </a:stretch>
        </p:blipFill>
        <p:spPr>
          <a:xfrm>
            <a:off x="4978400" y="1788795"/>
            <a:ext cx="1909445" cy="1750695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26"/>
            </p:custDataLst>
          </p:nvPr>
        </p:nvSpPr>
        <p:spPr>
          <a:xfrm>
            <a:off x="5114290" y="2249170"/>
            <a:ext cx="1918970" cy="633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88427"/>
                </a:solidFill>
              </a14:hiddenFill>
            </a:ext>
          </a:extLst>
        </p:spPr>
        <p:txBody>
          <a:bodyPr wrap="square" rtlCol="0" anchor="t">
            <a:noAutofit/>
          </a:bodyPr>
          <a:p>
            <a:pPr algn="ctr">
              <a:lnSpc>
                <a:spcPct val="110000"/>
              </a:lnSpc>
            </a:pPr>
            <a:r>
              <a:rPr lang="en-US" altLang="zh-CN" sz="4400" b="1">
                <a:solidFill>
                  <a:srgbClr val="B90019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AI+</a:t>
            </a:r>
            <a:endParaRPr lang="en-US" altLang="zh-CN" sz="4400" b="1">
              <a:solidFill>
                <a:srgbClr val="B90019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4955" y="6558280"/>
            <a:ext cx="116579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经传多赢首席投顾：蔡英姿丨投顾编号：</a:t>
            </a:r>
            <a:r>
              <a:rPr lang="en-US" altLang="zh-CN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A1120613090011     </a:t>
            </a:r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风险提示：观点基于软件数据和理论模型分析，仅供参考，不构成买卖建议，股市有风险，投资需谨慎</a:t>
            </a:r>
            <a:endParaRPr lang="zh-CN" altLang="en-US" sz="1000">
              <a:solidFill>
                <a:srgbClr val="FEF5E5">
                  <a:alpha val="69000"/>
                </a:srgb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</p:spTree>
    <p:custDataLst>
      <p:tags r:id="rId27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TEXTBOXSTYLE_GUID" val="{73643fbe-7d2e-4d6b-a185-4b709af9df7d}"/>
</p:tagLst>
</file>

<file path=ppt/tags/tag103.xml><?xml version="1.0" encoding="utf-8"?>
<p:tagLst xmlns:p="http://schemas.openxmlformats.org/presentationml/2006/main">
  <p:tag name="KSO_WM_UNIT_TEXTBOXSTYLE_SHAPETYPE" val="1"/>
  <p:tag name="KSO_WM_UNIT_TEXTBOXSTYLE_ADJUSTLEFT" val="0_-19.60001"/>
  <p:tag name="KSO_WM_UNIT_TEXTBOXSTYLE_ADJUSTTOP" val="0_-17.25"/>
  <p:tag name="KSO_WM_UNIT_TEXTBOXSTYLE_ADJUSTWIDTH" val="100_50.30002"/>
  <p:tag name="KSO_WM_UNIT_TEXTBOXSTYLE_ADJUSTHEIGTH" val="100_46.95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mixed20201941_42*i*1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73643fbe-7d2e-4d6b-a185-4b709af9df7d}"/>
</p:tagLst>
</file>

<file path=ppt/tags/tag104.xml><?xml version="1.0" encoding="utf-8"?>
<p:tagLst xmlns:p="http://schemas.openxmlformats.org/presentationml/2006/main">
  <p:tag name="KSO_WM_UNIT_TEXTBOXSTYLE_SHAPETYPE" val="1"/>
  <p:tag name="KSO_WM_UNIT_TEXTBOXSTYLE_ADJUSTLEFT" val="0_-25.15001"/>
  <p:tag name="KSO_WM_UNIT_TEXTBOXSTYLE_ADJUSTTOP" val="0_-23.5"/>
  <p:tag name="KSO_WM_UNIT_TEXTBOXSTYLE_ADJUSTWIDTH" val="100_50.30002"/>
  <p:tag name="KSO_WM_UNIT_TEXTBOXSTYLE_ADJUSTHEIGTH" val="100_46.95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mixed20201941_42*i*2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73643fbe-7d2e-4d6b-a185-4b709af9df7d}"/>
</p:tagLst>
</file>

<file path=ppt/tags/tag105.xml><?xml version="1.0" encoding="utf-8"?>
<p:tagLst xmlns:p="http://schemas.openxmlformats.org/presentationml/2006/main">
  <p:tag name="KSO_WM_UNIT_TEXTBOXSTYLE_SHAPETYPE" val="0"/>
  <p:tag name="KSO_WM_UNIT_TEXTBOXSTYLE_TEMPLATETYPE" val="1"/>
  <p:tag name="KSO_WM_UNIT_PRESET_TEXT" val="点击此处添加正文，文字是您思想的提炼。&#13;为了演示发布的良好效果，请言简意赅的阐述您的观点。&#13;您的正文已经经简明扼要。字字珠玑，但信息却千丝万缕、错综复杂。"/>
  <p:tag name="KSO_WM_UNIT_NOCLEAR" val="1"/>
  <p:tag name="KSO_WM_UNIT_VALUE" val="54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mixed20201941_42*f*1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73643fbe-7d2e-4d6b-a185-4b709af9df7d}"/>
  <p:tag name="KSO_WM_UNIT_TEXTBOXSTYLE_TEMPLATEID" val="3135232"/>
  <p:tag name="KSO_WM_UNIT_TEXTBOXSTYLE_TYPE" val="8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DIAGRAM_VIRTUALLY_FRAME" val="{&quot;height&quot;:416.7,&quot;left&quot;:80.95,&quot;top&quot;:70.95,&quot;width&quot;:787.4}"/>
</p:tagLst>
</file>

<file path=ppt/tags/tag108.xml><?xml version="1.0" encoding="utf-8"?>
<p:tagLst xmlns:p="http://schemas.openxmlformats.org/presentationml/2006/main">
  <p:tag name="KSO_WM_DIAGRAM_VIRTUALLY_FRAME" val="{&quot;height&quot;:416.7,&quot;left&quot;:80.95,&quot;top&quot;:70.95,&quot;width&quot;:787.4}"/>
</p:tagLst>
</file>

<file path=ppt/tags/tag109.xml><?xml version="1.0" encoding="utf-8"?>
<p:tagLst xmlns:p="http://schemas.openxmlformats.org/presentationml/2006/main">
  <p:tag name="KSO_WM_DIAGRAM_VIRTUALLY_FRAME" val="{&quot;height&quot;:416.7,&quot;left&quot;:80.95,&quot;top&quot;:70.95,&quot;width&quot;:787.4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DIAGRAM_VIRTUALLY_FRAME" val="{&quot;height&quot;:416.7,&quot;left&quot;:80.95,&quot;top&quot;:70.95,&quot;width&quot;:787.4}"/>
</p:tagLst>
</file>

<file path=ppt/tags/tag111.xml><?xml version="1.0" encoding="utf-8"?>
<p:tagLst xmlns:p="http://schemas.openxmlformats.org/presentationml/2006/main">
  <p:tag name="KSO_WM_DIAGRAM_VIRTUALLY_FRAME" val="{&quot;height&quot;:416.7,&quot;left&quot;:80.95,&quot;top&quot;:70.95,&quot;width&quot;:787.4}"/>
</p:tagLst>
</file>

<file path=ppt/tags/tag112.xml><?xml version="1.0" encoding="utf-8"?>
<p:tagLst xmlns:p="http://schemas.openxmlformats.org/presentationml/2006/main">
  <p:tag name="KSO_WM_DIAGRAM_VIRTUALLY_FRAME" val="{&quot;height&quot;:416.7,&quot;left&quot;:80.95,&quot;top&quot;:70.95,&quot;width&quot;:787.4}"/>
</p:tagLst>
</file>

<file path=ppt/tags/tag113.xml><?xml version="1.0" encoding="utf-8"?>
<p:tagLst xmlns:p="http://schemas.openxmlformats.org/presentationml/2006/main">
  <p:tag name="KSO_WM_DIAGRAM_VIRTUALLY_FRAME" val="{&quot;height&quot;:416.7,&quot;left&quot;:80.95,&quot;top&quot;:70.95,&quot;width&quot;:787.4}"/>
</p:tagLst>
</file>

<file path=ppt/tags/tag114.xml><?xml version="1.0" encoding="utf-8"?>
<p:tagLst xmlns:p="http://schemas.openxmlformats.org/presentationml/2006/main">
  <p:tag name="KSO_WM_DIAGRAM_VIRTUALLY_FRAME" val="{&quot;height&quot;:416.7,&quot;left&quot;:80.95,&quot;top&quot;:70.95,&quot;width&quot;:787.4}"/>
</p:tagLst>
</file>

<file path=ppt/tags/tag115.xml><?xml version="1.0" encoding="utf-8"?>
<p:tagLst xmlns:p="http://schemas.openxmlformats.org/presentationml/2006/main">
  <p:tag name="KSO_WM_DIAGRAM_VIRTUALLY_FRAME" val="{&quot;height&quot;:416.7,&quot;left&quot;:80.95,&quot;top&quot;:70.95,&quot;width&quot;:787.4}"/>
</p:tagLst>
</file>

<file path=ppt/tags/tag116.xml><?xml version="1.0" encoding="utf-8"?>
<p:tagLst xmlns:p="http://schemas.openxmlformats.org/presentationml/2006/main">
  <p:tag name="KSO_WM_DIAGRAM_VIRTUALLY_FRAME" val="{&quot;height&quot;:416.7,&quot;left&quot;:80.95,&quot;top&quot;:70.95,&quot;width&quot;:787.4}"/>
</p:tagLst>
</file>

<file path=ppt/tags/tag117.xml><?xml version="1.0" encoding="utf-8"?>
<p:tagLst xmlns:p="http://schemas.openxmlformats.org/presentationml/2006/main">
  <p:tag name="KSO_WM_DIAGRAM_VIRTUALLY_FRAME" val="{&quot;height&quot;:416.7,&quot;left&quot;:80.95,&quot;top&quot;:70.95,&quot;width&quot;:787.4}"/>
</p:tagLst>
</file>

<file path=ppt/tags/tag118.xml><?xml version="1.0" encoding="utf-8"?>
<p:tagLst xmlns:p="http://schemas.openxmlformats.org/presentationml/2006/main">
  <p:tag name="KSO_WM_DIAGRAM_VIRTUALLY_FRAME" val="{&quot;height&quot;:416.7,&quot;left&quot;:80.95,&quot;top&quot;:70.95,&quot;width&quot;:787.4}"/>
</p:tagLst>
</file>

<file path=ppt/tags/tag119.xml><?xml version="1.0" encoding="utf-8"?>
<p:tagLst xmlns:p="http://schemas.openxmlformats.org/presentationml/2006/main">
  <p:tag name="KSO_WM_DIAGRAM_VIRTUALLY_FRAME" val="{&quot;height&quot;:416.7,&quot;left&quot;:80.95,&quot;top&quot;:70.95,&quot;width&quot;:787.4}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DIAGRAM_VIRTUALLY_FRAME" val="{&quot;height&quot;:416.7,&quot;left&quot;:80.95,&quot;top&quot;:70.95,&quot;width&quot;:787.4}"/>
</p:tagLst>
</file>

<file path=ppt/tags/tag121.xml><?xml version="1.0" encoding="utf-8"?>
<p:tagLst xmlns:p="http://schemas.openxmlformats.org/presentationml/2006/main">
  <p:tag name="KSO_WM_DIAGRAM_VIRTUALLY_FRAME" val="{&quot;height&quot;:416.7,&quot;left&quot;:80.95,&quot;top&quot;:70.95,&quot;width&quot;:787.4}"/>
</p:tagLst>
</file>

<file path=ppt/tags/tag122.xml><?xml version="1.0" encoding="utf-8"?>
<p:tagLst xmlns:p="http://schemas.openxmlformats.org/presentationml/2006/main">
  <p:tag name="KSO_WM_DIAGRAM_VIRTUALLY_FRAME" val="{&quot;height&quot;:416.7,&quot;left&quot;:80.95,&quot;top&quot;:70.95,&quot;width&quot;:787.4}"/>
</p:tagLst>
</file>

<file path=ppt/tags/tag123.xml><?xml version="1.0" encoding="utf-8"?>
<p:tagLst xmlns:p="http://schemas.openxmlformats.org/presentationml/2006/main">
  <p:tag name="KSO_WM_DIAGRAM_VIRTUALLY_FRAME" val="{&quot;height&quot;:416.7,&quot;left&quot;:80.95,&quot;top&quot;:70.95,&quot;width&quot;:787.4}"/>
</p:tagLst>
</file>

<file path=ppt/tags/tag124.xml><?xml version="1.0" encoding="utf-8"?>
<p:tagLst xmlns:p="http://schemas.openxmlformats.org/presentationml/2006/main">
  <p:tag name="KSO_WM_DIAGRAM_VIRTUALLY_FRAME" val="{&quot;height&quot;:416.7,&quot;left&quot;:80.95,&quot;top&quot;:70.95,&quot;width&quot;:787.4}"/>
</p:tagLst>
</file>

<file path=ppt/tags/tag125.xml><?xml version="1.0" encoding="utf-8"?>
<p:tagLst xmlns:p="http://schemas.openxmlformats.org/presentationml/2006/main">
  <p:tag name="KSO_WM_DIAGRAM_VIRTUALLY_FRAME" val="{&quot;height&quot;:416.7,&quot;left&quot;:80.95,&quot;top&quot;:70.95,&quot;width&quot;:787.4}"/>
</p:tagLst>
</file>

<file path=ppt/tags/tag126.xml><?xml version="1.0" encoding="utf-8"?>
<p:tagLst xmlns:p="http://schemas.openxmlformats.org/presentationml/2006/main">
  <p:tag name="KSO_WM_DIAGRAM_VIRTUALLY_FRAME" val="{&quot;height&quot;:416.7,&quot;left&quot;:80.95,&quot;top&quot;:70.95,&quot;width&quot;:787.4}"/>
</p:tagLst>
</file>

<file path=ppt/tags/tag127.xml><?xml version="1.0" encoding="utf-8"?>
<p:tagLst xmlns:p="http://schemas.openxmlformats.org/presentationml/2006/main">
  <p:tag name="KSO_WM_DIAGRAM_VIRTUALLY_FRAME" val="{&quot;height&quot;:416.7,&quot;left&quot;:80.95,&quot;top&quot;:70.95,&quot;width&quot;:787.4}"/>
</p:tagLst>
</file>

<file path=ppt/tags/tag128.xml><?xml version="1.0" encoding="utf-8"?>
<p:tagLst xmlns:p="http://schemas.openxmlformats.org/presentationml/2006/main">
  <p:tag name="KSO_WM_DIAGRAM_VIRTUALLY_FRAME" val="{&quot;height&quot;:416.7,&quot;left&quot;:80.95,&quot;top&quot;:70.95,&quot;width&quot;:787.4}"/>
</p:tagLst>
</file>

<file path=ppt/tags/tag129.xml><?xml version="1.0" encoding="utf-8"?>
<p:tagLst xmlns:p="http://schemas.openxmlformats.org/presentationml/2006/main">
  <p:tag name="KSO_WM_DIAGRAM_VIRTUALLY_FRAME" val="{&quot;height&quot;:416.7,&quot;left&quot;:80.95,&quot;top&quot;:70.95,&quot;width&quot;:787.4}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DIAGRAM_VIRTUALLY_FRAME" val="{&quot;height&quot;:416.7,&quot;left&quot;:80.95,&quot;top&quot;:70.95,&quot;width&quot;:787.4}"/>
</p:tagLst>
</file>

<file path=ppt/tags/tag131.xml><?xml version="1.0" encoding="utf-8"?>
<p:tagLst xmlns:p="http://schemas.openxmlformats.org/presentationml/2006/main">
  <p:tag name="KSO_WM_DIAGRAM_VIRTUALLY_FRAME" val="{&quot;height&quot;:416.7,&quot;left&quot;:80.95,&quot;top&quot;:70.95,&quot;width&quot;:787.4}"/>
</p:tagLst>
</file>

<file path=ppt/tags/tag132.xml><?xml version="1.0" encoding="utf-8"?>
<p:tagLst xmlns:p="http://schemas.openxmlformats.org/presentationml/2006/main">
  <p:tag name="KSO_WM_DIAGRAM_VIRTUALLY_FRAME" val="{&quot;height&quot;:416.7,&quot;left&quot;:80.95,&quot;top&quot;:70.95,&quot;width&quot;:787.4}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DIAGRAM_VIRTUALLY_FRAME" val="{&quot;height&quot;:280.35,&quot;left&quot;:430.3,&quot;top&quot;:120.8,&quot;width&quot;:467.7}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UNIT_SHADOW_SCHEMECOLOR_INDEX_BRIGHTNESS" val="-0.25"/>
  <p:tag name="KSO_WM_UNIT_SHADOW_SCHEMECOLOR_INDEX" val="14"/>
  <p:tag name="KSO_WM_UNIT_TEXT_FILL_FORE_SCHEMECOLOR_INDEX_BRIGHTNESS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2_1"/>
  <p:tag name="KSO_WM_UNIT_ID" val="diagram20231486_3*n_h_h_a*1_2_2_1"/>
  <p:tag name="KSO_WM_TEMPLATE_CATEGORY" val="diagram"/>
  <p:tag name="KSO_WM_TEMPLATE_INDEX" val="20231486"/>
  <p:tag name="KSO_WM_UNIT_LAYERLEVEL" val="1_1_1_1"/>
  <p:tag name="KSO_WM_TAG_VERSION" val="3.0"/>
  <p:tag name="KSO_WM_UNIT_ISCONTENTSTITLE" val="0"/>
  <p:tag name="KSO_WM_UNIT_ISNUMDGMTITLE" val="0"/>
  <p:tag name="KSO_WM_UNIT_NOCLEAR" val="0"/>
  <p:tag name="KSO_WM_DIAGRAM_VERSION" val="3"/>
  <p:tag name="KSO_WM_DIAGRAM_MAX_ITEMCNT" val="6"/>
  <p:tag name="KSO_WM_DIAGRAM_MIN_ITEMCNT" val="1"/>
  <p:tag name="KSO_WM_DIAGRAM_VIRTUALLY_FRAME" val="{&quot;height&quot;:412.1500332665631,&quot;left&quot;:10.554180908203126,&quot;top&quot;:79.9,&quot;width&quot;:937.241638183593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-0.25,&quot;colorType&quot;:1,&quot;foreColorIndex&quot;:2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VALUE" val="8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PRESET_TEXT" val="项标题"/>
  <p:tag name="KSO_WM_UNIT_TEXT_TYPE" val="1"/>
  <p:tag name="KSO_WM_DIAGRAM_USE_COLOR_VALUE" val="{&quot;color_scheme&quot;:1,&quot;color_type&quot;:1,&quot;theme_color_indexes&quot;:[9,10,9,10,9,10]}"/>
</p:tagLst>
</file>

<file path=ppt/tags/tag138.xml><?xml version="1.0" encoding="utf-8"?>
<p:tagLst xmlns:p="http://schemas.openxmlformats.org/presentationml/2006/main">
  <p:tag name="KSO_WM_UNIT_SHADOW_SCHEMECOLOR_INDEX_BRIGHTNESS" val="-0.25"/>
  <p:tag name="KSO_WM_UNIT_SHADOW_SCHEMECOLOR_INDEX" val="14"/>
  <p:tag name="KSO_WM_UNIT_TEXT_FILL_FORE_SCHEMECOLOR_INDEX_BRIGHTNESS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3_1"/>
  <p:tag name="KSO_WM_UNIT_ID" val="diagram20231486_3*n_h_h_a*1_2_3_1"/>
  <p:tag name="KSO_WM_TEMPLATE_CATEGORY" val="diagram"/>
  <p:tag name="KSO_WM_TEMPLATE_INDEX" val="20231486"/>
  <p:tag name="KSO_WM_UNIT_LAYERLEVEL" val="1_1_1_1"/>
  <p:tag name="KSO_WM_TAG_VERSION" val="3.0"/>
  <p:tag name="KSO_WM_UNIT_ISCONTENTSTITLE" val="0"/>
  <p:tag name="KSO_WM_UNIT_ISNUMDGMTITLE" val="0"/>
  <p:tag name="KSO_WM_UNIT_NOCLEAR" val="0"/>
  <p:tag name="KSO_WM_DIAGRAM_VERSION" val="3"/>
  <p:tag name="KSO_WM_UNIT_VALUE" val="18"/>
  <p:tag name="KSO_WM_DIAGRAM_MAX_ITEMCNT" val="6"/>
  <p:tag name="KSO_WM_DIAGRAM_MIN_ITEMCNT" val="1"/>
  <p:tag name="KSO_WM_DIAGRAM_VIRTUALLY_FRAME" val="{&quot;height&quot;:412.1500332665631,&quot;left&quot;:10.554180908203126,&quot;top&quot;:79.9,&quot;width&quot;:937.2416381835938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brightness&quot;:-0.25,&quot;colorType&quot;:1,&quot;foreColorIndex&quot;:2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FILL_TYPE" val="1"/>
  <p:tag name="KSO_WM_UNIT_FILL_FORE_SCHEMECOLOR_INDEX" val="6"/>
  <p:tag name="KSO_WM_UNIT_FILL_FORE_SCHEMECOLOR_INDEX_BRIGHTNESS" val="0"/>
  <p:tag name="KSO_WM_UNIT_TEXT_FILL_FORE_SCHEMECOLOR_INDEX" val="1"/>
  <p:tag name="KSO_WM_UNIT_TEXT_FILL_TYPE" val="1"/>
  <p:tag name="KSO_WM_UNIT_PRESET_TEXT" val="项标题"/>
  <p:tag name="KSO_WM_UNIT_TEXT_TYPE" val="1"/>
  <p:tag name="KSO_WM_DIAGRAM_USE_COLOR_VALUE" val="{&quot;color_scheme&quot;:1,&quot;color_type&quot;:1,&quot;theme_color_indexes&quot;:[9,10,9,10,9,10]}"/>
</p:tagLst>
</file>

<file path=ppt/tags/tag139.xml><?xml version="1.0" encoding="utf-8"?>
<p:tagLst xmlns:p="http://schemas.openxmlformats.org/presentationml/2006/main">
  <p:tag name="KSO_WM_UNIT_SHADOW_SCHEMECOLOR_INDEX_BRIGHTNESS" val="-0.25"/>
  <p:tag name="KSO_WM_UNIT_SHADOW_SCHEMECOLOR_INDEX" val="14"/>
  <p:tag name="KSO_WM_UNIT_TEXT_FILL_FORE_SCHEMECOLOR_INDEX_BRIGHTNESS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1_1"/>
  <p:tag name="KSO_WM_UNIT_ID" val="diagram20231486_3*n_h_h_a*1_2_1_1"/>
  <p:tag name="KSO_WM_TEMPLATE_CATEGORY" val="diagram"/>
  <p:tag name="KSO_WM_TEMPLATE_INDEX" val="20231486"/>
  <p:tag name="KSO_WM_UNIT_LAYERLEVEL" val="1_1_1_1"/>
  <p:tag name="KSO_WM_TAG_VERSION" val="3.0"/>
  <p:tag name="KSO_WM_UNIT_ISCONTENTSTITLE" val="0"/>
  <p:tag name="KSO_WM_UNIT_ISNUMDGMTITLE" val="0"/>
  <p:tag name="KSO_WM_UNIT_NOCLEAR" val="0"/>
  <p:tag name="KSO_WM_DIAGRAM_VERSION" val="3"/>
  <p:tag name="KSO_WM_UNIT_VALUE" val="18"/>
  <p:tag name="KSO_WM_DIAGRAM_MAX_ITEMCNT" val="6"/>
  <p:tag name="KSO_WM_DIAGRAM_MIN_ITEMCNT" val="1"/>
  <p:tag name="KSO_WM_DIAGRAM_VIRTUALLY_FRAME" val="{&quot;height&quot;:412.1500332665631,&quot;left&quot;:10.554180908203126,&quot;top&quot;:79.9,&quot;width&quot;:937.2416381835938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brightness&quot;:-0.25,&quot;colorType&quot;:1,&quot;foreColorIndex&quot;:2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FILL_TYPE" val="1"/>
  <p:tag name="KSO_WM_UNIT_FILL_FORE_SCHEMECOLOR_INDEX" val="6"/>
  <p:tag name="KSO_WM_UNIT_FILL_FORE_SCHEMECOLOR_INDEX_BRIGHTNESS" val="0"/>
  <p:tag name="KSO_WM_UNIT_TEXT_FILL_FORE_SCHEMECOLOR_INDEX" val="1"/>
  <p:tag name="KSO_WM_UNIT_TEXT_FILL_TYPE" val="1"/>
  <p:tag name="KSO_WM_UNIT_PRESET_TEXT" val="项标题"/>
  <p:tag name="KSO_WM_UNIT_TEXT_TYPE" val="1"/>
  <p:tag name="KSO_WM_DIAGRAM_USE_COLOR_VALUE" val="{&quot;color_scheme&quot;:1,&quot;color_type&quot;:1,&quot;theme_color_indexes&quot;:[9,10,9,10,9,10]}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SHADOW_SCHEMECOLOR_INDEX_BRIGHTNESS" val="-0.25"/>
  <p:tag name="KSO_WM_UNIT_SHADOW_SCHEMECOLOR_INDEX" val="14"/>
  <p:tag name="KSO_WM_UNIT_TEXT_FILL_FORE_SCHEMECOLOR_INDEX_BRIGHTNESS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2"/>
  <p:tag name="KSO_WM_UNIT_ID" val="diagram20231486_3*n_h_h_i*1_2_2_2"/>
  <p:tag name="KSO_WM_TEMPLATE_CATEGORY" val="diagram"/>
  <p:tag name="KSO_WM_TEMPLATE_INDEX" val="20231486"/>
  <p:tag name="KSO_WM_UNIT_LAYERLEVEL" val="1_1_1_1"/>
  <p:tag name="KSO_WM_TAG_VERSION" val="3.0"/>
  <p:tag name="KSO_WM_UNIT_SUBTYPE" val="d"/>
  <p:tag name="KSO_WM_DIAGRAM_VERSION" val="3"/>
  <p:tag name="KSO_WM_DIAGRAM_MAX_ITEMCNT" val="6"/>
  <p:tag name="KSO_WM_DIAGRAM_MIN_ITEMCNT" val="1"/>
  <p:tag name="KSO_WM_DIAGRAM_VIRTUALLY_FRAME" val="{&quot;height&quot;:412.1500332665631,&quot;left&quot;:10.554180908203126,&quot;top&quot;:79.9,&quot;width&quot;:937.2416381835938}"/>
  <p:tag name="KSO_WM_DIAGRAM_COLOR_MATCH_VALUE" val="{&quot;shape&quot;:{&quot;fill&quot;:{&quot;solid&quot;:{&quot;brightness&quot;:0.800000011920929,&quot;colorType&quot;:1,&quot;foreColorIndex&quot;:5,&quot;transparency&quot;:0},&quot;type&quot;:1},&quot;glow&quot;:{&quot;colorType&quot;:0},&quot;line&quot;:{&quot;type&quot;:0},&quot;shadow&quot;:{&quot;brightness&quot;:-0.25,&quot;colorType&quot;:1,&quot;foreColorIndex&quot;:2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.8"/>
  <p:tag name="KSO_WM_UNIT_TEXT_FILL_FORE_SCHEMECOLOR_INDEX" val="1"/>
  <p:tag name="KSO_WM_UNIT_TEXT_FILL_TYPE" val="1"/>
  <p:tag name="KSO_WM_DIAGRAM_USE_COLOR_VALUE" val="{&quot;color_scheme&quot;:1,&quot;color_type&quot;:1,&quot;theme_color_indexes&quot;:[9,10,9,10,9,10]}"/>
</p:tagLst>
</file>

<file path=ppt/tags/tag141.xml><?xml version="1.0" encoding="utf-8"?>
<p:tagLst xmlns:p="http://schemas.openxmlformats.org/presentationml/2006/main">
  <p:tag name="KSO_WM_UNIT_SHADOW_SCHEMECOLOR_INDEX_BRIGHTNESS" val="-0.25"/>
  <p:tag name="KSO_WM_UNIT_SHADOW_SCHEMECOLOR_INDEX" val="14"/>
  <p:tag name="KSO_WM_UNIT_TEXT_FILL_FORE_SCHEMECOLOR_INDEX_BRIGHTNESS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2"/>
  <p:tag name="KSO_WM_UNIT_ID" val="diagram20231486_3*n_h_h_i*1_2_3_2"/>
  <p:tag name="KSO_WM_TEMPLATE_CATEGORY" val="diagram"/>
  <p:tag name="KSO_WM_TEMPLATE_INDEX" val="20231486"/>
  <p:tag name="KSO_WM_UNIT_LAYERLEVEL" val="1_1_1_1"/>
  <p:tag name="KSO_WM_TAG_VERSION" val="3.0"/>
  <p:tag name="KSO_WM_UNIT_SUBTYPE" val="d"/>
  <p:tag name="KSO_WM_DIAGRAM_VERSION" val="3"/>
  <p:tag name="KSO_WM_DIAGRAM_MAX_ITEMCNT" val="6"/>
  <p:tag name="KSO_WM_DIAGRAM_MIN_ITEMCNT" val="1"/>
  <p:tag name="KSO_WM_DIAGRAM_VIRTUALLY_FRAME" val="{&quot;height&quot;:412.1500332665631,&quot;left&quot;:10.554180908203126,&quot;top&quot;:79.9,&quot;width&quot;:937.2416381835938}"/>
  <p:tag name="KSO_WM_DIAGRAM_COLOR_MATCH_VALUE" val="{&quot;shape&quot;:{&quot;fill&quot;:{&quot;solid&quot;:{&quot;brightness&quot;:0.800000011920929,&quot;colorType&quot;:1,&quot;foreColorIndex&quot;:5,&quot;transparency&quot;:0},&quot;type&quot;:1},&quot;glow&quot;:{&quot;colorType&quot;:0},&quot;line&quot;:{&quot;type&quot;:0},&quot;shadow&quot;:{&quot;brightness&quot;:-0.25,&quot;colorType&quot;:1,&quot;foreColorIndex&quot;:2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.8"/>
  <p:tag name="KSO_WM_UNIT_TEXT_FILL_FORE_SCHEMECOLOR_INDEX" val="1"/>
  <p:tag name="KSO_WM_UNIT_TEXT_FILL_TYPE" val="1"/>
  <p:tag name="KSO_WM_DIAGRAM_USE_COLOR_VALUE" val="{&quot;color_scheme&quot;:1,&quot;color_type&quot;:1,&quot;theme_color_indexes&quot;:[9,10,9,10,9,10]}"/>
</p:tagLst>
</file>

<file path=ppt/tags/tag142.xml><?xml version="1.0" encoding="utf-8"?>
<p:tagLst xmlns:p="http://schemas.openxmlformats.org/presentationml/2006/main">
  <p:tag name="KSO_WM_UNIT_SHADOW_SCHEMECOLOR_INDEX_BRIGHTNESS" val="-0.25"/>
  <p:tag name="KSO_WM_UNIT_SHADOW_SCHEMECOLOR_INDEX" val="14"/>
  <p:tag name="KSO_WM_UNIT_TEXT_FILL_FORE_SCHEMECOLOR_INDEX_BRIGHTNESS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231486_3*n_h_h_i*1_2_1_2"/>
  <p:tag name="KSO_WM_TEMPLATE_CATEGORY" val="diagram"/>
  <p:tag name="KSO_WM_TEMPLATE_INDEX" val="20231486"/>
  <p:tag name="KSO_WM_UNIT_LAYERLEVEL" val="1_1_1_1"/>
  <p:tag name="KSO_WM_TAG_VERSION" val="3.0"/>
  <p:tag name="KSO_WM_UNIT_SUBTYPE" val="d"/>
  <p:tag name="KSO_WM_DIAGRAM_VERSION" val="3"/>
  <p:tag name="KSO_WM_DIAGRAM_MAX_ITEMCNT" val="6"/>
  <p:tag name="KSO_WM_DIAGRAM_MIN_ITEMCNT" val="1"/>
  <p:tag name="KSO_WM_DIAGRAM_VIRTUALLY_FRAME" val="{&quot;height&quot;:412.1500332665631,&quot;left&quot;:10.554180908203126,&quot;top&quot;:79.9,&quot;width&quot;:937.2416381835938}"/>
  <p:tag name="KSO_WM_DIAGRAM_COLOR_MATCH_VALUE" val="{&quot;shape&quot;:{&quot;fill&quot;:{&quot;solid&quot;:{&quot;brightness&quot;:0.800000011920929,&quot;colorType&quot;:1,&quot;foreColorIndex&quot;:5,&quot;transparency&quot;:0},&quot;type&quot;:1},&quot;glow&quot;:{&quot;colorType&quot;:0},&quot;line&quot;:{&quot;type&quot;:0},&quot;shadow&quot;:{&quot;brightness&quot;:-0.25,&quot;colorType&quot;:1,&quot;foreColorIndex&quot;:2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.8"/>
  <p:tag name="KSO_WM_UNIT_TEXT_FILL_FORE_SCHEMECOLOR_INDEX" val="1"/>
  <p:tag name="KSO_WM_UNIT_TEXT_FILL_TYPE" val="1"/>
  <p:tag name="KSO_WM_DIAGRAM_USE_COLOR_VALUE" val="{&quot;color_scheme&quot;:1,&quot;color_type&quot;:1,&quot;theme_color_indexes&quot;:[9,10,9,10,9,10]}"/>
</p:tagLst>
</file>

<file path=ppt/tags/tag143.xml><?xml version="1.0" encoding="utf-8"?>
<p:tagLst xmlns:p="http://schemas.openxmlformats.org/presentationml/2006/main">
  <p:tag name="KSO_WM_UNIT_TEXT_FILL_FORE_SCHEMECOLOR_INDEX_BRIGHTNESS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1486_3*n_h_a*1_1_1"/>
  <p:tag name="KSO_WM_TEMPLATE_CATEGORY" val="diagram"/>
  <p:tag name="KSO_WM_TEMPLATE_INDEX" val="20231486"/>
  <p:tag name="KSO_WM_UNIT_LAYERLEVEL" val="1_1_1"/>
  <p:tag name="KSO_WM_TAG_VERSION" val="3.0"/>
  <p:tag name="KSO_WM_UNIT_ISCONTENTSTITLE" val="0"/>
  <p:tag name="KSO_WM_UNIT_ISNUMDGMTITLE" val="0"/>
  <p:tag name="KSO_WM_UNIT_NOCLEAR" val="0"/>
  <p:tag name="KSO_WM_UNIT_VALUE" val="36"/>
  <p:tag name="KSO_WM_DIAGRAM_VERSION" val="3"/>
  <p:tag name="KSO_WM_DIAGRAM_MAX_ITEMCNT" val="6"/>
  <p:tag name="KSO_WM_DIAGRAM_MIN_ITEMCNT" val="1"/>
  <p:tag name="KSO_WM_DIAGRAM_VIRTUALLY_FRAME" val="{&quot;height&quot;:409.04998779296875,&quot;left&quot;:11.354180908203125,&quot;top&quot;:65.5000454735944,&quot;width&quot;:937.241638183593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PRESET_TEXT" val="添加标题"/>
  <p:tag name="KSO_WM_UNIT_TEXT_TYPE" val="1"/>
  <p:tag name="KSO_WM_DIAGRAM_USE_COLOR_VALUE" val="{&quot;color_scheme&quot;:1,&quot;color_type&quot;:1,&quot;theme_color_indexes&quot;:[9,10,9,10,9,10]}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9.xml><?xml version="1.0" encoding="utf-8"?>
<p:tagLst xmlns:p="http://schemas.openxmlformats.org/presentationml/2006/main">
  <p:tag name="KSO_WM_DIAGRAM_VIRTUALLY_FRAME" val="{&quot;height&quot;:280.35,&quot;left&quot;:430.3,&quot;top&quot;:120.8,&quot;width&quot;:467.7}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1.xml><?xml version="1.0" encoding="utf-8"?>
<p:tagLst xmlns:p="http://schemas.openxmlformats.org/presentationml/2006/main">
  <p:tag name="KSO_WM_UNIT_TEXTBOXSTYLE_GUID" val="{caa17d93-e0c8-4622-b75e-6b61218af954}"/>
</p:tagLst>
</file>

<file path=ppt/tags/tag152.xml><?xml version="1.0" encoding="utf-8"?>
<p:tagLst xmlns:p="http://schemas.openxmlformats.org/presentationml/2006/main">
  <p:tag name="KSO_WM_UNIT_TEXTBOXSTYLE_SHAPETYPE" val="1"/>
  <p:tag name="KSO_WM_UNIT_TEXTBOXSTYLE_ADJUSTLEFT" val="0_-38.84999"/>
  <p:tag name="KSO_WM_UNIT_TEXTBOXSTYLE_ADJUSTTOP" val="0_-30"/>
  <p:tag name="KSO_WM_UNIT_TEXTBOXSTYLE_ADJUSTWIDTH" val="100_77.55002"/>
  <p:tag name="KSO_WM_UNIT_TEXTBOXSTYLE_ADJUSTHEIGTH" val="100_6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mixed20201941_407*i*1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caa17d93-e0c8-4622-b75e-6b61218af954}"/>
</p:tagLst>
</file>

<file path=ppt/tags/tag153.xml><?xml version="1.0" encoding="utf-8"?>
<p:tagLst xmlns:p="http://schemas.openxmlformats.org/presentationml/2006/main">
  <p:tag name="KSO_WM_UNIT_TEXTBOXSTYLE_SHAPETYPE" val="1"/>
  <p:tag name="KSO_WM_UNIT_TEXTBOXSTYLE_ADJUSTLEFT" val="50_-23.97499"/>
  <p:tag name="KSO_WM_UNIT_TEXTBOXSTYLE_ADJUSTTOP" val="0_-75.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mixed20201941_407*i*2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caa17d93-e0c8-4622-b75e-6b61218af954}"/>
</p:tagLst>
</file>

<file path=ppt/tags/tag154.xml><?xml version="1.0" encoding="utf-8"?>
<p:tagLst xmlns:p="http://schemas.openxmlformats.org/presentationml/2006/main">
  <p:tag name="KSO_WM_UNIT_TEXTBOXSTYLE_SHAPETYPE" val="1"/>
  <p:tag name="KSO_WM_UNIT_TEXTBOXSTYLE_ADJUSTLEFT" val="50_-23.97499"/>
  <p:tag name="KSO_WM_UNIT_TEXTBOXSTYLE_ADJUSTTOP" val="0_-71.95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mixed20201941_407*i*3"/>
  <p:tag name="KSO_WM_TEMPLATE_CATEGORY" val="mixed"/>
  <p:tag name="KSO_WM_TEMPLATE_INDEX" val="20201941"/>
  <p:tag name="KSO_WM_UNIT_LAYERLEVEL" val="1"/>
  <p:tag name="KSO_WM_TAG_VERSION" val="1.0"/>
  <p:tag name="KSO_WM_BEAUTIFY_FLAG" val="#wm#"/>
</p:tagLst>
</file>

<file path=ppt/tags/tag155.xml><?xml version="1.0" encoding="utf-8"?>
<p:tagLst xmlns:p="http://schemas.openxmlformats.org/presentationml/2006/main">
  <p:tag name="KSO_WM_UNIT_TEXTBOXSTYLE_SHAPETYPE" val="1"/>
  <p:tag name="KSO_WM_UNIT_TEXTBOXSTYLE_ADJUSTLEFT" val="50_-8.025009"/>
  <p:tag name="KSO_WM_UNIT_TEXTBOXSTYLE_ADJUSTTOP" val="0_-75.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mixed20201941_407*i*4"/>
  <p:tag name="KSO_WM_TEMPLATE_CATEGORY" val="mixed"/>
  <p:tag name="KSO_WM_TEMPLATE_INDEX" val="20201941"/>
  <p:tag name="KSO_WM_UNIT_LAYERLEVEL" val="1"/>
  <p:tag name="KSO_WM_TAG_VERSION" val="1.0"/>
  <p:tag name="KSO_WM_BEAUTIFY_FLAG" val="#wm#"/>
</p:tagLst>
</file>

<file path=ppt/tags/tag156.xml><?xml version="1.0" encoding="utf-8"?>
<p:tagLst xmlns:p="http://schemas.openxmlformats.org/presentationml/2006/main">
  <p:tag name="KSO_WM_UNIT_TEXTBOXSTYLE_SHAPETYPE" val="0"/>
  <p:tag name="KSO_WM_UNIT_TEXTBOXSTYLE_TEMPLATETYPE" val="1"/>
  <p:tag name="KSO_WM_UNIT_PRESET_TEXT" val="点击此处添加正文，文字是您思想的提炼，为了演示发布的良好效果，请言简意赅的阐述您的观点。&#13;您的正文已经经简明扼要，字字珠玑，但信息却千丝万缕、错综复杂，需要用更多。"/>
  <p:tag name="KSO_WM_UNIT_NOCLEAR" val="1"/>
  <p:tag name="KSO_WM_UNIT_VALUE" val="54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mixed20201941_407*f*1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caa17d93-e0c8-4622-b75e-6b61218af954}"/>
  <p:tag name="KSO_WM_UNIT_TEXTBOXSTYLE_TEMPLATEID" val="3135597"/>
  <p:tag name="KSO_WM_UNIT_TEXTBOXSTYLE_TYPE" val="8"/>
</p:tagLst>
</file>

<file path=ppt/tags/tag1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8.xml><?xml version="1.0" encoding="utf-8"?>
<p:tagLst xmlns:p="http://schemas.openxmlformats.org/presentationml/2006/main">
  <p:tag name="KSO_WM_UNIT_TEXTBOXSTYLE_GUID" val="{107f955f-24fc-49bb-8482-08e033438629}"/>
</p:tagLst>
</file>

<file path=ppt/tags/tag159.xml><?xml version="1.0" encoding="utf-8"?>
<p:tagLst xmlns:p="http://schemas.openxmlformats.org/presentationml/2006/main">
  <p:tag name="KSO_WM_UNIT_TEXTBOXSTYLE_SHAPETYPE" val="1"/>
  <p:tag name="KSO_WM_UNIT_TEXTBOXSTYLE_ADJUSTLEFT" val="0_-19.60001"/>
  <p:tag name="KSO_WM_UNIT_TEXTBOXSTYLE_ADJUSTTOP" val="0_-17.25"/>
  <p:tag name="KSO_WM_UNIT_TEXTBOXSTYLE_ADJUSTWIDTH" val="100_50.30002"/>
  <p:tag name="KSO_WM_UNIT_TEXTBOXSTYLE_ADJUSTHEIGTH" val="100_46.95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mixed20201941_40*i*1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107f955f-24fc-49bb-8482-08e033438629}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TEXTBOXSTYLE_SHAPETYPE" val="1"/>
  <p:tag name="KSO_WM_UNIT_TEXTBOXSTYLE_ADJUSTLEFT" val="0_-25.15001"/>
  <p:tag name="KSO_WM_UNIT_TEXTBOXSTYLE_ADJUSTTOP" val="0_-23.5"/>
  <p:tag name="KSO_WM_UNIT_TEXTBOXSTYLE_ADJUSTWIDTH" val="100_50.30002"/>
  <p:tag name="KSO_WM_UNIT_TEXTBOXSTYLE_ADJUSTHEIGTH" val="100_46.95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mixed20201941_40*i*2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107f955f-24fc-49bb-8482-08e033438629}"/>
</p:tagLst>
</file>

<file path=ppt/tags/tag161.xml><?xml version="1.0" encoding="utf-8"?>
<p:tagLst xmlns:p="http://schemas.openxmlformats.org/presentationml/2006/main">
  <p:tag name="KSO_WM_UNIT_TEXTBOXSTYLE_SHAPETYPE" val="0"/>
  <p:tag name="KSO_WM_UNIT_TEXTBOXSTYLE_TEMPLATETYPE" val="1"/>
  <p:tag name="KSO_WM_UNIT_PRESET_TEXT" val="点击此处添加正文，文字是您思想的提炼。&#13;为了演示发布的良好效果，请言简意赅的阐述您的观点。&#13;您的正文已经经简明扼要。字字珠玑，但信息却千丝万缕、错综复杂。"/>
  <p:tag name="KSO_WM_UNIT_NOCLEAR" val="1"/>
  <p:tag name="KSO_WM_UNIT_VALUE" val="54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mixed20201941_40*f*1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107f955f-24fc-49bb-8482-08e033438629}"/>
  <p:tag name="KSO_WM_UNIT_TEXTBOXSTYLE_TEMPLATEID" val="3135230"/>
  <p:tag name="KSO_WM_UNIT_TEXTBOXSTYLE_TYPE" val="8"/>
</p:tagLst>
</file>

<file path=ppt/tags/tag1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DIAGRAM_VIRTUALLY_FRAME" val="{&quot;height&quot;:360.0269291338583,&quot;left&quot;:51.65,&quot;top&quot;:150.32307086614173,&quot;width&quot;:872.95}"/>
</p:tagLst>
</file>

<file path=ppt/tags/tag166.xml><?xml version="1.0" encoding="utf-8"?>
<p:tagLst xmlns:p="http://schemas.openxmlformats.org/presentationml/2006/main">
  <p:tag name="KSO_WM_BEAUTIFY_FLAG" val=""/>
  <p:tag name="KSO_WM_DIAGRAM_VIRTUALLY_FRAME" val="{&quot;height&quot;:360.0269291338583,&quot;left&quot;:51.65,&quot;top&quot;:150.32307086614173,&quot;width&quot;:872.95}"/>
</p:tagLst>
</file>

<file path=ppt/tags/tag167.xml><?xml version="1.0" encoding="utf-8"?>
<p:tagLst xmlns:p="http://schemas.openxmlformats.org/presentationml/2006/main">
  <p:tag name="KSO_WM_BEAUTIFY_FLAG" val=""/>
  <p:tag name="KSO_WM_DIAGRAM_VIRTUALLY_FRAME" val="{&quot;height&quot;:360.0269291338583,&quot;left&quot;:51.65,&quot;top&quot;:150.32307086614173,&quot;width&quot;:872.95}"/>
</p:tagLst>
</file>

<file path=ppt/tags/tag168.xml><?xml version="1.0" encoding="utf-8"?>
<p:tagLst xmlns:p="http://schemas.openxmlformats.org/presentationml/2006/main">
  <p:tag name="KSO_WM_BEAUTIFY_FLAG" val=""/>
  <p:tag name="KSO_WM_DIAGRAM_VIRTUALLY_FRAME" val="{&quot;height&quot;:360.0269291338583,&quot;left&quot;:51.65,&quot;top&quot;:150.32307086614173,&quot;width&quot;:872.95}"/>
</p:tagLst>
</file>

<file path=ppt/tags/tag169.xml><?xml version="1.0" encoding="utf-8"?>
<p:tagLst xmlns:p="http://schemas.openxmlformats.org/presentationml/2006/main">
  <p:tag name="KSO_WM_BEAUTIFY_FLAG" val=""/>
  <p:tag name="KSO_WM_DIAGRAM_VIRTUALLY_FRAME" val="{&quot;height&quot;:360.0269291338583,&quot;left&quot;:51.65,&quot;top&quot;:150.32307086614173,&quot;width&quot;:872.95}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"/>
  <p:tag name="KSO_WM_DIAGRAM_VIRTUALLY_FRAME" val="{&quot;height&quot;:360.0269291338583,&quot;left&quot;:51.65,&quot;top&quot;:150.32307086614173,&quot;width&quot;:872.95}"/>
</p:tagLst>
</file>

<file path=ppt/tags/tag171.xml><?xml version="1.0" encoding="utf-8"?>
<p:tagLst xmlns:p="http://schemas.openxmlformats.org/presentationml/2006/main">
  <p:tag name="KSO_WM_BEAUTIFY_FLAG" val=""/>
  <p:tag name="KSO_WM_DIAGRAM_VIRTUALLY_FRAME" val="{&quot;height&quot;:360.0269291338583,&quot;left&quot;:51.65,&quot;top&quot;:150.32307086614173,&quot;width&quot;:872.95}"/>
</p:tagLst>
</file>

<file path=ppt/tags/tag172.xml><?xml version="1.0" encoding="utf-8"?>
<p:tagLst xmlns:p="http://schemas.openxmlformats.org/presentationml/2006/main">
  <p:tag name="PA" val="v5.1.0"/>
  <p:tag name="KSO_WM_BEAUTIFY_FLAG" val=""/>
  <p:tag name="KSO_WM_DIAGRAM_VIRTUALLY_FRAME" val="{&quot;height&quot;:360.0269291338583,&quot;left&quot;:51.65,&quot;top&quot;:150.32307086614173,&quot;width&quot;:872.95}"/>
</p:tagLst>
</file>

<file path=ppt/tags/tag173.xml><?xml version="1.0" encoding="utf-8"?>
<p:tagLst xmlns:p="http://schemas.openxmlformats.org/presentationml/2006/main">
  <p:tag name="PA" val="v5.1.0"/>
  <p:tag name="KSO_WM_BEAUTIFY_FLAG" val=""/>
  <p:tag name="KSO_WM_DIAGRAM_VIRTUALLY_FRAME" val="{&quot;height&quot;:360.0269291338583,&quot;left&quot;:51.65,&quot;top&quot;:150.32307086614173,&quot;width&quot;:872.95}"/>
</p:tagLst>
</file>

<file path=ppt/tags/tag174.xml><?xml version="1.0" encoding="utf-8"?>
<p:tagLst xmlns:p="http://schemas.openxmlformats.org/presentationml/2006/main">
  <p:tag name="PA" val="v5.1.0"/>
  <p:tag name="KSO_WM_BEAUTIFY_FLAG" val=""/>
  <p:tag name="KSO_WM_DIAGRAM_VIRTUALLY_FRAME" val="{&quot;height&quot;:360.0269291338583,&quot;left&quot;:51.65,&quot;top&quot;:150.32307086614173,&quot;width&quot;:872.95}"/>
</p:tagLst>
</file>

<file path=ppt/tags/tag175.xml><?xml version="1.0" encoding="utf-8"?>
<p:tagLst xmlns:p="http://schemas.openxmlformats.org/presentationml/2006/main">
  <p:tag name="PA" val="v5.1.0"/>
  <p:tag name="KSO_WM_BEAUTIFY_FLAG" val=""/>
  <p:tag name="KSO_WM_DIAGRAM_VIRTUALLY_FRAME" val="{&quot;height&quot;:360.0269291338583,&quot;left&quot;:51.65,&quot;top&quot;:150.32307086614173,&quot;width&quot;:872.95}"/>
</p:tagLst>
</file>

<file path=ppt/tags/tag176.xml><?xml version="1.0" encoding="utf-8"?>
<p:tagLst xmlns:p="http://schemas.openxmlformats.org/presentationml/2006/main">
  <p:tag name="KSO_WM_DIAGRAM_VIRTUALLY_FRAME" val="{&quot;height&quot;:360.0269291338583,&quot;left&quot;:51.65,&quot;top&quot;:150.32307086614173,&quot;width&quot;:872.95}"/>
</p:tagLst>
</file>

<file path=ppt/tags/tag177.xml><?xml version="1.0" encoding="utf-8"?>
<p:tagLst xmlns:p="http://schemas.openxmlformats.org/presentationml/2006/main">
  <p:tag name="KSO_WM_BEAUTIFY_FLAG" val=""/>
  <p:tag name="KSO_WM_DIAGRAM_VIRTUALLY_FRAME" val="{&quot;height&quot;:360.0269291338583,&quot;left&quot;:51.65,&quot;top&quot;:150.32307086614173,&quot;width&quot;:872.95}"/>
</p:tagLst>
</file>

<file path=ppt/tags/tag178.xml><?xml version="1.0" encoding="utf-8"?>
<p:tagLst xmlns:p="http://schemas.openxmlformats.org/presentationml/2006/main">
  <p:tag name="KSO_WM_BEAUTIFY_FLAG" val=""/>
  <p:tag name="KSO_WM_DIAGRAM_VIRTUALLY_FRAME" val="{&quot;height&quot;:360.0269291338583,&quot;left&quot;:51.65,&quot;top&quot;:150.32307086614173,&quot;width&quot;:872.95}"/>
</p:tagLst>
</file>

<file path=ppt/tags/tag179.xml><?xml version="1.0" encoding="utf-8"?>
<p:tagLst xmlns:p="http://schemas.openxmlformats.org/presentationml/2006/main">
  <p:tag name="KSO_WM_BEAUTIFY_FLAG" val=""/>
  <p:tag name="KSO_WM_DIAGRAM_VIRTUALLY_FRAME" val="{&quot;height&quot;:360.0269291338583,&quot;left&quot;:51.65,&quot;top&quot;:150.32307086614173,&quot;width&quot;:872.95}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"/>
  <p:tag name="KSO_WM_DIAGRAM_VIRTUALLY_FRAME" val="{&quot;height&quot;:360.0269291338583,&quot;left&quot;:51.65,&quot;top&quot;:150.32307086614173,&quot;width&quot;:872.95}"/>
</p:tagLst>
</file>

<file path=ppt/tags/tag181.xml><?xml version="1.0" encoding="utf-8"?>
<p:tagLst xmlns:p="http://schemas.openxmlformats.org/presentationml/2006/main">
  <p:tag name="KSO_WM_BEAUTIFY_FLAG" val=""/>
  <p:tag name="KSO_WM_DIAGRAM_VIRTUALLY_FRAME" val="{&quot;height&quot;:360.0269291338583,&quot;left&quot;:51.65,&quot;top&quot;:150.32307086614173,&quot;width&quot;:872.95}"/>
</p:tagLst>
</file>

<file path=ppt/tags/tag182.xml><?xml version="1.0" encoding="utf-8"?>
<p:tagLst xmlns:p="http://schemas.openxmlformats.org/presentationml/2006/main">
  <p:tag name="KSO_WM_BEAUTIFY_FLAG" val=""/>
  <p:tag name="KSO_WM_DIAGRAM_VIRTUALLY_FRAME" val="{&quot;height&quot;:360.0269291338583,&quot;left&quot;:51.65,&quot;top&quot;:150.32307086614173,&quot;width&quot;:872.95}"/>
</p:tagLst>
</file>

<file path=ppt/tags/tag183.xml><?xml version="1.0" encoding="utf-8"?>
<p:tagLst xmlns:p="http://schemas.openxmlformats.org/presentationml/2006/main">
  <p:tag name="KSO_WM_DIAGRAM_VIRTUALLY_FRAME" val="{&quot;height&quot;:360.0269291338583,&quot;left&quot;:51.65,&quot;top&quot;:150.32307086614173,&quot;width&quot;:872.95}"/>
</p:tagLst>
</file>

<file path=ppt/tags/tag184.xml><?xml version="1.0" encoding="utf-8"?>
<p:tagLst xmlns:p="http://schemas.openxmlformats.org/presentationml/2006/main">
  <p:tag name="KSO_WM_BEAUTIFY_FLAG" val=""/>
  <p:tag name="KSO_WM_DIAGRAM_VIRTUALLY_FRAME" val="{&quot;height&quot;:360.0269291338583,&quot;left&quot;:51.65,&quot;top&quot;:150.32307086614173,&quot;width&quot;:872.95}"/>
</p:tagLst>
</file>

<file path=ppt/tags/tag185.xml><?xml version="1.0" encoding="utf-8"?>
<p:tagLst xmlns:p="http://schemas.openxmlformats.org/presentationml/2006/main">
  <p:tag name="KSO_WM_BEAUTIFY_FLAG" val=""/>
  <p:tag name="KSO_WM_DIAGRAM_VIRTUALLY_FRAME" val="{&quot;height&quot;:360.0269291338583,&quot;left&quot;:51.65,&quot;top&quot;:150.32307086614173,&quot;width&quot;:872.95}"/>
</p:tagLst>
</file>

<file path=ppt/tags/tag186.xml><?xml version="1.0" encoding="utf-8"?>
<p:tagLst xmlns:p="http://schemas.openxmlformats.org/presentationml/2006/main">
  <p:tag name="KSO_WM_BEAUTIFY_FLAG" val=""/>
  <p:tag name="KSO_WM_DIAGRAM_VIRTUALLY_FRAME" val="{&quot;height&quot;:360.0269291338583,&quot;left&quot;:51.65,&quot;top&quot;:150.32307086614173,&quot;width&quot;:872.95}"/>
</p:tagLst>
</file>

<file path=ppt/tags/tag187.xml><?xml version="1.0" encoding="utf-8"?>
<p:tagLst xmlns:p="http://schemas.openxmlformats.org/presentationml/2006/main">
  <p:tag name="KSO_WM_BEAUTIFY_FLAG" val=""/>
  <p:tag name="KSO_WM_DIAGRAM_VIRTUALLY_FRAME" val="{&quot;height&quot;:360.0269291338583,&quot;left&quot;:51.65,&quot;top&quot;:150.32307086614173,&quot;width&quot;:872.95}"/>
</p:tagLst>
</file>

<file path=ppt/tags/tag188.xml><?xml version="1.0" encoding="utf-8"?>
<p:tagLst xmlns:p="http://schemas.openxmlformats.org/presentationml/2006/main">
  <p:tag name="KSO_WM_BEAUTIFY_FLAG" val=""/>
  <p:tag name="KSO_WM_DIAGRAM_VIRTUALLY_FRAME" val="{&quot;height&quot;:360.0269291338583,&quot;left&quot;:51.65,&quot;top&quot;:150.32307086614173,&quot;width&quot;:872.95}"/>
</p:tagLst>
</file>

<file path=ppt/tags/tag189.xml><?xml version="1.0" encoding="utf-8"?>
<p:tagLst xmlns:p="http://schemas.openxmlformats.org/presentationml/2006/main">
  <p:tag name="KSO_WM_BEAUTIFY_FLAG" val=""/>
  <p:tag name="KSO_WM_DIAGRAM_VIRTUALLY_FRAME" val="{&quot;height&quot;:360.0269291338583,&quot;left&quot;:51.65,&quot;top&quot;:150.32307086614173,&quot;width&quot;:872.95}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DIAGRAM_VIRTUALLY_FRAME" val="{&quot;height&quot;:360.0269291338583,&quot;left&quot;:51.65,&quot;top&quot;:150.32307086614173,&quot;width&quot;:872.95}"/>
</p:tagLst>
</file>

<file path=ppt/tags/tag191.xml><?xml version="1.0" encoding="utf-8"?>
<p:tagLst xmlns:p="http://schemas.openxmlformats.org/presentationml/2006/main">
  <p:tag name="KSO_WM_BEAUTIFY_FLAG" val=""/>
  <p:tag name="KSO_WM_DIAGRAM_VIRTUALLY_FRAME" val="{&quot;height&quot;:360.0269291338583,&quot;left&quot;:51.65,&quot;top&quot;:150.32307086614173,&quot;width&quot;:872.95}"/>
</p:tagLst>
</file>

<file path=ppt/tags/tag192.xml><?xml version="1.0" encoding="utf-8"?>
<p:tagLst xmlns:p="http://schemas.openxmlformats.org/presentationml/2006/main">
  <p:tag name="KSO_WM_BEAUTIFY_FLAG" val=""/>
  <p:tag name="KSO_WM_DIAGRAM_VIRTUALLY_FRAME" val="{&quot;height&quot;:360.0269291338583,&quot;left&quot;:51.65,&quot;top&quot;:150.32307086614173,&quot;width&quot;:872.95}"/>
</p:tagLst>
</file>

<file path=ppt/tags/tag193.xml><?xml version="1.0" encoding="utf-8"?>
<p:tagLst xmlns:p="http://schemas.openxmlformats.org/presentationml/2006/main">
  <p:tag name="KSO_WM_BEAUTIFY_FLAG" val=""/>
  <p:tag name="KSO_WM_DIAGRAM_VIRTUALLY_FRAME" val="{&quot;height&quot;:360.0269291338583,&quot;left&quot;:51.65,&quot;top&quot;:150.32307086614173,&quot;width&quot;:872.95}"/>
</p:tagLst>
</file>

<file path=ppt/tags/tag194.xml><?xml version="1.0" encoding="utf-8"?>
<p:tagLst xmlns:p="http://schemas.openxmlformats.org/presentationml/2006/main">
  <p:tag name="KSO_WM_BEAUTIFY_FLAG" val=""/>
  <p:tag name="KSO_WM_DIAGRAM_VIRTUALLY_FRAME" val="{&quot;height&quot;:360.0269291338583,&quot;left&quot;:51.65,&quot;top&quot;:150.32307086614173,&quot;width&quot;:872.95}"/>
</p:tagLst>
</file>

<file path=ppt/tags/tag195.xml><?xml version="1.0" encoding="utf-8"?>
<p:tagLst xmlns:p="http://schemas.openxmlformats.org/presentationml/2006/main">
  <p:tag name="KSO_WM_BEAUTIFY_FLAG" val=""/>
  <p:tag name="KSO_WM_DIAGRAM_VIRTUALLY_FRAME" val="{&quot;height&quot;:360.0269291338583,&quot;left&quot;:51.65,&quot;top&quot;:150.32307086614173,&quot;width&quot;:872.95}"/>
</p:tagLst>
</file>

<file path=ppt/tags/tag196.xml><?xml version="1.0" encoding="utf-8"?>
<p:tagLst xmlns:p="http://schemas.openxmlformats.org/presentationml/2006/main">
  <p:tag name="KSO_WM_BEAUTIFY_FLAG" val=""/>
  <p:tag name="KSO_WM_DIAGRAM_VIRTUALLY_FRAME" val="{&quot;height&quot;:360.0269291338583,&quot;left&quot;:51.65,&quot;top&quot;:150.32307086614173,&quot;width&quot;:872.95}"/>
</p:tagLst>
</file>

<file path=ppt/tags/tag19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9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9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commondata" val="eyJoZGlkIjoiODkyZjYyMmI5MzU5YjIyMzEwMjc4NWEyNTE0ZDZmMWIifQ=="/>
</p:tagLst>
</file>

<file path=ppt/tags/tag2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171b13e585248f808c981508bb2a3717542df3d"/>
  <p:tag name="KSO_WM_NEWLAYOUT_ID" val="92"/>
</p:tagLst>
</file>

<file path=ppt/tags/tag2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DIAGRAM_VIRTUALLY_FRAME" val="{&quot;height&quot;:280.35,&quot;left&quot;:430.3,&quot;top&quot;:120.8,&quot;width&quot;:467.7}"/>
</p:tagLst>
</file>

<file path=ppt/tags/tag41.xml><?xml version="1.0" encoding="utf-8"?>
<p:tagLst xmlns:p="http://schemas.openxmlformats.org/presentationml/2006/main">
  <p:tag name="KSO_WM_DIAGRAM_VIRTUALLY_FRAME" val="{&quot;height&quot;:280.35,&quot;left&quot;:430.3,&quot;top&quot;:120.8,&quot;width&quot;:467.7}"/>
</p:tagLst>
</file>

<file path=ppt/tags/tag42.xml><?xml version="1.0" encoding="utf-8"?>
<p:tagLst xmlns:p="http://schemas.openxmlformats.org/presentationml/2006/main">
  <p:tag name="KSO_WM_DIAGRAM_VIRTUALLY_FRAME" val="{&quot;height&quot;:280.35,&quot;left&quot;:430.3,&quot;top&quot;:120.8,&quot;width&quot;:467.7}"/>
</p:tagLst>
</file>

<file path=ppt/tags/tag43.xml><?xml version="1.0" encoding="utf-8"?>
<p:tagLst xmlns:p="http://schemas.openxmlformats.org/presentationml/2006/main">
  <p:tag name="KSO_WM_DIAGRAM_VIRTUALLY_FRAME" val="{&quot;height&quot;:280.35,&quot;left&quot;:430.3,&quot;top&quot;:120.8,&quot;width&quot;:467.7}"/>
</p:tagLst>
</file>

<file path=ppt/tags/tag44.xml><?xml version="1.0" encoding="utf-8"?>
<p:tagLst xmlns:p="http://schemas.openxmlformats.org/presentationml/2006/main">
  <p:tag name="KSO_WM_DIAGRAM_VIRTUALLY_FRAME" val="{&quot;height&quot;:280.35,&quot;left&quot;:430.3,&quot;top&quot;:120.8,&quot;width&quot;:467.7}"/>
</p:tagLst>
</file>

<file path=ppt/tags/tag45.xml><?xml version="1.0" encoding="utf-8"?>
<p:tagLst xmlns:p="http://schemas.openxmlformats.org/presentationml/2006/main">
  <p:tag name="KSO_WM_DIAGRAM_VIRTUALLY_FRAME" val="{&quot;height&quot;:280.35,&quot;left&quot;:430.3,&quot;top&quot;:120.8,&quot;width&quot;:467.7}"/>
</p:tagLst>
</file>

<file path=ppt/tags/tag46.xml><?xml version="1.0" encoding="utf-8"?>
<p:tagLst xmlns:p="http://schemas.openxmlformats.org/presentationml/2006/main">
  <p:tag name="KSO_WM_DIAGRAM_VIRTUALLY_FRAME" val="{&quot;height&quot;:280.35,&quot;left&quot;:430.3,&quot;top&quot;:120.8,&quot;width&quot;:467.7}"/>
</p:tagLst>
</file>

<file path=ppt/tags/tag47.xml><?xml version="1.0" encoding="utf-8"?>
<p:tagLst xmlns:p="http://schemas.openxmlformats.org/presentationml/2006/main">
  <p:tag name="KSO_WM_DIAGRAM_VIRTUALLY_FRAME" val="{&quot;height&quot;:280.35,&quot;left&quot;:430.3,&quot;top&quot;:120.8,&quot;width&quot;:467.7}"/>
</p:tagLst>
</file>

<file path=ppt/tags/tag48.xml><?xml version="1.0" encoding="utf-8"?>
<p:tagLst xmlns:p="http://schemas.openxmlformats.org/presentationml/2006/main">
  <p:tag name="KSO_WM_DIAGRAM_VIRTUALLY_FRAME" val="{&quot;height&quot;:280.35,&quot;left&quot;:430.3,&quot;top&quot;:120.8,&quot;width&quot;:467.7}"/>
</p:tagLst>
</file>

<file path=ppt/tags/tag49.xml><?xml version="1.0" encoding="utf-8"?>
<p:tagLst xmlns:p="http://schemas.openxmlformats.org/presentationml/2006/main">
  <p:tag name="KSO_WM_DIAGRAM_VIRTUALLY_FRAME" val="{&quot;height&quot;:280.35,&quot;left&quot;:430.3,&quot;top&quot;:120.8,&quot;width&quot;:467.7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DIAGRAM_VIRTUALLY_FRAME" val="{&quot;height&quot;:280.35,&quot;left&quot;:430.3,&quot;top&quot;:120.8,&quot;width&quot;:467.7}"/>
</p:tagLst>
</file>

<file path=ppt/tags/tag51.xml><?xml version="1.0" encoding="utf-8"?>
<p:tagLst xmlns:p="http://schemas.openxmlformats.org/presentationml/2006/main">
  <p:tag name="KSO_WM_DIAGRAM_VIRTUALLY_FRAME" val="{&quot;height&quot;:280.35,&quot;left&quot;:430.3,&quot;top&quot;:120.8,&quot;width&quot;:467.7}"/>
</p:tagLst>
</file>

<file path=ppt/tags/tag52.xml><?xml version="1.0" encoding="utf-8"?>
<p:tagLst xmlns:p="http://schemas.openxmlformats.org/presentationml/2006/main">
  <p:tag name="KSO_WM_DIAGRAM_VIRTUALLY_FRAME" val="{&quot;height&quot;:280.35,&quot;left&quot;:430.3,&quot;top&quot;:120.8,&quot;width&quot;:467.7}"/>
</p:tagLst>
</file>

<file path=ppt/tags/tag53.xml><?xml version="1.0" encoding="utf-8"?>
<p:tagLst xmlns:p="http://schemas.openxmlformats.org/presentationml/2006/main">
  <p:tag name="KSO_WM_DIAGRAM_VIRTUALLY_FRAME" val="{&quot;height&quot;:280.35,&quot;left&quot;:430.3,&quot;top&quot;:120.8,&quot;width&quot;:467.7}"/>
</p:tagLst>
</file>

<file path=ppt/tags/tag54.xml><?xml version="1.0" encoding="utf-8"?>
<p:tagLst xmlns:p="http://schemas.openxmlformats.org/presentationml/2006/main">
  <p:tag name="KSO_WM_DIAGRAM_VIRTUALLY_FRAME" val="{&quot;height&quot;:280.35,&quot;left&quot;:430.3,&quot;top&quot;:120.8,&quot;width&quot;:467.7}"/>
</p:tagLst>
</file>

<file path=ppt/tags/tag55.xml><?xml version="1.0" encoding="utf-8"?>
<p:tagLst xmlns:p="http://schemas.openxmlformats.org/presentationml/2006/main">
  <p:tag name="KSO_WM_DIAGRAM_VIRTUALLY_FRAME" val="{&quot;height&quot;:280.35,&quot;left&quot;:430.3,&quot;top&quot;:120.8,&quot;width&quot;:467.7}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7.xml><?xml version="1.0" encoding="utf-8"?>
<p:tagLst xmlns:p="http://schemas.openxmlformats.org/presentationml/2006/main">
  <p:tag name="KSO_WM_DIAGRAM_VIRTUALLY_FRAME" val="{&quot;height&quot;:280.35,&quot;left&quot;:430.3,&quot;top&quot;:120.8,&quot;width&quot;:467.7}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1.xml><?xml version="1.0" encoding="utf-8"?>
<p:tagLst xmlns:p="http://schemas.openxmlformats.org/presentationml/2006/main">
  <p:tag name="KSO_WM_DIAGRAM_VIRTUALLY_FRAME" val="{&quot;height&quot;:423.1,&quot;left&quot;:72.75,&quot;top&quot;:66.25,&quot;width&quot;:830}"/>
</p:tagLst>
</file>

<file path=ppt/tags/tag62.xml><?xml version="1.0" encoding="utf-8"?>
<p:tagLst xmlns:p="http://schemas.openxmlformats.org/presentationml/2006/main">
  <p:tag name="KSO_WM_DIAGRAM_VIRTUALLY_FRAME" val="{&quot;height&quot;:423.1,&quot;left&quot;:72.75,&quot;top&quot;:66.25,&quot;width&quot;:830}"/>
</p:tagLst>
</file>

<file path=ppt/tags/tag63.xml><?xml version="1.0" encoding="utf-8"?>
<p:tagLst xmlns:p="http://schemas.openxmlformats.org/presentationml/2006/main">
  <p:tag name="KSO_WM_DIAGRAM_VIRTUALLY_FRAME" val="{&quot;height&quot;:423.1,&quot;left&quot;:72.75,&quot;top&quot;:66.25,&quot;width&quot;:830}"/>
</p:tagLst>
</file>

<file path=ppt/tags/tag64.xml><?xml version="1.0" encoding="utf-8"?>
<p:tagLst xmlns:p="http://schemas.openxmlformats.org/presentationml/2006/main">
  <p:tag name="KSO_WM_DIAGRAM_VIRTUALLY_FRAME" val="{&quot;height&quot;:423.1,&quot;left&quot;:72.75,&quot;top&quot;:66.25,&quot;width&quot;:830}"/>
</p:tagLst>
</file>

<file path=ppt/tags/tag65.xml><?xml version="1.0" encoding="utf-8"?>
<p:tagLst xmlns:p="http://schemas.openxmlformats.org/presentationml/2006/main">
  <p:tag name="KSO_WM_DIAGRAM_VIRTUALLY_FRAME" val="{&quot;height&quot;:423.1,&quot;left&quot;:72.75,&quot;top&quot;:66.25,&quot;width&quot;:830}"/>
</p:tagLst>
</file>

<file path=ppt/tags/tag66.xml><?xml version="1.0" encoding="utf-8"?>
<p:tagLst xmlns:p="http://schemas.openxmlformats.org/presentationml/2006/main">
  <p:tag name="KSO_WM_DIAGRAM_VIRTUALLY_FRAME" val="{&quot;height&quot;:423.1,&quot;left&quot;:72.75,&quot;top&quot;:66.25,&quot;width&quot;:830}"/>
</p:tagLst>
</file>

<file path=ppt/tags/tag67.xml><?xml version="1.0" encoding="utf-8"?>
<p:tagLst xmlns:p="http://schemas.openxmlformats.org/presentationml/2006/main">
  <p:tag name="KSO_WM_DIAGRAM_VIRTUALLY_FRAME" val="{&quot;height&quot;:423.1,&quot;left&quot;:72.75,&quot;top&quot;:66.25,&quot;width&quot;:830}"/>
</p:tagLst>
</file>

<file path=ppt/tags/tag68.xml><?xml version="1.0" encoding="utf-8"?>
<p:tagLst xmlns:p="http://schemas.openxmlformats.org/presentationml/2006/main">
  <p:tag name="KSO_WM_DIAGRAM_VIRTUALLY_FRAME" val="{&quot;height&quot;:423.1,&quot;left&quot;:72.75,&quot;top&quot;:66.25,&quot;width&quot;:830}"/>
</p:tagLst>
</file>

<file path=ppt/tags/tag69.xml><?xml version="1.0" encoding="utf-8"?>
<p:tagLst xmlns:p="http://schemas.openxmlformats.org/presentationml/2006/main">
  <p:tag name="KSO_WM_DIAGRAM_VIRTUALLY_FRAME" val="{&quot;height&quot;:423.1,&quot;left&quot;:72.75,&quot;top&quot;:66.25,&quot;width&quot;:830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DIAGRAM_VIRTUALLY_FRAME" val="{&quot;height&quot;:423.1,&quot;left&quot;:72.75,&quot;top&quot;:66.25,&quot;width&quot;:830}"/>
</p:tagLst>
</file>

<file path=ppt/tags/tag71.xml><?xml version="1.0" encoding="utf-8"?>
<p:tagLst xmlns:p="http://schemas.openxmlformats.org/presentationml/2006/main">
  <p:tag name="KSO_WM_DIAGRAM_VIRTUALLY_FRAME" val="{&quot;height&quot;:423.1,&quot;left&quot;:72.75,&quot;top&quot;:66.25,&quot;width&quot;:830}"/>
</p:tagLst>
</file>

<file path=ppt/tags/tag72.xml><?xml version="1.0" encoding="utf-8"?>
<p:tagLst xmlns:p="http://schemas.openxmlformats.org/presentationml/2006/main">
  <p:tag name="KSO_WM_DIAGRAM_VIRTUALLY_FRAME" val="{&quot;height&quot;:423.1,&quot;left&quot;:72.75,&quot;top&quot;:66.25,&quot;width&quot;:830}"/>
</p:tagLst>
</file>

<file path=ppt/tags/tag73.xml><?xml version="1.0" encoding="utf-8"?>
<p:tagLst xmlns:p="http://schemas.openxmlformats.org/presentationml/2006/main">
  <p:tag name="KSO_WM_DIAGRAM_VIRTUALLY_FRAME" val="{&quot;height&quot;:423.1,&quot;left&quot;:72.75,&quot;top&quot;:66.25,&quot;width&quot;:830}"/>
</p:tagLst>
</file>

<file path=ppt/tags/tag74.xml><?xml version="1.0" encoding="utf-8"?>
<p:tagLst xmlns:p="http://schemas.openxmlformats.org/presentationml/2006/main">
  <p:tag name="KSO_WM_DIAGRAM_VIRTUALLY_FRAME" val="{&quot;height&quot;:423.1,&quot;left&quot;:72.75,&quot;top&quot;:66.25,&quot;width&quot;:830}"/>
</p:tagLst>
</file>

<file path=ppt/tags/tag75.xml><?xml version="1.0" encoding="utf-8"?>
<p:tagLst xmlns:p="http://schemas.openxmlformats.org/presentationml/2006/main">
  <p:tag name="KSO_WM_DIAGRAM_VIRTUALLY_FRAME" val="{&quot;height&quot;:423.1,&quot;left&quot;:72.75,&quot;top&quot;:66.25,&quot;width&quot;:830}"/>
</p:tagLst>
</file>

<file path=ppt/tags/tag76.xml><?xml version="1.0" encoding="utf-8"?>
<p:tagLst xmlns:p="http://schemas.openxmlformats.org/presentationml/2006/main">
  <p:tag name="KSO_WM_DIAGRAM_VIRTUALLY_FRAME" val="{&quot;height&quot;:423.1,&quot;left&quot;:72.75,&quot;top&quot;:66.25,&quot;width&quot;:830}"/>
</p:tagLst>
</file>

<file path=ppt/tags/tag77.xml><?xml version="1.0" encoding="utf-8"?>
<p:tagLst xmlns:p="http://schemas.openxmlformats.org/presentationml/2006/main">
  <p:tag name="KSO_WM_DIAGRAM_VIRTUALLY_FRAME" val="{&quot;height&quot;:423.1,&quot;left&quot;:72.75,&quot;top&quot;:66.25,&quot;width&quot;:830}"/>
</p:tagLst>
</file>

<file path=ppt/tags/tag78.xml><?xml version="1.0" encoding="utf-8"?>
<p:tagLst xmlns:p="http://schemas.openxmlformats.org/presentationml/2006/main">
  <p:tag name="KSO_WM_DIAGRAM_VIRTUALLY_FRAME" val="{&quot;height&quot;:423.1,&quot;left&quot;:72.75,&quot;top&quot;:66.25,&quot;width&quot;:830}"/>
</p:tagLst>
</file>

<file path=ppt/tags/tag79.xml><?xml version="1.0" encoding="utf-8"?>
<p:tagLst xmlns:p="http://schemas.openxmlformats.org/presentationml/2006/main">
  <p:tag name="KSO_WM_DIAGRAM_VIRTUALLY_FRAME" val="{&quot;height&quot;:423.1,&quot;left&quot;:72.75,&quot;top&quot;:66.25,&quot;width&quot;:830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24_3*l_h_i*1_1_3"/>
  <p:tag name="KSO_WM_TEMPLATE_CATEGORY" val="diagram"/>
  <p:tag name="KSO_WM_TEMPLATE_INDEX" val="20230924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UNIT_TYPE" val="l_h_i"/>
  <p:tag name="KSO_WM_UNIT_INDEX" val="1_1_3"/>
  <p:tag name="KSO_WM_DIAGRAM_MAX_ITEMCNT" val="6"/>
  <p:tag name="KSO_WM_DIAGRAM_MIN_ITEMCNT" val="2"/>
  <p:tag name="KSO_WM_DIAGRAM_VIRTUALLY_FRAME" val="{&quot;height&quot;:332.3,&quot;left&quot;:24.15,&quot;top&quot;:157.35,&quot;width&quot;:903.0651432547982}"/>
  <p:tag name="KSO_WM_DIAGRAM_COLOR_MATCH_VALUE" val="{&quot;shape&quot;:{&quot;fill&quot;:{&quot;gradient&quot;:[{&quot;brightness&quot;:0.20000000298023224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.800000011920929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SHADOW_SCHEMECOLOR_INDEX" val="5"/>
  <p:tag name="KSO_WM_UNIT_TEXT_FILL_FORE_SCHEMECOLOR_INDEX" val="13"/>
  <p:tag name="KSO_WM_UNIT_TEXT_FILL_TYPE" val="1"/>
  <p:tag name="KSO_WM_UNIT_USESOURCEFORMAT_APPLY" val="1"/>
</p:tagLst>
</file>

<file path=ppt/tags/tag8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24_3*l_h_i*1_1_2"/>
  <p:tag name="KSO_WM_TEMPLATE_CATEGORY" val="diagram"/>
  <p:tag name="KSO_WM_TEMPLATE_INDEX" val="20230924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UNIT_TYPE" val="l_h_i"/>
  <p:tag name="KSO_WM_UNIT_INDEX" val="1_1_2"/>
  <p:tag name="KSO_WM_DIAGRAM_MAX_ITEMCNT" val="6"/>
  <p:tag name="KSO_WM_DIAGRAM_MIN_ITEMCNT" val="2"/>
  <p:tag name="KSO_WM_DIAGRAM_VIRTUALLY_FRAME" val="{&quot;height&quot;:332.3,&quot;left&quot;:24.15,&quot;top&quot;:157.35,&quot;width&quot;:903.0651432547982}"/>
  <p:tag name="KSO_WM_DIAGRAM_COLOR_MATCH_VALUE" val="{&quot;shape&quot;:{&quot;fill&quot;:{&quot;gradient&quot;:[{&quot;brightness&quot;:0.20000000298023224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.800000011920929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SHADOW_SCHEMECOLOR_INDEX" val="5"/>
  <p:tag name="KSO_WM_UNIT_TEXT_FILL_FORE_SCHEMECOLOR_INDEX" val="13"/>
  <p:tag name="KSO_WM_UNIT_TEXT_FILL_TYPE" val="1"/>
  <p:tag name="KSO_WM_UNIT_USESOURCEFORMAT_APPLY" val="1"/>
</p:tagLst>
</file>

<file path=ppt/tags/tag8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0924_3*l_h_f*1_1_1"/>
  <p:tag name="KSO_WM_TEMPLATE_CATEGORY" val="diagram"/>
  <p:tag name="KSO_WM_TEMPLATE_INDEX" val="20230924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246.85000610351562,&quot;left&quot;:32.69902997354821,&quot;top&quot;:184.14999694824218,&quot;width&quot;:894.5161132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此处输入你的项正文，文字是您思想的提炼"/>
  <p:tag name="KSO_WM_UNIT_USESOURCEFORMAT_APPLY" val="1"/>
</p:tagLst>
</file>

<file path=ppt/tags/tag84.xml><?xml version="1.0" encoding="utf-8"?>
<p:tagLst xmlns:p="http://schemas.openxmlformats.org/presentationml/2006/main">
  <p:tag name="KSO_WM_DIAGRAM_VERSION" val="3"/>
  <p:tag name="KSO_WM_DIAGRAM_COLOR_TRICK" val="2"/>
  <p:tag name="KSO_WM_DIAGRAM_COLOR_TEXT_CAN_REMOVE" val="n"/>
  <p:tag name="KSO_WM_UNIT_VALUE" val="96*9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1_1"/>
  <p:tag name="KSO_WM_UNIT_ID" val="diagram20230924_3*l_h_x*1_1_1"/>
  <p:tag name="KSO_WM_TEMPLATE_CATEGORY" val="diagram"/>
  <p:tag name="KSO_WM_TEMPLATE_INDEX" val="20230924"/>
  <p:tag name="KSO_WM_UNIT_LAYERLEVEL" val="1_1_1"/>
  <p:tag name="KSO_WM_TAG_VERSION" val="3.0"/>
  <p:tag name="KSO_WM_BEAUTIFY_FLAG" val="#wm#"/>
  <p:tag name="KSO_WM_DIAGRAM_MAX_ITEMCNT" val="6"/>
  <p:tag name="KSO_WM_DIAGRAM_MIN_ITEMCNT" val="2"/>
  <p:tag name="KSO_WM_DIAGRAM_VIRTUALLY_FRAME" val="{&quot;height&quot;:332.3,&quot;left&quot;:24.15,&quot;top&quot;:157.35,&quot;width&quot;:903.065143254798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</p:tagLst>
</file>

<file path=ppt/tags/tag8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24_3*l_h_i*1_2_3"/>
  <p:tag name="KSO_WM_TEMPLATE_CATEGORY" val="diagram"/>
  <p:tag name="KSO_WM_TEMPLATE_INDEX" val="20230924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UNIT_TYPE" val="l_h_i"/>
  <p:tag name="KSO_WM_UNIT_INDEX" val="1_2_3"/>
  <p:tag name="KSO_WM_DIAGRAM_MAX_ITEMCNT" val="6"/>
  <p:tag name="KSO_WM_DIAGRAM_MIN_ITEMCNT" val="2"/>
  <p:tag name="KSO_WM_DIAGRAM_VIRTUALLY_FRAME" val="{&quot;height&quot;:332.3,&quot;left&quot;:24.15,&quot;top&quot;:157.35,&quot;width&quot;:903.0651432547982}"/>
  <p:tag name="KSO_WM_DIAGRAM_COLOR_MATCH_VALUE" val="{&quot;shape&quot;:{&quot;fill&quot;:{&quot;gradient&quot;:[{&quot;brightness&quot;:0.10000000149011612,&quot;colorType&quot;:1,&quot;foreColorIndex&quot;:6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brightness&quot;:0.800000011920929,&quot;colorType&quot;:1,&quot;foreColorIndex&quot;:8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SHADOW_SCHEMECOLOR_INDEX" val="6"/>
  <p:tag name="KSO_WM_UNIT_TEXT_FILL_FORE_SCHEMECOLOR_INDEX" val="13"/>
  <p:tag name="KSO_WM_UNIT_TEXT_FILL_TYPE" val="1"/>
  <p:tag name="KSO_WM_UNIT_USESOURCEFORMAT_APPLY" val="1"/>
</p:tagLst>
</file>

<file path=ppt/tags/tag8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24_3*l_h_i*1_2_2"/>
  <p:tag name="KSO_WM_TEMPLATE_CATEGORY" val="diagram"/>
  <p:tag name="KSO_WM_TEMPLATE_INDEX" val="20230924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UNIT_TYPE" val="l_h_i"/>
  <p:tag name="KSO_WM_UNIT_INDEX" val="1_2_2"/>
  <p:tag name="KSO_WM_DIAGRAM_MAX_ITEMCNT" val="6"/>
  <p:tag name="KSO_WM_DIAGRAM_MIN_ITEMCNT" val="2"/>
  <p:tag name="KSO_WM_DIAGRAM_VIRTUALLY_FRAME" val="{&quot;height&quot;:332.3,&quot;left&quot;:24.15,&quot;top&quot;:157.35,&quot;width&quot;:903.0651432547982}"/>
  <p:tag name="KSO_WM_DIAGRAM_COLOR_MATCH_VALUE" val="{&quot;shape&quot;:{&quot;fill&quot;:{&quot;gradient&quot;:[{&quot;brightness&quot;:0.10000000149011612,&quot;colorType&quot;:1,&quot;foreColorIndex&quot;:6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brightness&quot;:0.800000011920929,&quot;colorType&quot;:1,&quot;foreColorIndex&quot;:8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SHADOW_SCHEMECOLOR_INDEX" val="6"/>
  <p:tag name="KSO_WM_UNIT_TEXT_FILL_FORE_SCHEMECOLOR_INDEX" val="13"/>
  <p:tag name="KSO_WM_UNIT_TEXT_FILL_TYPE" val="1"/>
  <p:tag name="KSO_WM_UNIT_USESOURCEFORMAT_APPLY" val="1"/>
</p:tagLst>
</file>

<file path=ppt/tags/tag87.xml><?xml version="1.0" encoding="utf-8"?>
<p:tagLst xmlns:p="http://schemas.openxmlformats.org/presentationml/2006/main">
  <p:tag name="KSO_WM_DIAGRAM_VERSION" val="3"/>
  <p:tag name="KSO_WM_DIAGRAM_COLOR_TRICK" val="2"/>
  <p:tag name="KSO_WM_DIAGRAM_COLOR_TEXT_CAN_REMOVE" val="n"/>
  <p:tag name="KSO_WM_UNIT_VALUE" val="89*9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2_1"/>
  <p:tag name="KSO_WM_UNIT_ID" val="diagram20230924_3*l_h_x*1_2_1"/>
  <p:tag name="KSO_WM_TEMPLATE_CATEGORY" val="diagram"/>
  <p:tag name="KSO_WM_TEMPLATE_INDEX" val="20230924"/>
  <p:tag name="KSO_WM_UNIT_LAYERLEVEL" val="1_1_1"/>
  <p:tag name="KSO_WM_TAG_VERSION" val="3.0"/>
  <p:tag name="KSO_WM_BEAUTIFY_FLAG" val="#wm#"/>
  <p:tag name="KSO_WM_DIAGRAM_MAX_ITEMCNT" val="6"/>
  <p:tag name="KSO_WM_DIAGRAM_MIN_ITEMCNT" val="2"/>
  <p:tag name="KSO_WM_DIAGRAM_VIRTUALLY_FRAME" val="{&quot;height&quot;:332.3,&quot;left&quot;:24.15,&quot;top&quot;:157.35,&quot;width&quot;:903.065143254798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</p:tagLst>
</file>

<file path=ppt/tags/tag8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24_3*l_h_i*1_4_3"/>
  <p:tag name="KSO_WM_TEMPLATE_CATEGORY" val="diagram"/>
  <p:tag name="KSO_WM_TEMPLATE_INDEX" val="20230924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UNIT_TYPE" val="l_h_i"/>
  <p:tag name="KSO_WM_UNIT_INDEX" val="1_4_3"/>
  <p:tag name="KSO_WM_DIAGRAM_MAX_ITEMCNT" val="6"/>
  <p:tag name="KSO_WM_DIAGRAM_MIN_ITEMCNT" val="2"/>
  <p:tag name="KSO_WM_DIAGRAM_VIRTUALLY_FRAME" val="{&quot;height&quot;:332.3,&quot;left&quot;:24.15,&quot;top&quot;:157.35,&quot;width&quot;:903.0651432547982}"/>
  <p:tag name="KSO_WM_DIAGRAM_COLOR_MATCH_VALUE" val="{&quot;shape&quot;:{&quot;fill&quot;:{&quot;gradient&quot;:[{&quot;brightness&quot;:0.10000000149011612,&quot;colorType&quot;:1,&quot;foreColorIndex&quot;:6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brightness&quot;:0.800000011920929,&quot;colorType&quot;:1,&quot;foreColorIndex&quot;:8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SHADOW_SCHEMECOLOR_INDEX" val="8"/>
  <p:tag name="KSO_WM_UNIT_TEXT_FILL_FORE_SCHEMECOLOR_INDEX" val="13"/>
  <p:tag name="KSO_WM_UNIT_TEXT_FILL_TYPE" val="1"/>
  <p:tag name="KSO_WM_UNIT_USESOURCEFORMAT_APPLY" val="1"/>
</p:tagLst>
</file>

<file path=ppt/tags/tag8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24_3*l_h_i*1_4_2"/>
  <p:tag name="KSO_WM_TEMPLATE_CATEGORY" val="diagram"/>
  <p:tag name="KSO_WM_TEMPLATE_INDEX" val="20230924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UNIT_TYPE" val="l_h_i"/>
  <p:tag name="KSO_WM_UNIT_INDEX" val="1_4_2"/>
  <p:tag name="KSO_WM_DIAGRAM_MAX_ITEMCNT" val="6"/>
  <p:tag name="KSO_WM_DIAGRAM_MIN_ITEMCNT" val="2"/>
  <p:tag name="KSO_WM_DIAGRAM_VIRTUALLY_FRAME" val="{&quot;height&quot;:332.3,&quot;left&quot;:24.15,&quot;top&quot;:157.35,&quot;width&quot;:903.0651432547982}"/>
  <p:tag name="KSO_WM_DIAGRAM_COLOR_MATCH_VALUE" val="{&quot;shape&quot;:{&quot;fill&quot;:{&quot;gradient&quot;:[{&quot;brightness&quot;:0.10000000149011612,&quot;colorType&quot;:1,&quot;foreColorIndex&quot;:6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brightness&quot;:0.800000011920929,&quot;colorType&quot;:1,&quot;foreColorIndex&quot;:8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SHADOW_SCHEMECOLOR_INDEX" val="8"/>
  <p:tag name="KSO_WM_UNIT_TEXT_FILL_FORE_SCHEMECOLOR_INDEX" val="13"/>
  <p:tag name="KSO_WM_UNIT_TEXT_FILL_TYPE" val="1"/>
  <p:tag name="KSO_WM_UNIT_USESOURCEFORMAT_APPLY" val="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DIAGRAM_VERSION" val="3"/>
  <p:tag name="KSO_WM_DIAGRAM_COLOR_TRICK" val="2"/>
  <p:tag name="KSO_WM_DIAGRAM_COLOR_TEXT_CAN_REMOVE" val="n"/>
  <p:tag name="KSO_WM_UNIT_VALUE" val="92*9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4_1"/>
  <p:tag name="KSO_WM_UNIT_ID" val="diagram20230924_3*l_h_x*1_4_1"/>
  <p:tag name="KSO_WM_TEMPLATE_CATEGORY" val="diagram"/>
  <p:tag name="KSO_WM_TEMPLATE_INDEX" val="20230924"/>
  <p:tag name="KSO_WM_UNIT_LAYERLEVEL" val="1_1_1"/>
  <p:tag name="KSO_WM_TAG_VERSION" val="3.0"/>
  <p:tag name="KSO_WM_BEAUTIFY_FLAG" val="#wm#"/>
  <p:tag name="KSO_WM_DIAGRAM_MAX_ITEMCNT" val="6"/>
  <p:tag name="KSO_WM_DIAGRAM_MIN_ITEMCNT" val="2"/>
  <p:tag name="KSO_WM_DIAGRAM_VIRTUALLY_FRAME" val="{&quot;height&quot;:332.3,&quot;left&quot;:24.15,&quot;top&quot;:157.35,&quot;width&quot;:903.065143254798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</p:tagLst>
</file>

<file path=ppt/tags/tag9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24_3*l_h_i*1_3_3"/>
  <p:tag name="KSO_WM_TEMPLATE_CATEGORY" val="diagram"/>
  <p:tag name="KSO_WM_TEMPLATE_INDEX" val="20230924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UNIT_TYPE" val="l_h_i"/>
  <p:tag name="KSO_WM_UNIT_INDEX" val="1_3_3"/>
  <p:tag name="KSO_WM_DIAGRAM_MAX_ITEMCNT" val="6"/>
  <p:tag name="KSO_WM_DIAGRAM_MIN_ITEMCNT" val="2"/>
  <p:tag name="KSO_WM_DIAGRAM_VIRTUALLY_FRAME" val="{&quot;height&quot;:332.3,&quot;left&quot;:24.15,&quot;top&quot;:157.35,&quot;width&quot;:903.0651432547982}"/>
  <p:tag name="KSO_WM_DIAGRAM_COLOR_MATCH_VALUE" val="{&quot;shape&quot;:{&quot;fill&quot;:{&quot;gradient&quot;:[{&quot;brightness&quot;:0.20000000298023224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.800000011920929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SHADOW_SCHEMECOLOR_INDEX" val="7"/>
  <p:tag name="KSO_WM_UNIT_TEXT_FILL_FORE_SCHEMECOLOR_INDEX" val="13"/>
  <p:tag name="KSO_WM_UNIT_TEXT_FILL_TYPE" val="1"/>
  <p:tag name="KSO_WM_UNIT_USESOURCEFORMAT_APPLY" val="1"/>
</p:tagLst>
</file>

<file path=ppt/tags/tag9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24_3*l_h_i*1_3_2"/>
  <p:tag name="KSO_WM_TEMPLATE_CATEGORY" val="diagram"/>
  <p:tag name="KSO_WM_TEMPLATE_INDEX" val="20230924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UNIT_TYPE" val="l_h_i"/>
  <p:tag name="KSO_WM_UNIT_INDEX" val="1_3_2"/>
  <p:tag name="KSO_WM_DIAGRAM_MAX_ITEMCNT" val="6"/>
  <p:tag name="KSO_WM_DIAGRAM_MIN_ITEMCNT" val="2"/>
  <p:tag name="KSO_WM_DIAGRAM_VIRTUALLY_FRAME" val="{&quot;height&quot;:332.3,&quot;left&quot;:24.15,&quot;top&quot;:157.35,&quot;width&quot;:903.0651432547982}"/>
  <p:tag name="KSO_WM_DIAGRAM_COLOR_MATCH_VALUE" val="{&quot;shape&quot;:{&quot;fill&quot;:{&quot;gradient&quot;:[{&quot;brightness&quot;:0.20000000298023224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.800000011920929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SHADOW_SCHEMECOLOR_INDEX" val="7"/>
  <p:tag name="KSO_WM_UNIT_TEXT_FILL_FORE_SCHEMECOLOR_INDEX" val="13"/>
  <p:tag name="KSO_WM_UNIT_TEXT_FILL_TYPE" val="1"/>
  <p:tag name="KSO_WM_UNIT_USESOURCEFORMAT_APPLY" val="1"/>
</p:tagLst>
</file>

<file path=ppt/tags/tag93.xml><?xml version="1.0" encoding="utf-8"?>
<p:tagLst xmlns:p="http://schemas.openxmlformats.org/presentationml/2006/main">
  <p:tag name="KSO_WM_DIAGRAM_VERSION" val="3"/>
  <p:tag name="KSO_WM_DIAGRAM_COLOR_TRICK" val="2"/>
  <p:tag name="KSO_WM_DIAGRAM_COLOR_TEXT_CAN_REMOVE" val="n"/>
  <p:tag name="KSO_WM_UNIT_VALUE" val="96*9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3_1"/>
  <p:tag name="KSO_WM_UNIT_ID" val="diagram20230924_3*l_h_x*1_3_1"/>
  <p:tag name="KSO_WM_TEMPLATE_CATEGORY" val="diagram"/>
  <p:tag name="KSO_WM_TEMPLATE_INDEX" val="20230924"/>
  <p:tag name="KSO_WM_UNIT_LAYERLEVEL" val="1_1_1"/>
  <p:tag name="KSO_WM_TAG_VERSION" val="3.0"/>
  <p:tag name="KSO_WM_BEAUTIFY_FLAG" val="#wm#"/>
  <p:tag name="KSO_WM_DIAGRAM_MAX_ITEMCNT" val="6"/>
  <p:tag name="KSO_WM_DIAGRAM_MIN_ITEMCNT" val="2"/>
  <p:tag name="KSO_WM_DIAGRAM_VIRTUALLY_FRAME" val="{&quot;height&quot;:332.3,&quot;left&quot;:24.15,&quot;top&quot;:157.35,&quot;width&quot;:903.065143254798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</p:tagLst>
</file>

<file path=ppt/tags/tag9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0924_3*l_h_f*1_1_1"/>
  <p:tag name="KSO_WM_TEMPLATE_CATEGORY" val="diagram"/>
  <p:tag name="KSO_WM_TEMPLATE_INDEX" val="20230924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246.85000610351562,&quot;left&quot;:32.69902997354821,&quot;top&quot;:184.14999694824218,&quot;width&quot;:894.5161132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此处输入你的项正文，文字是您思想的提炼"/>
  <p:tag name="KSO_WM_UNIT_USESOURCEFORMAT_APPLY" val="1"/>
</p:tagLst>
</file>

<file path=ppt/tags/tag9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0924_3*l_h_f*1_1_1"/>
  <p:tag name="KSO_WM_TEMPLATE_CATEGORY" val="diagram"/>
  <p:tag name="KSO_WM_TEMPLATE_INDEX" val="20230924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246.85000610351562,&quot;left&quot;:32.69902997354821,&quot;top&quot;:184.14999694824218,&quot;width&quot;:894.5161132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此处输入你的项正文，文字是您思想的提炼"/>
  <p:tag name="KSO_WM_UNIT_USESOURCEFORMAT_APPLY" val="1"/>
</p:tagLst>
</file>

<file path=ppt/tags/tag9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0924_3*l_h_f*1_1_1"/>
  <p:tag name="KSO_WM_TEMPLATE_CATEGORY" val="diagram"/>
  <p:tag name="KSO_WM_TEMPLATE_INDEX" val="20230924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246.85000610351562,&quot;left&quot;:32.69902997354821,&quot;top&quot;:184.14999694824218,&quot;width&quot;:894.5161132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此处输入你的项正文，文字是您思想的提炼"/>
  <p:tag name="KSO_WM_UNIT_USESOURCEFORMAT_APPLY" val="1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9.xml><?xml version="1.0" encoding="utf-8"?>
<p:tagLst xmlns:p="http://schemas.openxmlformats.org/presentationml/2006/main">
  <p:tag name="KSO_WM_DIAGRAM_VIRTUALLY_FRAME" val="{&quot;height&quot;:280.35,&quot;left&quot;:430.3,&quot;top&quot;:120.8,&quot;width&quot;:467.7}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7676</Words>
  <Application>WPS 演示</Application>
  <PresentationFormat>宽屏</PresentationFormat>
  <Paragraphs>306</Paragraphs>
  <Slides>27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57" baseType="lpstr">
      <vt:lpstr>Arial</vt:lpstr>
      <vt:lpstr>宋体</vt:lpstr>
      <vt:lpstr>Wingdings</vt:lpstr>
      <vt:lpstr>Wingdings</vt:lpstr>
      <vt:lpstr>思源黑体 CN Bold</vt:lpstr>
      <vt:lpstr>黑体</vt:lpstr>
      <vt:lpstr>新宋体</vt:lpstr>
      <vt:lpstr>思源黑体 CN Light</vt:lpstr>
      <vt:lpstr>思源黑体 CN Medium</vt:lpstr>
      <vt:lpstr>思源黑体 CN Heavy</vt:lpstr>
      <vt:lpstr>楷体</vt:lpstr>
      <vt:lpstr>微软雅黑</vt:lpstr>
      <vt:lpstr>Arial Unicode MS</vt:lpstr>
      <vt:lpstr>Calibri</vt:lpstr>
      <vt:lpstr>Segoe UI</vt:lpstr>
      <vt:lpstr>MS UI Gothic</vt:lpstr>
      <vt:lpstr>Wingdings 3</vt:lpstr>
      <vt:lpstr>Arial</vt:lpstr>
      <vt:lpstr>思源黑体 CN Normal</vt:lpstr>
      <vt:lpstr>Source Han Sans SC</vt:lpstr>
      <vt:lpstr>思源黑体 CN Normal</vt:lpstr>
      <vt:lpstr>Symbol</vt:lpstr>
      <vt:lpstr>兰米黑体</vt:lpstr>
      <vt:lpstr>方正宝黑体 简 Light</vt:lpstr>
      <vt:lpstr>方正宝黑体 简 Medium</vt:lpstr>
      <vt:lpstr>文道潮黑体</vt:lpstr>
      <vt:lpstr>DFHSGothic-W3</vt:lpstr>
      <vt:lpstr>方正大黑体_GBK</vt:lpstr>
      <vt:lpstr>Saturday Sans Regular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俏俏</cp:lastModifiedBy>
  <cp:revision>242</cp:revision>
  <dcterms:created xsi:type="dcterms:W3CDTF">2019-06-19T02:08:00Z</dcterms:created>
  <dcterms:modified xsi:type="dcterms:W3CDTF">2025-12-03T10:09:12Z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2052-12.1.0.23542</vt:lpwstr>
  </property>
  <property fmtid="{D5CDD505-2E9C-101B-9397-08002B2CF9AE}" pid="3" name="ICV">
    <vt:lpwstr>A9FE1211BA0840ACBF4868DC4B626946_13</vt:lpwstr>
  </property>
</Properties>
</file>