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87" r:id="rId6"/>
    <p:sldId id="391" r:id="rId7"/>
    <p:sldId id="392" r:id="rId8"/>
    <p:sldId id="412" r:id="rId9"/>
    <p:sldId id="394" r:id="rId10"/>
    <p:sldId id="337" r:id="rId11"/>
    <p:sldId id="411" r:id="rId12"/>
    <p:sldId id="423" r:id="rId13"/>
    <p:sldId id="384" r:id="rId14"/>
    <p:sldId id="322" r:id="rId15"/>
    <p:sldId id="413" r:id="rId16"/>
    <p:sldId id="418" r:id="rId17"/>
    <p:sldId id="416" r:id="rId18"/>
    <p:sldId id="417" r:id="rId19"/>
    <p:sldId id="425" r:id="rId20"/>
    <p:sldId id="338" r:id="rId21"/>
    <p:sldId id="398" r:id="rId22"/>
    <p:sldId id="422" r:id="rId23"/>
    <p:sldId id="401" r:id="rId24"/>
    <p:sldId id="409" r:id="rId25"/>
    <p:sldId id="419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94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3.xml"/><Relationship Id="rId7" Type="http://schemas.openxmlformats.org/officeDocument/2006/relationships/image" Target="../media/image9.png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4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63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6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tags" Target="../tags/tag65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7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7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33.png"/><Relationship Id="rId2" Type="http://schemas.openxmlformats.org/officeDocument/2006/relationships/tags" Target="../tags/tag74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34.png"/><Relationship Id="rId2" Type="http://schemas.openxmlformats.org/officeDocument/2006/relationships/tags" Target="../tags/tag76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image" Target="../media/image35.png"/><Relationship Id="rId2" Type="http://schemas.openxmlformats.org/officeDocument/2006/relationships/tags" Target="../tags/tag78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83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image" Target="../media/image11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0.xml"/><Relationship Id="rId2" Type="http://schemas.openxmlformats.org/officeDocument/2006/relationships/image" Target="../media/image10.png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image" Target="../media/image39.png"/><Relationship Id="rId2" Type="http://schemas.openxmlformats.org/officeDocument/2006/relationships/tags" Target="../tags/tag85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8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87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image" Target="../media/image42.png"/><Relationship Id="rId2" Type="http://schemas.openxmlformats.org/officeDocument/2006/relationships/tags" Target="../tags/tag89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2.xml"/><Relationship Id="rId3" Type="http://schemas.openxmlformats.org/officeDocument/2006/relationships/image" Target="../media/image43.png"/><Relationship Id="rId2" Type="http://schemas.openxmlformats.org/officeDocument/2006/relationships/tags" Target="../tags/tag91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8.xml"/><Relationship Id="rId6" Type="http://schemas.openxmlformats.org/officeDocument/2006/relationships/image" Target="../media/image17.png"/><Relationship Id="rId5" Type="http://schemas.openxmlformats.org/officeDocument/2006/relationships/tags" Target="../tags/tag4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0.xml"/><Relationship Id="rId5" Type="http://schemas.openxmlformats.org/officeDocument/2006/relationships/image" Target="../media/image20.png"/><Relationship Id="rId4" Type="http://schemas.openxmlformats.org/officeDocument/2006/relationships/tags" Target="../tags/tag4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21.png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6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61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无惧调整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布局跨年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震荡消化，未来可期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过去</a:t>
            </a:r>
            <a:r>
              <a:rPr lang="en-US" altLang="zh-CN" b="1" dirty="0" smtClean="0">
                <a:solidFill>
                  <a:schemeClr val="bg1"/>
                </a:solidFill>
              </a:rPr>
              <a:t>10</a:t>
            </a:r>
            <a:r>
              <a:rPr lang="zh-CN" altLang="en-US" b="1" dirty="0" smtClean="0">
                <a:solidFill>
                  <a:schemeClr val="bg1"/>
                </a:solidFill>
              </a:rPr>
              <a:t>年，</a:t>
            </a:r>
            <a:r>
              <a:rPr lang="en-US" altLang="zh-CN" b="1" dirty="0" smtClean="0">
                <a:solidFill>
                  <a:schemeClr val="bg1"/>
                </a:solidFill>
              </a:rPr>
              <a:t>A</a:t>
            </a:r>
            <a:r>
              <a:rPr lang="zh-CN" altLang="en-US" b="1" dirty="0" smtClean="0">
                <a:solidFill>
                  <a:schemeClr val="bg1"/>
                </a:solidFill>
              </a:rPr>
              <a:t>股四季度涨多跌少，</a:t>
            </a:r>
            <a:r>
              <a:rPr lang="en-US" altLang="zh-CN" b="1" dirty="0" smtClean="0">
                <a:solidFill>
                  <a:schemeClr val="bg1"/>
                </a:solidFill>
              </a:rPr>
              <a:t>6</a:t>
            </a:r>
            <a:r>
              <a:rPr lang="zh-CN" altLang="en-US" b="1" dirty="0" smtClean="0">
                <a:solidFill>
                  <a:schemeClr val="bg1"/>
                </a:solidFill>
              </a:rPr>
              <a:t>阳</a:t>
            </a:r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</a:rPr>
              <a:t>阴，其中去年四季度假阴线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四季度</a:t>
            </a:r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连阴之后，机会明显，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阴线出现在季线死叉区域，目前季线金叉区域，月线死叉震荡为主，调整波动的机会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19475"/>
            <a:ext cx="38100" cy="19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4970" y="699135"/>
            <a:ext cx="8861425" cy="48463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把握机遇，布局调整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积硅步，至千里。积小胜，成大胜。道路是曲折的，前途是光明的。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平均股价</a:t>
            </a:r>
            <a:r>
              <a:rPr lang="zh-CN" b="1" dirty="0" smtClean="0">
                <a:solidFill>
                  <a:schemeClr val="bg1"/>
                </a:solidFill>
                <a:sym typeface="+mn-ea"/>
              </a:rPr>
              <a:t>W</a:t>
            </a:r>
            <a:r>
              <a:rPr lang="zh-CN" b="1" dirty="0" smtClean="0">
                <a:solidFill>
                  <a:schemeClr val="bg1"/>
                </a:solidFill>
                <a:sym typeface="+mn-ea"/>
              </a:rPr>
              <a:t>底形态，静待月线金叉，再次启动。中短向上周线金叉，题材机会。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8280" y="830580"/>
            <a:ext cx="9087485" cy="49339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9353550" y="828040"/>
            <a:ext cx="2612390" cy="4933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风格轮动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四季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117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，中特估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风格轮动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红利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占优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5260" y="5611495"/>
            <a:ext cx="9300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400" b="1" dirty="0" smtClean="0">
                <a:solidFill>
                  <a:schemeClr val="bg1"/>
                </a:solidFill>
              </a:rPr>
              <a:t>月线金叉初期：保险，包装，医药，园区，陆运，高速，酒店，石化。</a:t>
            </a:r>
            <a:endParaRPr lang="zh-CN" sz="14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</a:rPr>
              <a:t>周日金叉初期：包装，黄金，证券，机械，军工，建筑，汽配，计算机。主题：资源</a:t>
            </a:r>
            <a:r>
              <a:rPr lang="en-US" altLang="zh-CN" sz="1400" b="1" dirty="0" smtClean="0">
                <a:solidFill>
                  <a:schemeClr val="bg1"/>
                </a:solidFill>
              </a:rPr>
              <a:t>VS</a:t>
            </a:r>
            <a:r>
              <a:rPr lang="zh-CN" sz="1400" b="1" dirty="0" smtClean="0">
                <a:solidFill>
                  <a:schemeClr val="bg1"/>
                </a:solidFill>
              </a:rPr>
              <a:t>机器人</a:t>
            </a:r>
            <a:r>
              <a:rPr lang="en-US" altLang="zh-CN" sz="1400" b="1" dirty="0" smtClean="0">
                <a:solidFill>
                  <a:schemeClr val="bg1"/>
                </a:solidFill>
              </a:rPr>
              <a:t>VS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消费电子</a:t>
            </a:r>
            <a:endParaRPr lang="zh-CN" alt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zh-CN" sz="1400" b="1" dirty="0" smtClean="0">
                <a:solidFill>
                  <a:schemeClr val="bg1"/>
                </a:solidFill>
                <a:sym typeface="+mn-ea"/>
              </a:rPr>
              <a:t>月线捕捞季节选择原则：金叉初期</a:t>
            </a:r>
            <a:r>
              <a:rPr lang="en-US" altLang="zh-CN" sz="1400" b="1" dirty="0" smtClean="0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 sz="1400" b="1" dirty="0" smtClean="0">
                <a:solidFill>
                  <a:schemeClr val="bg1"/>
                </a:solidFill>
                <a:sym typeface="+mn-ea"/>
              </a:rPr>
              <a:t>金叉区域</a:t>
            </a:r>
            <a:r>
              <a:rPr lang="en-US" altLang="zh-CN" sz="1400" b="1" dirty="0" smtClean="0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 sz="1400" b="1" dirty="0" smtClean="0">
                <a:solidFill>
                  <a:schemeClr val="bg1"/>
                </a:solidFill>
                <a:sym typeface="+mn-ea"/>
              </a:rPr>
              <a:t>金叉末端</a:t>
            </a:r>
            <a:r>
              <a:rPr lang="en-US" altLang="zh-CN" sz="1400" b="1" dirty="0" smtClean="0">
                <a:solidFill>
                  <a:schemeClr val="bg1"/>
                </a:solidFill>
                <a:sym typeface="+mn-ea"/>
              </a:rPr>
              <a:t>----</a:t>
            </a:r>
            <a:r>
              <a:rPr lang="zh-CN" altLang="en-US" sz="1400" b="1" dirty="0" smtClean="0">
                <a:solidFill>
                  <a:schemeClr val="bg1"/>
                </a:solidFill>
                <a:sym typeface="+mn-ea"/>
              </a:rPr>
              <a:t>死叉末端</a:t>
            </a:r>
            <a:endParaRPr lang="zh-CN" alt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sym typeface="+mn-ea"/>
              </a:rPr>
              <a:t>初期播种，中期施肥，末端收获，越靠近越短线</a:t>
            </a:r>
            <a:endParaRPr lang="zh-CN" altLang="en-US" sz="1400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345" y="1548765"/>
            <a:ext cx="7299960" cy="1501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260" y="633095"/>
            <a:ext cx="9207500" cy="497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975" y="2212975"/>
            <a:ext cx="5632450" cy="3058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200" y="633095"/>
            <a:ext cx="2619375" cy="49784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5216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1435" y="689610"/>
            <a:ext cx="9548495" cy="5162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控盘增加，突破平台，关注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220" y="689610"/>
            <a:ext cx="9505950" cy="51396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控盘增加，突破平台，关注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6515" y="730250"/>
            <a:ext cx="9431655" cy="5099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十五五初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跨年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十五五初，主题本质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产业主题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118" b="6349"/>
          <a:stretch>
            <a:fillRect/>
          </a:stretch>
        </p:blipFill>
        <p:spPr>
          <a:xfrm>
            <a:off x="347345" y="985520"/>
            <a:ext cx="2307590" cy="4397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5249" b="6361"/>
          <a:stretch>
            <a:fillRect/>
          </a:stretch>
        </p:blipFill>
        <p:spPr>
          <a:xfrm>
            <a:off x="2748915" y="991870"/>
            <a:ext cx="2316480" cy="440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5" y="985520"/>
            <a:ext cx="6791960" cy="441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明晰本质，紧跟机构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调整机遇，指数空间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红利走强，布局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四季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十五五初，主题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跨年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223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周线金叉区域，主题开始持续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产业规模，梯队完整，才会反复炒作，消费，周期，通信，</a:t>
            </a:r>
            <a:r>
              <a:rPr lang="en-US" altLang="zh-CN" dirty="0" smtClean="0">
                <a:solidFill>
                  <a:schemeClr val="bg1"/>
                </a:solidFill>
              </a:rPr>
              <a:t>AI</a:t>
            </a:r>
            <a:r>
              <a:rPr lang="zh-CN" dirty="0" smtClean="0">
                <a:solidFill>
                  <a:schemeClr val="bg1"/>
                </a:solidFill>
              </a:rPr>
              <a:t>轮动炒作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1440" y="703580"/>
            <a:ext cx="9467215" cy="5118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870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日线捕捞金叉区域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5400" y="695960"/>
            <a:ext cx="9601200" cy="5191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429000"/>
            <a:ext cx="4612005" cy="10744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，死叉区域</a:t>
            </a:r>
            <a:r>
              <a:rPr lang="zh-CN" dirty="0" smtClean="0">
                <a:solidFill>
                  <a:schemeClr val="bg1"/>
                </a:solidFill>
              </a:rPr>
              <a:t>，静待熊线下次上移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825" y="675005"/>
            <a:ext cx="9657715" cy="52216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477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</a:t>
            </a:r>
            <a:r>
              <a:rPr lang="zh-CN" altLang="en-US" dirty="0" smtClean="0">
                <a:solidFill>
                  <a:schemeClr val="bg1"/>
                </a:solidFill>
              </a:rPr>
              <a:t>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7155" y="734060"/>
            <a:ext cx="9457690" cy="5113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明晰本质，紧跟机构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0515" y="4787265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9240" y="737235"/>
            <a:ext cx="3819525" cy="5498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515" y="737235"/>
            <a:ext cx="7755890" cy="37763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41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305" y="784860"/>
            <a:ext cx="3879215" cy="26295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</a:t>
            </a:r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历史机遇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上证指数捕捞季节年，季金叉区域，季线</a:t>
            </a:r>
            <a:r>
              <a:rPr lang="en-US" altLang="zh-CN" b="1" dirty="0" smtClean="0">
                <a:solidFill>
                  <a:schemeClr val="bg1"/>
                </a:solidFill>
              </a:rPr>
              <a:t>MACD</a:t>
            </a:r>
            <a:r>
              <a:rPr lang="zh-CN" altLang="en-US" b="1" dirty="0" smtClean="0">
                <a:solidFill>
                  <a:schemeClr val="bg1"/>
                </a:solidFill>
              </a:rPr>
              <a:t>金叉，收敛三角形，突破可期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震荡）金叉，迎接历史第一次投融资并重的机遇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690880"/>
            <a:ext cx="9513570" cy="5166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0430" y="2112645"/>
            <a:ext cx="4973955" cy="271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410" y="689610"/>
            <a:ext cx="3148330" cy="5167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0025" y="810260"/>
            <a:ext cx="6981190" cy="41503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调整机遇，指数空间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8159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0</a:t>
            </a:r>
            <a:r>
              <a:rPr lang="zh-CN" altLang="en-US" b="1" dirty="0" smtClean="0">
                <a:solidFill>
                  <a:schemeClr val="bg1"/>
                </a:solidFill>
              </a:rPr>
              <a:t>个，周线金叉区域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29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月线级别调整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周线</a:t>
            </a:r>
            <a:r>
              <a:rPr lang="zh-CN" b="1" dirty="0" smtClean="0">
                <a:solidFill>
                  <a:schemeClr val="bg1"/>
                </a:solidFill>
              </a:rPr>
              <a:t>日线金叉区域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27</a:t>
            </a:r>
            <a:r>
              <a:rPr lang="zh-CN" altLang="en-US" b="1" dirty="0" smtClean="0">
                <a:solidFill>
                  <a:schemeClr val="bg1"/>
                </a:solidFill>
              </a:rPr>
              <a:t>个，全面反弹。调整中短期波动就是机会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575" y="687705"/>
            <a:ext cx="9484995" cy="5128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255" y="1910080"/>
            <a:ext cx="3954780" cy="31165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PLACING_PICTURE_USER_VIEWPORT" val="{&quot;height&quot;:8131,&quot;width&quot;:5648}"/>
  <p:tag name="KSO_WM_UNIT_PLACING_PICTURE_USER_RELATIVERECTANGLE" val="{&quot;bottom&quot;:0,&quot;left&quot;:0,&quot;right&quot;:0,&quot;top&quot;:0}"/>
  <p:tag name="KSO_WM_UNIT_PLACING_PICTURE_COLLAGE_RELATIVERECTANGLE" val="{&quot;bottom&quot;:0,&quot;left&quot;:0.025001895291615877,&quot;right&quot;:0.025001895291615877,&quot;top&quot;:0}"/>
  <p:tag name="KSO_WM_UNIT_PLACING_PICTURE_COLLAGE_VIEWPORT" val="{&quot;height&quot;:8856,&quot;width&quot;:5843.999999999998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52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53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54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55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4386</Words>
  <Application>WPS 演示</Application>
  <PresentationFormat>宽屏</PresentationFormat>
  <Paragraphs>297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方正宝黑体 简 Light</vt:lpstr>
      <vt:lpstr>方正大黑体_GBK</vt:lpstr>
      <vt:lpstr>方正宝黑体 简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张聪</cp:lastModifiedBy>
  <cp:revision>314</cp:revision>
  <dcterms:created xsi:type="dcterms:W3CDTF">2022-12-31T05:43:00Z</dcterms:created>
  <dcterms:modified xsi:type="dcterms:W3CDTF">2025-12-05T09:11:09Z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BF4453E7CD064D3A9BDCFD91B066A9F5_13</vt:lpwstr>
  </property>
</Properties>
</file>