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customXml/itemProps85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83" r:id="rId3"/>
    <p:sldId id="337" r:id="rId4"/>
    <p:sldId id="321" r:id="rId5"/>
    <p:sldId id="322" r:id="rId6"/>
    <p:sldId id="356" r:id="rId7"/>
    <p:sldId id="335" r:id="rId8"/>
    <p:sldId id="349" r:id="rId9"/>
    <p:sldId id="346" r:id="rId10"/>
    <p:sldId id="345" r:id="rId11"/>
    <p:sldId id="350" r:id="rId12"/>
    <p:sldId id="338" r:id="rId13"/>
    <p:sldId id="340" r:id="rId14"/>
    <p:sldId id="348" r:id="rId15"/>
    <p:sldId id="341" r:id="rId16"/>
    <p:sldId id="351" r:id="rId17"/>
    <p:sldId id="353" r:id="rId18"/>
    <p:sldId id="352" r:id="rId19"/>
    <p:sldId id="343" r:id="rId20"/>
    <p:sldId id="354" r:id="rId21"/>
    <p:sldId id="358" r:id="rId22"/>
    <p:sldId id="359" r:id="rId23"/>
    <p:sldId id="327" r:id="rId24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86.xml"/><Relationship Id="rId31" Type="http://schemas.openxmlformats.org/officeDocument/2006/relationships/customXml" Target="../customXml/item1.xml"/><Relationship Id="rId30" Type="http://schemas.openxmlformats.org/officeDocument/2006/relationships/customXmlProps" Target="../customXml/itemProps85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59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image" Target="../media/image25.png"/><Relationship Id="rId2" Type="http://schemas.openxmlformats.org/officeDocument/2006/relationships/tags" Target="../tags/tag61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Relationship Id="rId3" Type="http://schemas.openxmlformats.org/officeDocument/2006/relationships/image" Target="../media/image26.png"/><Relationship Id="rId2" Type="http://schemas.openxmlformats.org/officeDocument/2006/relationships/tags" Target="../tags/tag64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8.xml"/><Relationship Id="rId4" Type="http://schemas.openxmlformats.org/officeDocument/2006/relationships/image" Target="../media/image27.png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0.xml"/><Relationship Id="rId3" Type="http://schemas.openxmlformats.org/officeDocument/2006/relationships/image" Target="../media/image28.png"/><Relationship Id="rId2" Type="http://schemas.openxmlformats.org/officeDocument/2006/relationships/tags" Target="../tags/tag69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3.xml"/><Relationship Id="rId4" Type="http://schemas.openxmlformats.org/officeDocument/2006/relationships/image" Target="../media/image29.png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image" Target="../media/image30.png"/><Relationship Id="rId2" Type="http://schemas.openxmlformats.org/officeDocument/2006/relationships/tags" Target="../tags/tag74.xml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image" Target="../media/image31.png"/><Relationship Id="rId2" Type="http://schemas.openxmlformats.org/officeDocument/2006/relationships/tags" Target="../tags/tag76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7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image" Target="../media/image32.png"/><Relationship Id="rId2" Type="http://schemas.openxmlformats.org/officeDocument/2006/relationships/tags" Target="../tags/tag78.xml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8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4.xml"/><Relationship Id="rId2" Type="http://schemas.openxmlformats.org/officeDocument/2006/relationships/image" Target="../media/image35.png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9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18.png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image" Target="../media/image20.png"/><Relationship Id="rId2" Type="http://schemas.openxmlformats.org/officeDocument/2006/relationships/tags" Target="../tags/tag50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image" Target="../media/image21.png"/><Relationship Id="rId2" Type="http://schemas.openxmlformats.org/officeDocument/2006/relationships/tags" Target="../tags/tag53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加地址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宁波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上海加地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扬州加地址1_17609417774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11-2西安 加地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南京加地址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金华站加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海口加地址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360" y="3064510"/>
            <a:ext cx="78022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熟悉软件</a:t>
            </a:r>
            <a:r>
              <a:rPr lang="en-US" altLang="zh-CN" sz="6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6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从容有余</a:t>
            </a:r>
            <a:endParaRPr lang="zh-CN" altLang="en-US" sz="6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12191365" cy="68516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3055" y="934085"/>
            <a:ext cx="11672570" cy="538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438" t="1553"/>
          <a:stretch>
            <a:fillRect/>
          </a:stretch>
        </p:blipFill>
        <p:spPr>
          <a:xfrm>
            <a:off x="4010660" y="1411605"/>
            <a:ext cx="7938135" cy="47904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2750" y="4465320"/>
            <a:ext cx="3771900" cy="182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股价总是会围绕内在价值波动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en-US" altLang="zh-CN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、营业收入确定股价趋势和空间高度</a:t>
            </a:r>
            <a:b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en-US" altLang="zh-CN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、公司利润情况确定股价的弹性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4"/>
          <a:srcRect l="325" t="377"/>
          <a:stretch>
            <a:fillRect/>
          </a:stretch>
        </p:blipFill>
        <p:spPr>
          <a:xfrm>
            <a:off x="412750" y="2482850"/>
            <a:ext cx="3470275" cy="15519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3055" y="934085"/>
            <a:ext cx="11672570" cy="538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6585" y="972185"/>
            <a:ext cx="11039475" cy="48456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991360" y="273050"/>
            <a:ext cx="3970655" cy="831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主题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投资</a:t>
            </a:r>
            <a:b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</a:br>
            <a:b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</a:b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9900" y="5850255"/>
            <a:ext cx="8782050" cy="462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传统产业（有色）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 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新兴产业（新材料）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 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细分（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超导）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665" y="880110"/>
            <a:ext cx="9932670" cy="48425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3055" y="934085"/>
            <a:ext cx="11672570" cy="538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991360" y="273050"/>
            <a:ext cx="3970655" cy="831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主题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投资</a:t>
            </a:r>
            <a:b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</a:br>
            <a:b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</a:b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1850" y="5853430"/>
            <a:ext cx="8782050" cy="462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机器人概念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-- 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未来产业（具身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智能）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" y="1260475"/>
            <a:ext cx="11408410" cy="41871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15" y="1023620"/>
            <a:ext cx="8925560" cy="48107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3055" y="934085"/>
            <a:ext cx="11672570" cy="538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991360" y="273050"/>
            <a:ext cx="3970655" cy="831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主题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投资</a:t>
            </a:r>
            <a:b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</a:br>
            <a:b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</a:b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9900" y="5850255"/>
            <a:ext cx="8782050" cy="462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机器人概念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" y="1239520"/>
            <a:ext cx="11154410" cy="44754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670" y="1205230"/>
            <a:ext cx="9344660" cy="41802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3055" y="934085"/>
            <a:ext cx="11672570" cy="538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6110" y="1132840"/>
            <a:ext cx="10880090" cy="2127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结</a:t>
            </a:r>
            <a:r>
              <a:rPr lang="en-US" altLang="zh-CN"/>
              <a:t> </a:t>
            </a:r>
            <a:r>
              <a:rPr lang="zh-CN" altLang="en-US"/>
              <a:t>语：</a:t>
            </a:r>
            <a:br>
              <a:rPr lang="zh-CN" altLang="en-US"/>
            </a:br>
            <a:br>
              <a:rPr lang="zh-CN" altLang="en-US"/>
            </a:br>
            <a:r>
              <a:rPr lang="zh-CN" altLang="en-US"/>
              <a:t>新的</a:t>
            </a:r>
            <a:r>
              <a:rPr lang="en-US" altLang="zh-CN"/>
              <a:t> </a:t>
            </a:r>
            <a:r>
              <a:rPr lang="zh-CN" altLang="en-US"/>
              <a:t>投资时代已经开启！投资认知需要刷新到最新状态。</a:t>
            </a:r>
            <a:br>
              <a:rPr lang="zh-CN" altLang="en-US"/>
            </a:br>
            <a:br>
              <a:rPr lang="zh-CN" altLang="en-US"/>
            </a:br>
            <a:r>
              <a:rPr lang="zh-CN" altLang="en-US"/>
              <a:t>未来的</a:t>
            </a:r>
            <a:r>
              <a:rPr lang="en-US" altLang="zh-CN"/>
              <a:t>A</a:t>
            </a:r>
            <a:r>
              <a:rPr lang="zh-CN" altLang="en-US"/>
              <a:t>股投资属于时代的新机遇，也是耐心资本的投资时代！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" y="3429000"/>
            <a:ext cx="9210675" cy="2590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55" y="-6985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4801235" y="788035"/>
            <a:ext cx="6179185" cy="1965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54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熟悉软件</a:t>
            </a:r>
            <a:r>
              <a:rPr lang="en-US" altLang="zh-CN" sz="54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br>
              <a:rPr lang="en-US" altLang="zh-CN" sz="54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</a:br>
            <a:r>
              <a:rPr lang="zh-CN" altLang="en-US" sz="54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从从容容游刃有余</a:t>
            </a:r>
            <a:endParaRPr lang="zh-CN" altLang="en-US" sz="54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69342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674995" y="3639185"/>
            <a:ext cx="5330825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叶译枫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:A1120624100003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A20250618009513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5361305" y="4479925"/>
            <a:ext cx="528256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长期深耕金融行业，擅长稳健长期跟踪市场，挖掘价值洼地，捕捉结构性机会，强调对于个股需要有明确的位置感。提倡价值兜底，再同时寻求超额收益的操作方法，提出软件与市场结合的四个选股维度，独创《价值背离》《龙头主升浪战法》深受大家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7" name="图片 6" descr="1罗雪奎_1667129731598 拷贝"/>
          <p:cNvPicPr>
            <a:picLocks noChangeAspect="1"/>
          </p:cNvPicPr>
          <p:nvPr/>
        </p:nvPicPr>
        <p:blipFill>
          <a:blip r:embed="rId7"/>
          <a:srcRect b="17318"/>
          <a:stretch>
            <a:fillRect/>
          </a:stretch>
        </p:blipFill>
        <p:spPr>
          <a:xfrm>
            <a:off x="1167130" y="1261367"/>
            <a:ext cx="3702685" cy="4645146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" y="953770"/>
            <a:ext cx="11202035" cy="522160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991360" y="273050"/>
            <a:ext cx="3970655" cy="831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资金的配置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选择</a:t>
            </a:r>
            <a:b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</a:br>
            <a:b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</a:b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991360" y="273050"/>
            <a:ext cx="3970655" cy="831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资金的配置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选择</a:t>
            </a:r>
            <a:b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</a:br>
            <a:b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</a:b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b="8423"/>
          <a:stretch>
            <a:fillRect/>
          </a:stretch>
        </p:blipFill>
        <p:spPr>
          <a:xfrm>
            <a:off x="932815" y="773430"/>
            <a:ext cx="9867900" cy="2823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15" y="3674745"/>
            <a:ext cx="9867900" cy="2631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 6"/>
          <p:cNvSpPr/>
          <p:nvPr/>
        </p:nvSpPr>
        <p:spPr>
          <a:xfrm>
            <a:off x="1844993" y="2599055"/>
            <a:ext cx="665416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兴华景明混合</a:t>
            </a:r>
            <a:r>
              <a:rPr lang="en-US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  002409</a:t>
            </a:r>
            <a:endParaRPr lang="en-US" altLang="zh-CN" sz="48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51268" y="5300980"/>
            <a:ext cx="922972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明亚中证</a:t>
            </a:r>
            <a:r>
              <a:rPr lang="en-US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1000</a:t>
            </a:r>
            <a:r>
              <a:rPr lang="zh-CN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指数增强</a:t>
            </a:r>
            <a:r>
              <a:rPr lang="en-US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  017506</a:t>
            </a:r>
            <a:endParaRPr lang="en-US" altLang="zh-CN" sz="48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通古博今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知悉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环境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产业轮动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主题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脉络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熟悉软件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从容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有余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360" y="3064510"/>
            <a:ext cx="78022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通古博今</a:t>
            </a:r>
            <a:r>
              <a:rPr lang="en-US" altLang="zh-CN" sz="6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6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知悉环境</a:t>
            </a:r>
            <a:endParaRPr lang="zh-CN" altLang="en-US" sz="6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65811" y="1082232"/>
            <a:ext cx="9034041" cy="8333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altLang="zh-CN" b="1" dirty="0">
                <a:solidFill>
                  <a:schemeClr val="tx2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alt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国外的降息周期</a:t>
            </a:r>
            <a:endParaRPr lang="zh-CN" alt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11919" y="203200"/>
            <a:ext cx="6605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indent="457200"/>
            <a:r>
              <a:rPr lang="zh-CN" altLang="en-US" sz="2800" dirty="0">
                <a:solidFill>
                  <a:schemeClr val="bg1"/>
                </a:solidFill>
                <a:ea typeface="思源黑体 CN Bold" panose="020B0800000000000000" charset="-122"/>
                <a:sym typeface="+mn-ea"/>
              </a:rPr>
              <a:t>五条牛市的叙事主线逻辑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65810" y="2001563"/>
            <a:ext cx="9034041" cy="8333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altLang="zh-CN" b="1" dirty="0">
                <a:solidFill>
                  <a:schemeClr val="tx2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alt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资产收益率下行</a:t>
            </a:r>
            <a:endParaRPr lang="zh-CN" alt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365809" y="2934927"/>
            <a:ext cx="9034041" cy="8333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无惧贸易战威胁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365808" y="3864652"/>
            <a:ext cx="9034041" cy="8333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altLang="zh-CN" b="1" dirty="0">
                <a:solidFill>
                  <a:schemeClr val="tx2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alt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国内反内卷</a:t>
            </a:r>
            <a:endParaRPr lang="zh-CN" alt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/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365807" y="4795557"/>
            <a:ext cx="9034041" cy="8333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国内提振内需，内循环</a:t>
            </a:r>
            <a:endParaRPr lang="zh-CN" alt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等腰三角形 14"/>
          <p:cNvSpPr/>
          <p:nvPr/>
        </p:nvSpPr>
        <p:spPr>
          <a:xfrm rot="5400000">
            <a:off x="1270367" y="1217319"/>
            <a:ext cx="723423" cy="532544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/>
          <p:cNvSpPr/>
          <p:nvPr/>
        </p:nvSpPr>
        <p:spPr>
          <a:xfrm rot="5400000">
            <a:off x="1270367" y="2172174"/>
            <a:ext cx="723423" cy="532544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16"/>
          <p:cNvSpPr/>
          <p:nvPr/>
        </p:nvSpPr>
        <p:spPr>
          <a:xfrm rot="5400000">
            <a:off x="1270365" y="4945973"/>
            <a:ext cx="723423" cy="532544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/>
          <p:cNvSpPr/>
          <p:nvPr/>
        </p:nvSpPr>
        <p:spPr>
          <a:xfrm rot="5400000">
            <a:off x="1270366" y="4015068"/>
            <a:ext cx="723423" cy="532544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等腰三角形 18"/>
          <p:cNvSpPr/>
          <p:nvPr/>
        </p:nvSpPr>
        <p:spPr>
          <a:xfrm rot="5400000">
            <a:off x="1270367" y="3085343"/>
            <a:ext cx="723423" cy="532544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3055" y="934085"/>
            <a:ext cx="11672570" cy="538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991360" y="273050"/>
            <a:ext cx="3970655" cy="831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12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月中央经济</a:t>
            </a:r>
            <a:r>
              <a: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会议前瞻</a:t>
            </a:r>
            <a:b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</a:br>
            <a:b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</a:b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6435" y="1228090"/>
            <a:ext cx="10880090" cy="49847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/>
              <a:t>25</a:t>
            </a:r>
            <a:r>
              <a:rPr lang="zh-CN" altLang="en-US"/>
              <a:t>年这波</a:t>
            </a:r>
            <a:r>
              <a:rPr lang="en-US" altLang="zh-CN"/>
              <a:t>A</a:t>
            </a:r>
            <a:r>
              <a:rPr lang="zh-CN" altLang="en-US"/>
              <a:t>股的行情，主要就归功于</a:t>
            </a:r>
            <a:r>
              <a:rPr lang="en-US" altLang="zh-CN"/>
              <a:t>2024</a:t>
            </a:r>
            <a:r>
              <a:rPr lang="zh-CN" altLang="en-US"/>
              <a:t>年</a:t>
            </a:r>
            <a:r>
              <a:rPr lang="en-US" altLang="zh-CN"/>
              <a:t>9</a:t>
            </a:r>
            <a:r>
              <a:rPr lang="zh-CN" altLang="en-US"/>
              <a:t>月</a:t>
            </a:r>
            <a:r>
              <a:rPr lang="en-US" altLang="zh-CN"/>
              <a:t>24</a:t>
            </a:r>
            <a:r>
              <a:rPr lang="zh-CN" altLang="en-US"/>
              <a:t>，央妈</a:t>
            </a:r>
            <a:r>
              <a:rPr lang="en-US" altLang="zh-CN"/>
              <a:t>+</a:t>
            </a:r>
            <a:r>
              <a:rPr lang="zh-CN" altLang="en-US"/>
              <a:t>财爸的出手，宏观政策明显更加积极有为，再配合证监会密集出台制度，市场一下就起来了</a:t>
            </a:r>
            <a:endParaRPr lang="zh-CN" altLang="en-US"/>
          </a:p>
          <a:p>
            <a:br>
              <a:rPr lang="en-US" altLang="zh-CN"/>
            </a:br>
            <a:r>
              <a:rPr lang="en-US" altLang="zh-CN"/>
              <a:t>25</a:t>
            </a:r>
            <a:r>
              <a:rPr lang="zh-CN" altLang="en-US"/>
              <a:t>年</a:t>
            </a:r>
            <a:r>
              <a:rPr lang="en-US" altLang="zh-CN"/>
              <a:t> </a:t>
            </a:r>
            <a:r>
              <a:rPr lang="zh-CN" altLang="en-US"/>
              <a:t>年初的经济安排，也是一改往年发力较晚的毛病，从年初就开始提前发力，而且还为下半年</a:t>
            </a:r>
            <a:r>
              <a:rPr lang="en-US" altLang="zh-CN"/>
              <a:t>“</a:t>
            </a:r>
            <a:r>
              <a:rPr lang="zh-CN" altLang="en-US"/>
              <a:t>海外逆风</a:t>
            </a:r>
            <a:r>
              <a:rPr lang="en-US" altLang="zh-CN"/>
              <a:t>”</a:t>
            </a:r>
            <a:r>
              <a:rPr lang="zh-CN" altLang="en-US"/>
              <a:t>留了一手，然后就看到了</a:t>
            </a:r>
            <a:r>
              <a:rPr lang="en-US" altLang="zh-CN"/>
              <a:t>5000</a:t>
            </a:r>
            <a:r>
              <a:rPr lang="zh-CN" altLang="en-US"/>
              <a:t>亿的新型政策性金融工具在</a:t>
            </a:r>
            <a:r>
              <a:rPr lang="en-US" altLang="zh-CN"/>
              <a:t>3</a:t>
            </a:r>
            <a:r>
              <a:rPr lang="zh-CN" altLang="en-US"/>
              <a:t>季度推出</a:t>
            </a:r>
            <a:endParaRPr lang="zh-CN" altLang="en-US"/>
          </a:p>
          <a:p>
            <a:br>
              <a:rPr lang="zh-CN" altLang="en-US"/>
            </a:br>
            <a:r>
              <a:rPr lang="zh-CN" altLang="en-US"/>
              <a:t>展望</a:t>
            </a:r>
            <a:r>
              <a:rPr lang="en-US" altLang="zh-CN"/>
              <a:t>26</a:t>
            </a:r>
            <a:r>
              <a:rPr lang="zh-CN" altLang="en-US"/>
              <a:t>年，</a:t>
            </a:r>
            <a:r>
              <a:rPr lang="en-US" altLang="zh-CN"/>
              <a:t>155</a:t>
            </a:r>
            <a:r>
              <a:rPr lang="zh-CN" altLang="en-US"/>
              <a:t>开局之年，预计</a:t>
            </a:r>
            <a:r>
              <a:rPr lang="en-US" altLang="zh-CN"/>
              <a:t>GDP</a:t>
            </a:r>
            <a:r>
              <a:rPr lang="zh-CN" altLang="en-US"/>
              <a:t>增速会定在跳一跳的</a:t>
            </a:r>
            <a:r>
              <a:rPr lang="en-US" altLang="zh-CN"/>
              <a:t>4.8-5%</a:t>
            </a:r>
            <a:r>
              <a:rPr lang="zh-CN" altLang="en-US"/>
              <a:t>区间，政策仍将积极有为</a:t>
            </a:r>
            <a:endParaRPr lang="zh-CN" altLang="en-US"/>
          </a:p>
          <a:p>
            <a:br>
              <a:rPr lang="zh-CN" altLang="en-US"/>
            </a:br>
            <a:r>
              <a:rPr lang="zh-CN" altLang="en-US"/>
              <a:t>而政策重心是解决</a:t>
            </a:r>
            <a:r>
              <a:rPr lang="en-US" altLang="zh-CN"/>
              <a:t>“</a:t>
            </a:r>
            <a:r>
              <a:rPr lang="zh-CN" altLang="en-US"/>
              <a:t>新旧动能转化</a:t>
            </a:r>
            <a:r>
              <a:rPr lang="en-US" altLang="zh-CN"/>
              <a:t>”</a:t>
            </a:r>
            <a:r>
              <a:rPr lang="zh-CN" altLang="en-US"/>
              <a:t>，那么</a:t>
            </a:r>
            <a:r>
              <a:rPr lang="en-US" altLang="zh-CN"/>
              <a:t>“</a:t>
            </a:r>
            <a:r>
              <a:rPr lang="zh-CN" altLang="en-US"/>
              <a:t>超常规</a:t>
            </a:r>
            <a:r>
              <a:rPr lang="en-US" altLang="zh-CN"/>
              <a:t>”</a:t>
            </a:r>
            <a:r>
              <a:rPr lang="zh-CN" altLang="en-US"/>
              <a:t>政策还是在新动能的科技和产业端，制造业投资应该有抓手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好消息是老美要忙中选，双方中场休息，国际环境将是温和改善，咱们闷声搞芯片，他们闷声搞</a:t>
            </a:r>
            <a:r>
              <a:rPr lang="en-US" altLang="zh-CN"/>
              <a:t>AI+</a:t>
            </a:r>
            <a:r>
              <a:rPr lang="zh-CN" altLang="en-US"/>
              <a:t>供应链卡点，出口有望保持高增</a:t>
            </a:r>
            <a:endParaRPr lang="zh-CN" altLang="en-US"/>
          </a:p>
          <a:p>
            <a:r>
              <a:rPr lang="zh-CN" altLang="en-US"/>
              <a:t>最后是房产，可能是最大的意外之喜，按照小作文的</a:t>
            </a:r>
            <a:r>
              <a:rPr lang="en-US" altLang="zh-CN"/>
              <a:t>1%</a:t>
            </a:r>
            <a:r>
              <a:rPr lang="zh-CN" altLang="en-US"/>
              <a:t>贴息，分不同程度的补贴方法，可以撬动释放几千亿的消费力，还可以托举地产市场，</a:t>
            </a:r>
            <a:endParaRPr lang="zh-CN" altLang="en-US"/>
          </a:p>
          <a:p>
            <a:br>
              <a:rPr lang="zh-CN" altLang="en-US"/>
            </a:br>
            <a:r>
              <a:rPr lang="zh-CN" altLang="en-US"/>
              <a:t>总结一下，明年目标积极，但基数</a:t>
            </a:r>
            <a:r>
              <a:rPr lang="zh-CN" altLang="en-US"/>
              <a:t>高困难多，</a:t>
            </a:r>
            <a:r>
              <a:rPr lang="en-US" altLang="zh-CN"/>
              <a:t>A</a:t>
            </a:r>
            <a:r>
              <a:rPr lang="zh-CN" altLang="en-US"/>
              <a:t>港总体往上格局不变，但对涨幅的预期适当放低，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360" y="3064510"/>
            <a:ext cx="78022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产业轮动</a:t>
            </a:r>
            <a:r>
              <a:rPr lang="en-US" altLang="zh-CN" sz="6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6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主题脉络</a:t>
            </a:r>
            <a:endParaRPr lang="zh-CN" altLang="en-US" sz="6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C9F754DE-2CAD-44b6-B708-469DEB6407EB-1" descr="C:/Users/Administrator/AppData/Local/Temp/wpp.ZInlMMwp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510" y="828040"/>
            <a:ext cx="7197090" cy="537337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991360" y="273050"/>
            <a:ext cx="3970655" cy="831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产业发展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图谱</a:t>
            </a:r>
            <a:b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</a:br>
            <a:b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</a:b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3055" y="934085"/>
            <a:ext cx="11672570" cy="538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叶译枫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A20250618009513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b="1651"/>
          <a:stretch>
            <a:fillRect/>
          </a:stretch>
        </p:blipFill>
        <p:spPr>
          <a:xfrm>
            <a:off x="2498090" y="1624965"/>
            <a:ext cx="6986270" cy="39344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NDYyMTk3MDY3Mzc4IiwKCSJHcm91cElkIiA6ICI4MjY3MzMxMTQiLAoJIkltYWdlIiA6ICJpVkJPUncwS0dnb0FBQUFOU1VoRVVnQUFBazhBQUFGSkNBSUFBQUFORkY2NUFBQUFBWE5TUjBJQXJzNGM2UUFBSUFCSlJFRlVlSnp0M1hkMEZQWCsvL0hQOW1UVEt6VVFJSVNxMHFXSWdvb1ZLYUlVdVNpZ0loYnVGYjZvM0loWEJDeS9pMUlzV0xBQWdpUmVCUVJFYVNwSUNRaEtNVWhKSVJBZ0NZRzBUYkxaK3Z0amRBMUxnQTJ3bWQzSjgzSHV1V2QyZG5ibXZSeVRWejR6bjZKeU9wMENBQUJGVTh0ZEFBQUFYa2ZhQVFDVWo3UURBQ2dmYVFjQVVEN1NEZ0NnZktRZEFFRDVTRHNBZ1BLUmRnQUE1U1B0QUFES1I5b0JBSlNQdEFNQUtCOXBCd0JRUHRJT0FLQjhwQjBBUVBsSU93Q0E4cEYyQUFEbEkrMEFBTXBIMmdFQWxJKzBBd0FvSDJrSEFGQSswZzRBb0h5a0hRQkErVWc3QUlEeWtYWUFBT1VqN1FBQXlrZmFBUUNVajdRREFDZ2ZhUWNBVUQ3U0RnQ2dmRnE1Q3dCOG5kUHB0RmdzRm92RlpyUEpWWU5LcGRKb05GcXRWcS9YYXpRYXVjb0EvSmZLNlhUS1hRUGdvNXhPWjBWRlJXVmxwZHlGbkVlbjB4bU5ScldhR3pOQURaQjJRUFdjVG1kSlNZbkQ0WkM3a09vRkJ3ZnJkRHE1cXdEOEJuOGVBdFV6bVV3K0czVlNlVExlV1FYOERta0hWTU5zTnZ0K2xwaE1KdTdOQUI0aTdZQnFtTTFtdVV1NFBLZlQ2UmQxQXI2QXRBUGNXU3dXZjJreldTd1d1VXNBL0FOcEI3aXpXcTF5bCtBcGg4UGh5dzhYQWQ5QjJnSHVmUCtKWFZWMnUxM3VFZ0EvUU5vQjd2eXJ0ZVF2TjEwQmVaRjJnSDhqN1FCUGtIYkF0WlNVbFBUVFR6OWQ5akNyMVRwMjdOaDc3cm1IYmlaQTdTRHRnR3ZwdHR0dW16NTkrdG16Wnk5OTJIdnZ2VmRZV0JnVkZUVjM3dHphS2cybzA1Z1ZHcmdxSTBlT2RHdWZPUnlPOGVQSFY5MlRsSlRVc1dOSDE4dlBQLzk4K2ZMbEgzLzhjVWhJeU9qUm8yTmlZc2FNR1ZPTEpRTjFFV2tIWEpYczdPdzMzM3d6T2pwYUNISDY5T21zckt5ZVBYdFdQZUNGRjE2b3FLaVF0cDFPNTRJRkM1WXNXVEo3OXV6RXhFUWh4RHZ2dlBQMDAwK2JUS2Fubm5xS3hRMEE3eUh0Z0t0eS9mWFhKeVFrU0dtM2FORWl1OTMrOE1NUFZ6M2d1dXV1Q3drSkVVSVVGUlc5K3VxcisvZnZuemR2bnF1cGw1aVlPSC8rL01tVEp4ODRjQ0FwS1NrK1BsNm03d0VvSEdzZ0FPNEtDd3V2NEZQcDZlbGp4b3hadG14WjQ4YU5MM3gzNDhhTnMyYk5pbzJOZmVXVlYrclZxK2YyYm5GeDhjeVpNMy83N2JkeDQ4YlY5SzZtMFdnMEdBeFhVREJRcDVCMnFLUE9uajJia1pGaC9ZdkZZbkZ0MzMzMzNSNmVaT2JNbVJzMmJKQzJiVGFieldZTENBaTQ4TER3OFBESEgzLzh6Smt6R28zbWswOCtrWFphclZhbjA2blg2NldYSTBlT2JOS2tTZjM2OVR0MDZGQ2pMMExhQVo0ZzdhQmsyZG5acDArZlBudjI3TGx6NTZUL2wxeTY5ZmJGRjE5NGVQN0t5a3BwNHBVZmYvenhndzgrV0x4NHNTdDRrcE9UZCs3Y09XZk9IR25sY2FQUjZQYlp1WFBubXMzbUtWT21YT21YK3hOcEIzaUM1M1pRanNyS3lxeXNySXlNakt5c3JLTkhqMlpsWlYxaXhzdnc4UENFaEFTZFRxZlQ2ZlI2dmU0djFUYk9Mc1pnTUJnTWhwS1Nrdm56NXc4ZVBEZ3lNbExhWDFoWW1KeWNQSDM2OUtDZ29LckhsNWVYdS82K3ROdnROcHV0ckt6TTlhN2J3UUN1SWRwMjhHLzUrZm5idDI4L2RPaFFabWJtaVJNbjNONk5pSWlJajQrUGlvcUtqbzZPakl5TWlvcUtqSXlNam82V09wVmNURTJmMjVXVmxTMWZ2andsSmFWZXZYckRoZzNyMUtuVHM4OCtlLzMxMXovLy9QTnVSL2JyMTg4MVhNSHRUcVlRWXYzNjlWZlFTcU50QjNpQ3RJTmZTazlQMzdGalIycHFhbVptWnRYOTllclZhOUdpUlVKQ1FrSkNRc3VXTGNQRHc2L2c1RmZXUzhWcXRhNWJ0KzdkZDk4dEtpcUtpWWxac21SSldGallKWTduVGlaUW03aVRDWCt5WjgrZVhidDIvZnp6ejFVRHFVT0hEcDA2ZFpMaUxUZzRXSmJDVENiVDFxMWJ2LzMyVzZ2Vk9ucjA2RjkrK1dYdzRNRURCdzRjUG56NGhUMHdBZFErMm5id0E4WEZ4YXRYcjE2elprMXhjYkcwSnl3c3JHdlhydDI2ZGV2U3BVdGdZT0Mxdlp6bmJUdXIxZnJPTysra3BhVWRQSGl3ZnYzNjk5MTMzLzMzM3k4MUtIZnQydlhKSjU4Y09IQmd4SWdSRXlaTU9IcjA2R09QUGViMldiYzdtVUtJK2ZQbnQydlhya2JWMHJZRFBFSGF3YWZsNU9SODlkVlhQL3p3ZzlUZkpENCt2bHUzYnQyN2QyL1ZxcFZhN2ExWlhtdDBKM1BSb2tVR2c2RlRwMDdTM0NodVVsTlRuVTVuang0OTdIWjcxUTRwRnhNVUZGVFRHVlZJTzhBVHBCMTgxSjQ5ZTFhc1dMRm56eDRoaEVhanVlV1dXNFlORzlha1NaTmF1UFNWUGJlVEMya0hlSUxuZHZBdFZxdjFoeDkrV0xGaVJYWjJ0dlNyL0s2Nzdyci8vdnVqb3FMa0xnMkFIeVB0NEVQUzB0Sm16WnFWbDVjbmhJaUtpaG8wYU5BOTk5eHo0YmhzVktWU3FlUXVBZkFEcEIxOGd0bHMvdVNUVDlhc1dTT0UwT2wwdzRZTkd6cDBxRTZuazZVWXRWcnRjRGhrdWZRVjhON3pTMEJKU0R2SWIvLysvYk5telNvb0tCQkMzSERERFJNblRwUzMxNzUvcFoxV3kwOHhjSG44bkVCTzVlWGxDeFlzK1A3Nzc0VVEwZEhSNDhhTjY5Mjd0OXhGQ1oxT0o4MSs2ZnVJT3NCRC9LaEFOcWRQbjA1S1Nzck56VldyMVFNSERuemtrVWQ4cEcraFhxOTNyYi9xNDN6a1h3endmYVFkNUhIbzBLR1hYbnJKWkRLRmhJUk1temF0YmR1MmNsZjBON1ZhYlRBWUtpc3I1UzdrTXRScXRkdmdkQUFYUTlwQkJ0dTJiWHZqalRkc05sdlRwazFuekpnUkV4TWpkMFh1akVhanpXYXoyKzF5RjNJcGNrMlRCdmdqUnBlanRpVW5KeTlhdEVnSTBiVnIxeGRmZk5Gbjc4VTVuVTZUeWVTekQvQ0Nnb0pvMkFHZUkrMVFleHdPeCt6WnN6ZHQyaVNFR0RaczJDT1BQT0w3WThYTVpyT3ZQY1BUYURSR281SCtLVUNOa0hhb1BhKy8vdnFXTFZ0ME90MXp6ejNuQzMwdlBlUjBPaTBXaTlWcWRUZ2NNdDdiVkt2Vk9wM09ZRERVZENKTkFEeTNRKzFadUhEaGxpMWIxR3IxOU9uVE8zVG9JSGM1TmFCU3FhUTF5dVV1Qk1DVll4WUcxSWFOR3plbXBLUUlJYVpNbWVKZlVRZEFHVWc3ZU4xdnYvMDJaODRjSWNUWXNXUDk2QVltQUNVaDdlQmRXVmxacjd6eWlzUGg2TisvLzRNUFBpaDNPUURxS05JT1hsUlFVSkNVbEZSWldkbTllL2Vubm5wSzduSUExRjJrSGJ6RjZYVE9tREdqcUtpb1hidDJTVWxKdmovWUFJQ0NrWGJ3bGxXclZoMDVjaVE0T1BqbGwxK1dhKzBlQUpDUWR2Q0svUHo4VHovOVZBanh6RFBQaElTRXlGME9nTHFPdElOWC9QZS8vN1ZZTEYyN2RyM2xsbHZrcmdVQVNEdDR3YnAxNjlMUzBveEc0NlJKaytTdUJRQUVhWWRycjZpbzZLT1BQaEpDakJzM0xqdzhYTzV5QUVDUWRyajIzbi8vL2ZMeThnNGRPdHg1NTUxeTF3SUFmeUx0Y0MxbFoyZHYyYkpGQ0RGeDRrUzVhd0dBdjVGMnVKYVdMRmtpaE9qZnYzOXNiS3pjdFFEQTMwZzdYRFBIangvZnVuV3JWcXNkTVdLRTNMVUF3SGxrV04rdXlHSkpOeFZubDVtT2w1bUtyWlphdmpxODUrZWZmejUrL0hqTGxpMjdkZXNtN1lrUENta2VISEp6YkFPNVN3TlExOVZxMnIyVzlsdnlzWXdEeFlXMWRrWDRna2FCeG9HTjQwYzFhOWs5bXR1YkFPUlJTMm4zUjBuUnFPMC83amxYVUF2WGdzOTZJSzdaL0c0M3hSZ0M1QzRFUUoxVEcybjNlZGJSaDNmODVPMnJ3Qy9VRHdqOHFuZS9YakgxNUM0RVFOM2k5YlRia24vNmxvMXJ2SG9KK0pjZ2pmYjdXKysrS2FhKzNJVUFxRU84MnlmVFlyYy91bk9MVnk4QnYxTm10OTM5NC9lL0Y1MlR1eEFBZFloMzArNjFnM3ZUUzB1OGVnbjRJNVBOK3VZZisrV3VBa0FkNHNXME05dnRjdzhkOE43NTRkY1daUjA5VTJtV3V3b0FkWVVYMDI1ajdzbGlxOVY3NTRlL1c1UjVSTzRTQU5RVld1K2RlbFB1U2UrZEhBcXdveUJQN2hJODRuUTZMUmFMeFdLeDJXeHkxYUJTcVRRYWpWYXIxZXYxR28xR3JqSUEvK1hGdFB2bDdCbnZuUndLa0ZiazYvTU1PSjNPaW9xS3lzcEt1UXNSVHFmVFpyUFpiRGF6MmF6VDZZeEdvMXJOdEg5QURYanhCK2IzWWpyZDRWSUtmUHU1bmRQcExDa3A4WVdvYzJPMVdvdUxpNjA4SmdCcXdvdHB4ME03WE5wWmk4OEZTVlVtazhuaGNNaGR4VVdaVENZWjc2d0Nmc2RiYVZmYlUwMEQxNVRaYlBiOUxER1pUTFUvcXp2Z3A3ajFEMVREYlBicHU2d1NwOVBwRjNVQ3ZvQzBBOXhaTEJaL2FUTlpMS3laQlhpRXRBUGMrVkVIRUlmRDRjc1BGd0hmNGNVUkNFcXl0czlkZHplTUUwTDhhOC8ydHcrbmVmN0JDTDMrLzFwZjM5Z1kxTWdZTlBuWDFIMGVUQTRaYlRDY0dmS3dFR0pmNGRrTzN5MlhkaFlNZVRqS1lCQkN0Rm56NWFHUzRxdjRLcmc4MzM5aVY1WGRibWMwQW5CWmlrMDdqVXFscXNueDlvdmZ1aG9TMTB5S09pSEVZeTFhdjMva29OWGoyMXlGRnN0OWpadGVIeDRwaEhnc29mV0UzZHRyVWxRTk9COTZ2RWJIVDl5elkrN2gzNzFVakwvenI5YVN2OXgwQmVUbDAybTM2Ylo3YjYzWDhHUkZXZnpLWlMrMTcvU2Y2em9KSVZxdi92Snc2ZVViTjVYREg5WFVKTzhlMzdubDQ0ekRGKzRQMCtubWR1N2hlbmxkZU9RTDdUck0vUDIzYWsveTArMzk2d2NZM1hiR0J2eTVlT2xqTFZyM3E5L1k3ZDEvNzkyMUl1ZVk1M1hXdnFVOSt6NFVuL0RNN20zdkhUbjRjTE9XaTNyMCtkL3h6S0ZiTjhsZEYvNUUyZ0dlOE4yME02alZQYUxyQ1NFK1BQcUh6ZW5zVzYraE5QZW1KMUYzcmFpRldOcnoxc2JHSUNIRWlmS3lPR09RRU9LbDlwMSt6cy9kbkgvNnd1TVRRa0liQlFaZDdHd0JHazJyMERDM25XRjYvVFVwOVpQcW9ycXFibEV4MTRWSFN0c09wek9udk15VDA4WVlBaDVvMGx3SXNUbnZ0QkRpNmNSMlFvZ2Y4MDVkaTVLVmFmcjA2ZDkrKysyWFgzN1p0R2xURHo5U1dGZzRhdFNvTld0WUJoTHdJdDlOdSs3UjlRSTFHb3ZEOFZINm9VQ041c2JvV0NIRS9DTUhQZno0c2JKU3Jhb0dEek5LcSt1WU1PT0dMdmMyYWlMRnc1QXRHNTVLYkR1NmVhSmVyVjV4YzcrZTY3KzU4UG5aVTd1MkdiVmFhWVh1T3hzMjdoM1RZUEt2cVVYV3Yzdk4zUnhiLzRFbXpaZWZ5TnFTZDFxNldiYXpJTi96SWkvaHNZdXZJeGh0TUx6UjRjYjJmMFhkb1pLaVIxTzNiUGRzanNwSFc3VFNxOVVGbGVhMDRzSXVrZEhkb21KSXUwdElTVWxadTNadHMyYk5wazZkK3VHSEh4cU5memYwRnl4WWNHR2VMVnk0TUNJaW90YkxCT29pMzAyN1crczFGRUo4ZFR3enoxelJyMzRqdlZxZFUxNjI2bVMyaHg5UFdKVnlsUVZNU0d5WDFLNmp0UDMyNGQ5L09YZm11ZDlTK3pkcUVtMElpTkFidnU5N3p4MC9yRDF5ZmtQVFZkN3JOM1M5cTBHY0VDSStPR1RLM2wzU1RvMUs5V0w3ampHR2dDY1MydXc0azdjbzYraFZWbmhaYWlFZVQyanpXb2V1a1hxREVNTG1kUDczNE43cEIzNnQ5T3k1bEZxSUoxcTJrUmFnZHdyeFRHSTdJY1RwaW5LNnlWUnI4ZUxGNzczM1hsSlMwcTIzM3ZyUGYvN3p5U2VmbkQxN2RsUlVsUFR1NDQ4Ly9zQUREOWp0ZHRmeGdZR0JRVUVYdlJNQTROcnkzYlNyc050U3NqT2tOVCtEdE5xVTdJeHZUNTJ3MTlZaml1ZmIzUEQvT25hVHRyZmtuMzVoN3k0aFJFRmw1ZEN0RzlmMXZVZW5WamNOQ3Q1Mng0RDdmbHFYZXJhYXh0bU0zMzk5S0Q2aFNWRHd2MXExZi9kd1drNUZtZFJPYWg4V0lZVDQ0bGg2TFVTZEVHTHJIUU9rdThGQ2lGL1BGVHk2Yzh2ZXdyT2VmN3hGU09qT2d2eWRCZm5Mc2pNMEtwVlRpSlRzak4zbkNyeFdyNzhxS1NsNS9mWFh0Mi9mL3VxcnI5NSsrKzFDaUhuejVyM3d3Z3VqUjQvKzk3Ly8zYk5uVCttd1VhTkdOV25TUk5vdUtDam8xNjlmOSs3ZG4zamlpWkNRa0tLaW9ydnV1c3RxdFc3YXhBTlJ3Q3Q4TiszZU9MalB0YjB5SjN0bGpxZXR1cXVrVmFuZTZORHQvOXBjTDczTU5KWGV2MldENWEvRzBJOTVwNS84WmV2SE45NHNoSWcyQlB4d2UvOW45MnovS1AyUUVPSzd2bmYxam1uZ09vOUJvNUdlMWFVUEhHWnpPS1Z0NmEzNzQ1cVpoc2E3amh5K2JkT2FrOGU5OFYwNlJVWkxHMG43ZnBsMWNKK3RobjhySEMwdEdiN3RCOWZMTWFtYnIzV0Jmcy9wZEs1ZHUzYisvUG1Sa1pHZmZmWlo4K2JOcGYyaG9hSHZ2dnZ1Ung5OU5ISGl4TDU5KzQ0ZE96WXhNVkVJOGZiYmIydTFXaUhFMTE5L2ZlN2NPU0ZFNjlhdDMzcnJMZW01M1cyMzNTYjNGd0lVeTNmVDdpcUY2WFR6T3ZmMDhPQ1ZPY2VrTkcwVWFFeSs2YmFiWXVwTCs0K1VGdmZiOU8xWlMrWG5QZnIwcmQ5UUNERjg2NlpQTWc1clZlcjN1dmJTcUZTQkdzMkgzWG9QYWh6LzJNNHRnUnB0a0xhYWYwK0RXbU00L3dGaXdQbnJrMm5QN3p1cUVqVWFPaUhVUXVqVmwxbndiTTRmQjdRcXRmYjhFenVFMCtKWFhlMTlVRXBLeW9jZmZqaG16SmhWcTFhTkdUUG13Z01lZmZUUnZYdjNUcDgrZmZIaXhVS0kwYU5IUy91TGk0c0hEQmhRNi9VQ2RaZGkweTVRbzMya2VhS0hCeDhyTTBscDkyN1hYcTZvMjFkNDlvNGYxdVpYbW9VUU1RR0JVbWZMQUkxV0NQRmgraDk1NXZJdmV0MFdxTkVJSVc2dDN6REdFREIxM3kvUmhvQUxUMzVuZzdqeExkc0lJZjU3Y0YrMTY1ZTZkVlJ4UmFhSFRiSDc0NXI5ci9mdGx6Nm1ZdmpZQzNlbUZSZTIvL1lyVHk3aFBVdVdMSkczZ0dyZGUrKzlIaDQ1YU5DZzIyKy9QVG82K3NFSEg1Ukc2VzNldlBucnI3OSsrKzIzcFFNQ0FnSTBHbzNKWkNvckszdnV1ZWRhdG13cDdTOHNMTFRaYkF3ZUFHcU5ZdFB1eXZ4cjkvWStzUTNEOWZvdmpxV1AyL2x6bWYyaWMycXN6TW51L04zeXozdjI3UndaUGVXM1haZVlKTVUxQXUrWHMyYzh1Ui9iOEs4eERDYWIzOHhmZGNXV0xsMHFkd25WOER6dEFnSUNEQWFEMld5VzFoWVhRbWcwR3RlMk5BbVp3K0VJRGc1ZXNtVEpzbVhMcXZiQXpNckttak5uanNWaXljbkpzZGxzV1ZsWjN2azJBSVNTMDY2ZzB0enhyMm0zTGl1M29semFPRjVlOXRRdlc4UDErdmVQL25IWlQvMVJVdFI5M2NyUnpSTmRZOTBPM3pmMHd2RjJXdldmTnhBLzc5bDNvYk9QMjd0UDdQcDU2YkgwcW52YWhvVkxHNmYvcXVyU2pwV1ZMc284VXUxYm81cTFWS3RVUW9ocUQvQnd5SjFYalJ3NVV1NFNybFphV3RyNDhlTmRMeDBPaDkxdWwvcXFTTzY0NDQ3Ly9PYy9Rb2podzRkblptYSs4TUlMMzMvL3ZkRm8vT0NERDRRUXAwNmRldSs5OTB3bTA2eFpzenAxNmlUVGx3Q1VUN0ZwWjNNNmE5VC8wR1ZaZGthTnJsSjFCcFlnYmZXUDdpUnVqK3NrdWd0bU9PeFRyNkcwY2VTU0hmMzd4RGJZYzY2ZzFHYmRmYTVnOUVYNmp3eVBiMkZRYVlRUUZ6dEFkdi80eHova0xxRWFoWVdGbmgvY3ZuMzdlZlBtcGFhbVB2MzAwMEtJalJzM3BxU2tMRml3UUFpUm1wcTZmZnYyU1pNbVNVZXFWS3FXTFZ2dTM3OS85ZXJWOCtiTisrQ0REOXEyYmZ2OTk5K1hsWldOR2pWcTl1elorZm5YWnZBbGdBc3BOdTFrTVh6ckp1bkIzcFMyTi96dmVGYUdxVVFJMGI5UmszKzFhaStFbUg3ZzE1L1A1QW9od25UNjRyK0duS2VkZndzMFNLTWQwUGpQT1RpMm5jbTl4TFhtZHU3UktqVDg4NnlqNDNiOTdNM3ZoTXRyMGFMRjY2Ky9ickZZSms2YzZOcDUrUERobDE5K1dXclZTZmJzMlhQbXpKbmMzTnp3OFBDWFgzNVp5ais5WGw5V1ZpYUVTRTlQbnp0MzdzY2ZmeXpUbHdBVWpxblRyNld0Wi9JMjVwN3NGVlB2dHZxTi90VzYvUzluOHpmbW5qeFVYQ1M5ZTZEbzNNYmNrM3NMQzJiZTBHVnNpMWJieitSdXpEMTUybHhSOVF4UEpiWU4wZXFFRUNWVzY4K1hUTHNRblQ1QW8zRk5CZ1laaFllSHYvMzIydzZIbytwcWMvdjM3My8rK2VkNzllcmwydE81YytjbFM1YjA3Tmx6K3ZUcGI3MzFsdHRKMnJScGs1MmRMU1VmZ0d0T2dXMjcrS0RnTnp0MXY0SVA3amlUOTlhaEExZDU5WmZhZDV4MlhXY2hSTXVRc0s1UnNSdHpUN29kOEdiSDdxMUR3NlgvRGR5ODdrU1ZoMmROZzRKZmJQL243QzNKMmVrVlZlYmR1SkRVLy9Oa3hVVi9PV3BVS2wxTjVrN0RGY2pOelhVTktoQkNiTml3d1dhemxaZVgzM1hYWGRLZVdiTm1TZDFlM0dZSWs1WWRUMHRMeThqSXlNdkxLeWtwZWZIRkYrMTJlMXBhV3JkdTNXcjlld0RLcDhDMEM5Y2Joc1ExdThJUFgwWGFhVlNxZDd2MGtnWWJXQjJPNGRzMlNWR25VWjgzek8xZmU3WTNEdzd0SFZ1L1kwVFV6anNIM2Z2VDk3OFZuaFZDaEdoMVgvVytQVXlubHo3K1J0cStxcCt5T1A1TXZtWkJvWWRLaWhPQ1EwTjFPaUZFbHFuMFl2WGMzVEJPNnFKU1dnZjZkc29sSmliR2swRVVCb1BobTIrK2NiMWN0bXhaYW1wcSsvYnQwOUxTVnExYTFiUnAwMEdEQmpWdTNOaG9OTzdidDQrMEE3eEJnV2tubDhkYnRKYWlyc1JxSGJYOXh4N1JzUzFEd213T3g4Ti9EZnVyc051RUVNVlc2NTAvcnYyNmQ3KzdHOFkxQ0RUK2RQdDliZGQ4YVhVNFZ0NXlSNWZJR09uSTE5TDJacFdkRjJNbnlzc2FCQnFGRUt2NzNKbHJMbzgxQkVyN0R4YWYxNTlpNzkzM056SUdGVm9xTFE1SHE5QS8rM2FtRmRXZ3p3VnFSS1BSUkVkSGUzS2txei9POU9uVHErNnZka3c2Z0d0T2dXbDNwS1NveDdwdlBEalEzVm1MK1dxdXV5RGowT0M0K0JZaG9RTitXbmV3cEdoZWx4N3hRU0d1ZDUxQ3BQMlZUQlYyKzZBdDY1ZjJ2UFdCSnMzbUgwazdXVkYrUTNoa2krQlE2ZDBmODA3Ti9QMVh0NU4vZFR4VFduOUFvMUs1QmpsVU91eHVkMHEzbmNsN0tyR3QyeUQzQmVtSHJ1WjdBWUFDS0REdHl1MzJhbWRxOWphNzB6bDgyeWFWVUoyelZFcGp5VjFwVjJTeC9QZVBmY2ZLVEs2RExRN0g4RzJiUnA1TVdKeDFWQWl4citoY240MXJ0dDR4NEdocDhlQXQ2eStjUldYZTRkK2pEQUVQeFNjME5nYXBoS2gwMkE4VkYwM2R2L3ZFK1dQbWZzby85V1JpVytuT3FWT0k3TExTZHc2bmZacDVtYVh2NE5kVU5WbTFHS2l6VkY2YXU4Z3BoUHFMQmQ0NHM3OElVR3QwYXJYTjZiQTdQWjJPOHZyd3lQVFM0dkpMZGs3eGtGb0lweEMrUHkyVjg2SEg1UzZoR3NYRnhRNy9tVUUwSkNSRWUvRlJuZ0FrL0pCNGk5bGhOenRxbGx2N0x6NzlXRTM1emE5cW42UldxLzBvN1lnNndCUDBVQWZjNlhRNnVVdndGRkVIZUlpMEE5enA5WHE1Uy9DVXdXQ1F1d1RBUDVCMmdEdTFXdTBYS2FKV3EvMG9tQUY1ZVN2dDZDVUd2MlkwR2pYVnplTHRVNEtEZytVdUFmQWJYbXpiQldsNG9vQkxDZlB0eDJNKzN0Y3hLQ2pJOS9NWThCMWVUTHY2Z1lIZU96a1VJQ0VrVE80U0xrV2xVb1dFaEFUNjNuL0dHbzBtSkNTRWU1aEFqWGp4VDljYklxSXlMajZMSTlBN3ByN2NKVnlldERxNXhXS1JWaUczWDR2UmtGZEdyVmJyZERxRHdVQ1REcmdDWGt5N3pwSFJ5MDhjODk3NTRlOXVxOTlJN2hJOG9sS3BEQWFEWC9SYkFYQXhYcnlUT2FKcGd2ZE9EbjhYcHRQZDdpZHBCMEFCdkpoMnpZSkRIbW5XMG52bmgxK2IzT2FHQU83SUFhZ3QzaDF2OTUvck9nZjdjSzgyeUNVeEpHenFYK3ZXQWtBdDhHN2FOUThPV1hIekhWNjlCUHpSZ2h0N3kxMENnTHJGNjNPcDNGNi8wY1piNzRubUNULys4dVZOdDkwYzIwRHVLZ0RVTGQ1YThjZk5tVXJ6azd1MmZuMGlxeGF1Qlo4Vm9kZW4zSFI3UHpxbkFLaDF0WlIya3RTQy9NK3pqbjZUYyt4a1JYbXRYUlMrNExxd2lBZWFOSi9RcWwyRW5sWStBQm5VYXRxNWJNay9uV2txUFZiRzJITkYyYlJwVTI1dWJ0dTJiVHQyN0NpRUNOUHBtd1FGTncwS1Rnd0pEL1h0U2NJQUtKNDhhUWRGT25UbzBNU0pFL1Y2L2VMRmk4UENmSHBXTUFCMURTdis0SnBwM2JwMTE2NWRMUlpMU2txSzNMVUF3SGxJTzF4TER6LzhzQkJpelpvMStmbjVjdGNDQUg4ajdYQXRKU1FrM0h6enpWYXJkYzZjT1hMWEFnQi9JKzF3alkwZlA5NW9OTzdkdTNmanhvMXkxd0lBZnlMdGNJMUZSRVNNSHo5ZUNQSCsrKzhYRmhiS1hRNEFDTklPWHRHdlg3K09IVHVXbDVmUG56OWY3bG9BUUpCMjhKWkpreWJwOWZxdFc3ZnUzTGxUN2xvQWdMU0RkMFJIUjQ4ZE8xWUlNWGZ1M0xLeU1ybkxBVkRYa1hid2xnRURCclJxMWFxb3FHam16SmtPaDBQdWNnRFVhYVFkdkVXbFVrMmRPalVpSW1MdjNyME1TQUFnTDlJT1hoUWRIZjNxcTYvcTlmcU5HemNtSnlmTFhRNkF1b3UwZzNjMWE5WXNLU2xKcFZJdFdyUm84K2JOY3BjRG9JNGk3ZUIxTjk1NDQxTlBQU1dFbURWcjFvRURCK1F1QjBCZFJOcWhOdlR2MzMvdzRNRjJ1MzNhdEdrblRweVF1eHdBZFE0ci9xQ1dPSjNPVjE5OWRkdTJiU0VoSVRObnpreE1USlM3SWs4NW5VNkx4V0t4V0d3Mm05eTF5RU9sVW1rMEdxMVdxOWZyTlJxTjNPVUFWNEswUSsyeDJXeHZ2dm5tNXMyYnRWcnR4SWtUYjczMVZya3J1Z3luMDFsUlVWRlpXU2wzSVQ1RXA5TVpqVWExbXR0QzhET2FhZE9teVYwRDZncTFXbjNUVFRlcFZLcTllL2R1Mzc3ZFlyRjA2TkJCcFZMSlhWZjFuRTVuU1VsSm5XM1BYWXpENGFpc3JOUnF0VFR5NEY5bzIwRUdtemR2bmpWcmx0MXU3OXExNjRzdnZtZ3dHT1N1cUJxbHBhVkUzU1dFaElSb3RWcTVxd0E4UmRwQkhtbHBhZE9tVFRPWlRFMmJOcDB4WTBaTVRJemNGWjNIYkRaWFZGVElYWVZQVTZsVVlXRmhQdHMwQjl5UWRwRE42ZE9uazVLU2NuTnpnNEtDeG93WmM4ODk5L2pPcjg2aW9pSitOQzRySUNBZ01EQlE3aW9BajVCMmtGTjVlZmxubjMyMlpzMGFJVVNMRmkyZWZmYlpoSVFFdVlzU0ZvdUZtYXc5b1Zhcnc4TEM1SzRDOEFocEIva2RPblJvOXV6WkowNmNVS2xVL2Z2M0h6MTZ0TkZvbExHZXNySXlpOFVpWXdGK0pDd3NqUDZaOEF1a0hYeUN6V1pMU1VsSlRrNjIyV3poNGVIanhvM3IyN2V2WE1VVUZ4ZXphSU9IZ29PRGRUcWQzRlVBbDBmYXdZZWNQSG55elRmZlBIVG9rRFRCNXVEQmcvdjA2VlA3djB3TEN3dHIrWXIrS3lnb1NLL1h5MTBGY0hta0hYeUwwK2xjdTNidHA1OStXbDVlTG9RSUR3L3YzNzkvLy83OWEvUDVFR25uT2FQUjZKc0RTQUEzcEIxOGtjbGsrdTY3NzFhdlhuM216QmxwL282K2Zmc09HVEtrU1pNbXRYRDFtcVpkUlVYRjZ0V3JodzRkNnNuQkRvZkRicmRMVTVGVlZGUlVWRlNVbHBhYVRLYWlvcUt6Wjg4MmJOaXdYNzkrMHBFNU9UbXhzYkY2dmY3Z3dZUGp4bzNidW5YclpVKytkZXZXZ0lDQUxsMjZYUHF3SjU5ODh1YWJieDR4WW9SbjMrOVNTRHY0Q3dhSHdoY0ZCd2MvK09DRFE0WU0yYjU5KzhxVks5UFMwdGF2WDc5Ky9mcG16WnIxNnRXclI0OGV6WnMzbDd2R3Z3VUVCS3hldmJwRml4YWRPM2NXUXB3OWUzYnQyclhsNWVXbHBhVTVPVG5IamgyYk9uVnFseTVkRGh3NDhOaGpqd1VFQk9qUEZ4d2NiRFFhZzRPRHE5NFZOSnZOano3NjZPVEprMTNoZHlHNzNXNDJtNnZ1T1hIaXhEZmZmTE5nd1lLcVBVZlVhclhiT0FHbjAwblhFdFExcEIxOGx6VFQyRTAzM1pTVmxiVml4WXFmZnZvcEt5c3JLeXRyeVpJbDllclY2OUdqUjgrZVBkdTFheWZqTCs0dnYveHk2ZEtsMHZiMDZkT0ZFS0dob2M4Ly8velNwVXVIREJrU0h4L2ZwVXVYQmcwYXhNWEZTY2ZVcjEvL20yKytjWDM4MUtsVEkwYU1xSGJadjIrLy9WWUljY3N0dDF6aTZyLysrdXVVS1ZNdTNEOW8wS0NxTHlNaUlyNzY2cXVxZSt4Mk85T2dvSzdodjNqNGdXYk5tazJhTkduOCtQRzdkdTNhc1dQSDd0Mjc4L0x5VnE1Y3VYTGx5dERRMEJ0dnZMRm56NTZkT25XcS9lNFNRNGNPTFNrcDZkaXhZK2ZPbloxT1oxSlMwcGd4WXlvcksyTmpZeDkvL1BGcVAySXltYXhXcTdSZFdscHF0OXVyM2pqVmFEU2hvYUhpOGcwakFBQUpuMGxFUVZSV3EzWFpzbVhGeGNWU3c4N3BkRnF0VnJmaysvampqN3QyN2JwcDB5WWh4SkVqUjlhc1dUTnAwaVRYdXhzMmJCQkN1TnFGMmRuWmh3OGZkcjFiV0ZoNCtQRGg5ZXZYVnoxaDY5YXRhK2RHTVNBTDBnNSt3MmcwOXVuVHAwK2ZQamFiYmQrK2ZkdTNiMDlOVFQxMzd0eUdEUnMyYk5pZzBXZ2FOV29VRnhmWHBFbVRKazJheE1YRnhjWEYxVUwrZGV6WThZMDMza2hKU1ZtMWFsVmVYbDU4Zkh6VlhMblFPKys4czIzYk5tbmJicmRicmRaUm8wYTUzbzJMaTN2Ly9mYy8vUEJEaThXeWZQbHlxZjZqUjQ4Kzk5eHpYMy85ZGRYemhJZUh1N1pqWTJNM2JOaVFtSmpZdjM5L0tWQm56NTVkTlc2UEhEbVNuSnpzZXBtZm43OW56NTcwOUhUWG5zek16R2VlZVlhMGc0S1JkdkEvV3EyMmMrZk9uVHQzbmpCaHdoOS8vSkdhbXBxYW1ucjhMNjRzRVVMVXExZXZVYU5HVVZGUlVWRlJrWkdSVVgrSmpvNitKcFg4KzkvL0xpc3JDd2dJZVBiWlo5UFMwaG8yYkRoNTh1VGV2WHZiYkxaVHAwNVZMVGcyTnRiMUVkZitVNmRPRFIwNlZKcEt4bVhQbmoxTGxpeVpNMmRPdzRZTnBUMzUrZmxDaUV2VUhCNGUvdHh6ejJWblowc3ZQLzMwMDdadDI5NS8vLzJ1QS9yMTYxZjErZDk5OTkwM1ljS0VQbjM2dVBhTUdqV0t6aVpRTnRJTy9xMU5telp0MnJRWk0yWk1jWEZ4ZW5wNlJrWkdSa1pHWm1abVRrNk9FQ0l2THk4dkw2L2FENGFIaDdkdjN6NG9LTWhvTkxwTjNYTHZ2ZmQ2ZVBXQkF3ZEt0eVZ6Y25MdXUrKytnSUFBNmNaalRrN09sQ2xUSEE1SFJrWkd5NVl0R3pkdS9OcHJyN21lbGcwY09MQ29xT2pDVzVTTkd6ZGV1blJwU1VuSm80OCsycU5IRDA4S1NFOVBIemx5cEhSZEljVENoUXRkYjdsTys4b3JyMVFOTnFmVFdWeGNIQkVSVWZVOFZxdVZZWE5RTnRJT0NoRVdGaVkxK0tTWGxaV1ZtWm1aR1JrWnVibTVKU1VscGFXbEpTVWwwa1p4Y2JFMDcvUEYrdlI3bm5hdFc3Y3VLU21SbWxNUFBmUlEwNlpOTlJwTlFVRkJpeFl0UHZ2c3M0S0NnaEVqUml4ZXZGZzYyR3cyUzMwank4dkxGeTVjMkt4Wk00dkY4dHR2djkxNDQ0MUNpSU1IRDA2ZE9sVUkwYmR2M3g0OWVqejg4TU91cTFSV1ZscXQxcXA3bWpkdjdscVpNakl5OHJ2dnZ2UDhIK3JreVpPVmxaVnVOeTB0Rmd0dE95Z2JhUWRsTWhnTVVyT3YybmROSmxOSlNVbDZlbnBaV1ZsNWViblpiTDZ5Z2FlYk4yOWV0MjZkMVBWL3laSWxRVUZCSVNFaEF3Y09EQTRPdnZEZ3NySXl0LzFGUlVYUFAvLzhoWDB5ZFRyZE04ODg0M3A1L1BqeDJiTm5WOTNqYW94YXJkYWFycXE2ZS9mdUJnMGF1TFh0S2lzclhRMUVRSkZJTzlSRndjSEJ3Y0hCcmdkamJqd2ZYVDV3NE1DSWlJaFdyVnBObXpadHpKZ3hXcTIyVTZkT2E5YXNpWXlNdlBEZzdPeHN0eXVXbHBaV08vKzFScVBwMXExYjFXclZhblhWUFM0VkZSVTFUYWtWSzFaY09MREJiRGFUZGxBMlJwZ0NWODVrTXMyWU1VTmE5N1d3c0hES2xDbloyZGtIRHg2c3RrMTUrUERoRmkxYUNDRWFOV29rVGY2NWE5Y3VpOFh5OWRkZm04MW12VjVmdjM3OW1oWncvUGp4R2kyRW01eWNuSldWTld6WU1MZjlaV1ZsOHE0N0FYZ2JhUWRjdVpTVWxDNWR1c1RIeDB2REFQN3hqMzhzWDc1OHk1WXQzYnQzZHp1eXJLd3NOVFZWNm51eWNPSENtSmlZNU9Ua1R6NzVaTUtFQ1R0MjdCZzRjT0NtVFp0bXpKamhXbDJ2S21uQ0ZMZWQwanlpTzNmdXZPR0dHenlzZHRXcVZYUG56cDA4ZWJKYkU3T3dzTkRwZElhR2hsNjdmeGpBNTNBbkU3aHlUcWR6N05peE5wdXRzTEJRcTlXT0hEbHl4WW9WelpzM2wvS3ZxcVZMbHpadjNqd29LT2lMTDc0NGNPREF6cDA3RXhNVDMzdnZ2VmF0V2cwYU5DZ3pNL1BUVHo4ZFBIandIWGZjRVJvYSt1V1hYMTU0clR2dnZMUHF5L0R3OERmZWVHUHIxcTFWbitkZFRHbHA2VHZ2dkxOcTFhcG5uMzEyd0lBQjBnTy8zYnQzaDRXRmFUU2EvLzN2ZnhFUkVWZlFzZ1Q4Q0xOQ0ErNXFOQ3YwM0xsems1T1RFeElTRml4WUVCZ1lPR25TcElrVEowcFRoVWw5TXFWcFRUSXpNOHZMeStQaTR1Yk1tZE82ZGV1ZVBYdGVPSlE3TXpOejE2NWR3NGNQOS9EU08zYnMrT09QUDhhT0hYdlpJNTk0NG9tVEowKys5TkpMVXY5UEthZjc5dTByM1lPdFY2L2VDeSs4MEt0WEw4Ky90UXV6UXNOZmtIYUFPK1d0K0pPVGt4TWFHbnJodlVxNzNlNXdPSzVtQlVIU0R2NkNPNW1BOGpWdTNMamEvUnFOcHFZREdBQS9SUzhWQUZkT3BWTEpYUUxnRWRJT2NNZmFiNTdqM3dyK2d2OVNBWGY4QnZjYzYrVEJYL0JURGJpN21sNGJkUXBSQno5QzJnSHVXQTNBUS9UR2hCOGg3UUIzYXJXYTMrT1hwVmFyK2JNQWZvUzBBNnBoTkJycG1uOXAxYTd6QVBnczBnNm9Ya2hJQ00rbExpWW9LSWkvQnVCZm1Fc0Z1QlN6MlN4TnJ3V0pScU14R28zOEhRQy9ROW9CbCtGME9pMFdpOVZxZFRnY2RydGQ3bkxrb1ZhcmRUcWR3V0NnU1FjL1Jkb0JBSlNQNTNZQUFPVWo3UUFBeWtmYUFRQ1VqN1FEQUNnZmFRY0FVRDdTRGdDZ2ZLUWRBRUQ1U0RzQWdQS1JkZ0FBNVNQdEFBREtSOW9CQUpTUHRBTUFLQjlwQndCUVB0SU9BS0I4cEIwQVFQbElPd0NBOHBGMkFBRGxJKzBBQU1wSDJnRUFsSSswQXdBb0gya0hBRkErMGc0QW9IeWtIUUJBK1VnN0FJRHlrWFlBQU9VajdRQUF5a2ZhQVFDVWo3UURBQ2dmYVFjQVVEN1NEZ0NnZktRZEFFRDVTRHNBZ1BLUmRnQUE1U1B0QUFES1I5b0JBSlNQdEFNQUtCOXBCd0JRUHRJT0FLQjhwQjBBUVBsSU93Q0E4cEYyQUFEbEkrMEFBTXBIMmdFQWxJKzBBd0FvSDJrSEFGQSswZzRBb0h5a0hRQkErVWc3QUlEeWtYWUFBT1VqN1FBQXlrZmFBUUNVajdRREFDZ2ZhUWNBVUQ3U0RnQ2dmS1FkQUVENVNEc0FnUEtSZGdBQTVTUHRBQURLUjlvQkFKU1B0QU1BS0I5cEJ3QlFQdElPQUtCOHBCMEFRUGxJT3dDQThwRjJBQURsSSswQUFNcEgyZ0VBbEkrMEF3QW9IMmtIQUZBKzBnNEFvSHlrSFFCQStVZzdBSUR5a1hZQUFPVWo3UUFBeWtmYUFRQ1VqN1FEQUNnZmFRY0FVRDdTRGdDZ2ZLUWRBRUQ1U0RzQWdQS1JkZ0FBNVNQdEFBREtSOW9CQUpTUHRBTUFLQjlwQndCUVB0SU9BS0I4cEIwQVFQbElPd0NBOHBGMkFBRGxJKzBBQU1wSDJnRUFsSSswQXdBb0gya0hBRkErMGc0QW9IeWtIUUJBK1VnN0FJRHlrWFlBQU9VajdRQUF5a2ZhQVFDVWo3UURBQ2dmYVFjQVVEN1NEZ0NnZktRZEFFRDVTRHNBZ1BLUmRnQUE1U1B0QUFES1I5b0JBSlNQdEFNQUtCOXBCd0JRUHRJT0FLQjhwQjBBUVBsSU93Q0E4cEYyQUFEbEkrMEFBTXBIMmdFQWxJKzBBd0FvSDJrSEFGQSswZzRBb0h5a0hRQkErVWc3QUlEeWtYWUFBT1VqN1FBQXlrZmFBUUNVajdRREFDZ2ZhUWNBVUQ3U0RnQ2dmS1FkQUVENVNEc0FnUEtSZGdBQTVTUHRBQURLUjlvQkFKU1B0QU1BS0I5cEJ3QlFQdElPQUtCOHBCMEFRUGxJT3dDQThwRjJBQURsSSswQUFNcEgyZ0VBbE8vL0F6V2tvUkt4eVRhbUFBQUFBRWxGVGtTdVFtQ0MiLAoJIlRoZW1lIiA6ICIiLAoJIlR5cGUiIDogIm1pbmQiLAoJIlVzZXJJZCIgOiAiNzUxNjQzMDg4IiwKCSJWZXJzaW9uIiA6ICIxMiIKfQo="/>
    </extobj>
  </extobjs>
</s:customData>
</file>

<file path=customXml/itemProps85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3087</Words>
  <Application>WPS 演示</Application>
  <PresentationFormat>宽屏</PresentationFormat>
  <Paragraphs>131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CN Medium</vt:lpstr>
      <vt:lpstr>思源黑体 Medium</vt:lpstr>
      <vt:lpstr>思源黑体 CN Light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葉譯楓</cp:lastModifiedBy>
  <cp:revision>287</cp:revision>
  <dcterms:created xsi:type="dcterms:W3CDTF">2022-12-31T05:43:00Z</dcterms:created>
  <dcterms:modified xsi:type="dcterms:W3CDTF">2025-12-05T09:58:52Z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89B7A6AACA724488BFD11EBF50377424_13</vt:lpwstr>
  </property>
</Properties>
</file>