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075" r:id="rId6"/>
    <p:sldId id="1253" r:id="rId8"/>
    <p:sldId id="1255" r:id="rId9"/>
    <p:sldId id="607" r:id="rId10"/>
    <p:sldId id="1254" r:id="rId11"/>
    <p:sldId id="1288" r:id="rId12"/>
    <p:sldId id="1289" r:id="rId13"/>
    <p:sldId id="1290" r:id="rId14"/>
    <p:sldId id="1291" r:id="rId15"/>
    <p:sldId id="1292" r:id="rId16"/>
    <p:sldId id="1293" r:id="rId17"/>
    <p:sldId id="1294" r:id="rId18"/>
    <p:sldId id="1295" r:id="rId19"/>
    <p:sldId id="1296" r:id="rId20"/>
    <p:sldId id="1297" r:id="rId21"/>
    <p:sldId id="1276" r:id="rId22"/>
    <p:sldId id="614" r:id="rId23"/>
    <p:sldId id="615" r:id="rId24"/>
    <p:sldId id="635" r:id="rId25"/>
    <p:sldId id="616" r:id="rId26"/>
    <p:sldId id="1304" r:id="rId27"/>
    <p:sldId id="1305" r:id="rId28"/>
    <p:sldId id="1144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2" userDrawn="1">
          <p15:clr>
            <a:srgbClr val="A4A3A4"/>
          </p15:clr>
        </p15:guide>
        <p15:guide id="2" pos="3907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2"/>
        <p:guide pos="3907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7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61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8.xml"/><Relationship Id="rId6" Type="http://schemas.openxmlformats.org/officeDocument/2006/relationships/image" Target="../media/image37.png"/><Relationship Id="rId5" Type="http://schemas.openxmlformats.org/officeDocument/2006/relationships/tags" Target="../tags/tag67.xml"/><Relationship Id="rId4" Type="http://schemas.openxmlformats.org/officeDocument/2006/relationships/image" Target="../media/image36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73.xml"/><Relationship Id="rId7" Type="http://schemas.openxmlformats.org/officeDocument/2006/relationships/image" Target="../media/image40.png"/><Relationship Id="rId6" Type="http://schemas.openxmlformats.org/officeDocument/2006/relationships/tags" Target="../tags/tag72.xml"/><Relationship Id="rId5" Type="http://schemas.openxmlformats.org/officeDocument/2006/relationships/image" Target="../media/image39.pn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38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4.xml"/><Relationship Id="rId1" Type="http://schemas.openxmlformats.org/officeDocument/2006/relationships/tags" Target="../tags/tag6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5.xml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6.xml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1025" y="1439545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春燥行情，多策略布局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假期重点一：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应用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805" y="820420"/>
            <a:ext cx="10680065" cy="578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8500" y="10306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假期重点一：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应用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345" y="769620"/>
            <a:ext cx="10798810" cy="5849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8500" y="10306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495" y="814705"/>
            <a:ext cx="10722610" cy="5808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9"/>
          <p:cNvSpPr txBox="1"/>
          <p:nvPr/>
        </p:nvSpPr>
        <p:spPr>
          <a:xfrm>
            <a:off x="118745" y="9271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算力基础设施（</a:t>
            </a:r>
            <a:r>
              <a:rPr lang="en-US" altLang="zh-CN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大模型底层支撑）</a:t>
            </a:r>
            <a:endParaRPr lang="zh-CN" altLang="en-US" sz="40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4090" y="5020945"/>
            <a:ext cx="9817100" cy="1476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包括算力基础设施（是</a:t>
            </a:r>
            <a:r>
              <a:rPr lang="en-US" altLang="zh-CN" b="1">
                <a:highlight>
                  <a:srgbClr val="FFFF00"/>
                </a:highlight>
              </a:rPr>
              <a:t>AI</a:t>
            </a:r>
            <a:r>
              <a:rPr lang="zh-CN" altLang="en-US" b="1">
                <a:highlight>
                  <a:srgbClr val="FFFF00"/>
                </a:highlight>
              </a:rPr>
              <a:t>大模型底层支撑），去年提及的【算力】</a:t>
            </a:r>
            <a:r>
              <a:rPr lang="en-US" altLang="zh-CN" b="1">
                <a:highlight>
                  <a:srgbClr val="FFFF00"/>
                </a:highlight>
              </a:rPr>
              <a:t>/</a:t>
            </a:r>
            <a:r>
              <a:rPr lang="zh-CN" altLang="en-US" b="1">
                <a:highlight>
                  <a:srgbClr val="FFFF00"/>
                </a:highlight>
              </a:rPr>
              <a:t>【数据中心】</a:t>
            </a:r>
            <a:r>
              <a:rPr lang="en-US" altLang="zh-CN" b="1">
                <a:highlight>
                  <a:srgbClr val="FFFF00"/>
                </a:highlight>
              </a:rPr>
              <a:t> </a:t>
            </a:r>
            <a:r>
              <a:rPr lang="zh-CN" altLang="en-US" b="1">
                <a:highlight>
                  <a:srgbClr val="FFFF00"/>
                </a:highlight>
              </a:rPr>
              <a:t>相关核心公司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- </a:t>
            </a:r>
            <a:r>
              <a:rPr lang="zh-CN" altLang="en-US" b="1">
                <a:highlight>
                  <a:srgbClr val="FFFF00"/>
                </a:highlight>
              </a:rPr>
              <a:t>奥飞数据（</a:t>
            </a:r>
            <a:r>
              <a:rPr lang="en-US" altLang="zh-CN" b="1">
                <a:highlight>
                  <a:srgbClr val="FFFF00"/>
                </a:highlight>
              </a:rPr>
              <a:t>300738</a:t>
            </a:r>
            <a:r>
              <a:rPr lang="zh-CN" altLang="en-US" b="1">
                <a:highlight>
                  <a:srgbClr val="FFFF00"/>
                </a:highlight>
              </a:rPr>
              <a:t>）：第三方</a:t>
            </a:r>
            <a:r>
              <a:rPr lang="en-US" altLang="zh-CN" b="1">
                <a:highlight>
                  <a:srgbClr val="FFFF00"/>
                </a:highlight>
              </a:rPr>
              <a:t>IDC</a:t>
            </a:r>
            <a:r>
              <a:rPr lang="zh-CN" altLang="en-US" b="1">
                <a:highlight>
                  <a:srgbClr val="FFFF00"/>
                </a:highlight>
              </a:rPr>
              <a:t>服务商，布局</a:t>
            </a:r>
            <a:r>
              <a:rPr lang="en-US" altLang="zh-CN" b="1">
                <a:highlight>
                  <a:srgbClr val="FFFF00"/>
                </a:highlight>
              </a:rPr>
              <a:t>AI</a:t>
            </a:r>
            <a:r>
              <a:rPr lang="zh-CN" altLang="en-US" b="1">
                <a:highlight>
                  <a:srgbClr val="FFFF00"/>
                </a:highlight>
              </a:rPr>
              <a:t>算力租赁。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- </a:t>
            </a:r>
            <a:r>
              <a:rPr lang="zh-CN" altLang="en-US" b="1">
                <a:highlight>
                  <a:srgbClr val="FFFF00"/>
                </a:highlight>
              </a:rPr>
              <a:t>光环新网（</a:t>
            </a:r>
            <a:r>
              <a:rPr lang="en-US" altLang="zh-CN" b="1">
                <a:highlight>
                  <a:srgbClr val="FFFF00"/>
                </a:highlight>
              </a:rPr>
              <a:t>300383</a:t>
            </a:r>
            <a:r>
              <a:rPr lang="zh-CN" altLang="en-US" b="1">
                <a:highlight>
                  <a:srgbClr val="FFFF00"/>
                </a:highlight>
              </a:rPr>
              <a:t>）：云计算与数据中心运营商，支撑</a:t>
            </a:r>
            <a:r>
              <a:rPr lang="en-US" altLang="zh-CN" b="1">
                <a:highlight>
                  <a:srgbClr val="FFFF00"/>
                </a:highlight>
              </a:rPr>
              <a:t>AI</a:t>
            </a:r>
            <a:r>
              <a:rPr lang="zh-CN" altLang="en-US" b="1">
                <a:highlight>
                  <a:srgbClr val="FFFF00"/>
                </a:highlight>
              </a:rPr>
              <a:t>算力需求。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- </a:t>
            </a:r>
            <a:r>
              <a:rPr lang="zh-CN" altLang="en-US" b="1">
                <a:highlight>
                  <a:srgbClr val="FFFF00"/>
                </a:highlight>
              </a:rPr>
              <a:t>数据港（</a:t>
            </a:r>
            <a:r>
              <a:rPr lang="en-US" altLang="zh-CN" b="1">
                <a:highlight>
                  <a:srgbClr val="FFFF00"/>
                </a:highlight>
              </a:rPr>
              <a:t>603881</a:t>
            </a:r>
            <a:r>
              <a:rPr lang="zh-CN" altLang="en-US" b="1">
                <a:highlight>
                  <a:srgbClr val="FFFF00"/>
                </a:highlight>
              </a:rPr>
              <a:t>）：阿里系数据中心合作方，服务大模型训练场景。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- </a:t>
            </a:r>
            <a:r>
              <a:rPr lang="zh-CN" altLang="en-US" b="1">
                <a:highlight>
                  <a:srgbClr val="FFFF00"/>
                </a:highlight>
              </a:rPr>
              <a:t>工业富联（</a:t>
            </a:r>
            <a:r>
              <a:rPr lang="en-US" altLang="zh-CN" b="1">
                <a:highlight>
                  <a:srgbClr val="FFFF00"/>
                </a:highlight>
              </a:rPr>
              <a:t>601138</a:t>
            </a:r>
            <a:r>
              <a:rPr lang="zh-CN" altLang="en-US" b="1">
                <a:highlight>
                  <a:srgbClr val="FFFF00"/>
                </a:highlight>
              </a:rPr>
              <a:t>）：为全球云服务商提供算力硬件，间接合作</a:t>
            </a:r>
            <a:r>
              <a:rPr lang="en-US" altLang="zh-CN" b="1">
                <a:highlight>
                  <a:srgbClr val="FFFF00"/>
                </a:highlight>
              </a:rPr>
              <a:t>AI</a:t>
            </a:r>
            <a:r>
              <a:rPr lang="zh-CN" altLang="en-US" b="1">
                <a:highlight>
                  <a:srgbClr val="FFFF00"/>
                </a:highlight>
              </a:rPr>
              <a:t>公司。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8500" y="10306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假期重点二：机器人概念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8390" y="1703070"/>
            <a:ext cx="5919470" cy="33026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6520" y="1667510"/>
            <a:ext cx="5989320" cy="35382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/>
              <a:t>今年春晚，一群穿着小红袄的机器人，挥动着手中的红手绢，扭着东北秧歌，有关于</a:t>
            </a:r>
            <a:r>
              <a:rPr lang="zh-CN" altLang="en-US" sz="1600" b="1">
                <a:solidFill>
                  <a:srgbClr val="FF0000"/>
                </a:solidFill>
              </a:rPr>
              <a:t>人形机器人</a:t>
            </a:r>
            <a:r>
              <a:rPr lang="zh-CN" altLang="en-US" sz="1600"/>
              <a:t>的讨论迅速上了热搜。</a:t>
            </a:r>
            <a:r>
              <a:rPr lang="en-US" altLang="zh-CN" sz="1600"/>
              <a:t>2025</a:t>
            </a:r>
            <a:r>
              <a:rPr lang="zh-CN" altLang="en-US" sz="1600"/>
              <a:t>年有望成为人形机器人商业化量产年，人工智能的发展有望加快机器人训练、部署和商业化进程，人工智能与机器人的结合值得关注。</a:t>
            </a:r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猎手相关概念股：</a:t>
            </a:r>
            <a:endParaRPr lang="zh-CN" altLang="en-US" sz="1600"/>
          </a:p>
          <a:p>
            <a:r>
              <a:rPr lang="en-US" altLang="zh-CN" sz="1600"/>
              <a:t>- </a:t>
            </a:r>
            <a:r>
              <a:rPr lang="zh-CN" altLang="en-US" sz="1600"/>
              <a:t>绿的谐波（</a:t>
            </a:r>
            <a:r>
              <a:rPr lang="en-US" altLang="zh-CN" sz="1600"/>
              <a:t>688017</a:t>
            </a:r>
            <a:r>
              <a:rPr lang="zh-CN" altLang="en-US" sz="1600"/>
              <a:t>）：精密减速器核心厂商，服务</a:t>
            </a:r>
            <a:r>
              <a:rPr lang="en-US" altLang="zh-CN" sz="1600"/>
              <a:t>AI</a:t>
            </a:r>
            <a:r>
              <a:rPr lang="zh-CN" altLang="en-US" sz="1600"/>
              <a:t>机器人。</a:t>
            </a:r>
            <a:endParaRPr lang="zh-CN" altLang="en-US" sz="1600"/>
          </a:p>
          <a:p>
            <a:r>
              <a:rPr lang="en-US" altLang="zh-CN" sz="1600"/>
              <a:t>- </a:t>
            </a:r>
            <a:r>
              <a:rPr lang="zh-CN" altLang="en-US" sz="1600"/>
              <a:t>鸣志电器（</a:t>
            </a:r>
            <a:r>
              <a:rPr lang="en-US" altLang="zh-CN" sz="1600"/>
              <a:t>603728</a:t>
            </a:r>
            <a:r>
              <a:rPr lang="zh-CN" altLang="en-US" sz="1600"/>
              <a:t>）：国内步进电机巨头，机器人产品具备全球竞争力。</a:t>
            </a:r>
            <a:endParaRPr lang="zh-CN" altLang="en-US" sz="1600"/>
          </a:p>
          <a:p>
            <a:r>
              <a:rPr lang="en-US" altLang="zh-CN" sz="1600"/>
              <a:t>- </a:t>
            </a:r>
            <a:r>
              <a:rPr lang="zh-CN" altLang="en-US" sz="1600"/>
              <a:t>机器人（</a:t>
            </a:r>
            <a:r>
              <a:rPr lang="en-US" altLang="zh-CN" sz="1600"/>
              <a:t>300024</a:t>
            </a:r>
            <a:r>
              <a:rPr lang="zh-CN" altLang="en-US" sz="1600"/>
              <a:t>）：国内机器人产业规模最大、全球机器人产品线最全。</a:t>
            </a:r>
            <a:endParaRPr lang="zh-CN" altLang="en-US" sz="1600"/>
          </a:p>
          <a:p>
            <a:r>
              <a:rPr lang="en-US" altLang="zh-CN" sz="1600"/>
              <a:t>- </a:t>
            </a:r>
            <a:r>
              <a:rPr lang="zh-CN" altLang="en-US" sz="1600"/>
              <a:t>工业富联（</a:t>
            </a:r>
            <a:r>
              <a:rPr lang="en-US" altLang="zh-CN" sz="1600"/>
              <a:t>601138</a:t>
            </a:r>
            <a:r>
              <a:rPr lang="zh-CN" altLang="en-US" sz="1600"/>
              <a:t>）：全球领先的工业机器人专业设计制造服务商。</a:t>
            </a:r>
            <a:endParaRPr lang="zh-CN" altLang="en-US" sz="1600"/>
          </a:p>
        </p:txBody>
      </p:sp>
      <p:sp>
        <p:nvSpPr>
          <p:cNvPr id="9" name="文本框 8"/>
          <p:cNvSpPr txBox="1"/>
          <p:nvPr/>
        </p:nvSpPr>
        <p:spPr>
          <a:xfrm>
            <a:off x="10572115" y="495744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图片来源于财联社</a:t>
            </a:r>
            <a:endParaRPr lang="zh-CN" altLang="en-US" sz="1400" b="1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假期重点二：机器人概念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765" y="769620"/>
            <a:ext cx="10807700" cy="5854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98500" y="10306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32835" y="6163310"/>
            <a:ext cx="5588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highlight>
                  <a:srgbClr val="FFFF00"/>
                </a:highlight>
              </a:rPr>
              <a:t>二次控盘</a:t>
            </a:r>
            <a:r>
              <a:rPr lang="en-US" altLang="zh-CN" sz="2400" b="1">
                <a:highlight>
                  <a:srgbClr val="FFFF00"/>
                </a:highlight>
              </a:rPr>
              <a:t>+</a:t>
            </a:r>
            <a:r>
              <a:rPr lang="zh-CN" altLang="en-US" sz="2400" b="1">
                <a:highlight>
                  <a:srgbClr val="FFFF00"/>
                </a:highlight>
              </a:rPr>
              <a:t>突破平台</a:t>
            </a:r>
            <a:r>
              <a:rPr lang="en-US" altLang="zh-CN" sz="2400" b="1">
                <a:highlight>
                  <a:srgbClr val="FFFF00"/>
                </a:highlight>
              </a:rPr>
              <a:t>+</a:t>
            </a:r>
            <a:r>
              <a:rPr lang="zh-CN" altLang="en-US" sz="2400" b="1">
                <a:highlight>
                  <a:srgbClr val="FFFF00"/>
                </a:highlight>
              </a:rPr>
              <a:t>业绩</a:t>
            </a:r>
            <a:r>
              <a:rPr lang="en-US" altLang="zh-CN" sz="2400" b="1">
                <a:highlight>
                  <a:srgbClr val="FFFF00"/>
                </a:highlight>
              </a:rPr>
              <a:t>+</a:t>
            </a:r>
            <a:r>
              <a:rPr lang="zh-CN" altLang="en-US" sz="2400" b="1">
                <a:highlight>
                  <a:srgbClr val="FFFF00"/>
                </a:highlight>
              </a:rPr>
              <a:t>热点</a:t>
            </a:r>
            <a:endParaRPr lang="zh-CN" altLang="en-US" sz="2400" b="1">
              <a:highlight>
                <a:srgbClr val="FFFF00"/>
              </a:highligh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39680" y="1062990"/>
            <a:ext cx="638810" cy="2241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假期重点三：流感概念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0700" y="1122045"/>
            <a:ext cx="5080000" cy="2306955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1600"/>
              <a:t>据央视新闻报道，日本国内累计流感病例据推算已达到约</a:t>
            </a:r>
            <a:r>
              <a:rPr lang="en-US" altLang="zh-CN" sz="1600"/>
              <a:t>952.3</a:t>
            </a:r>
            <a:r>
              <a:rPr lang="zh-CN" altLang="en-US" sz="1600"/>
              <a:t>万人，由于过度囤购造成库存分布不均，日前出现</a:t>
            </a:r>
            <a:r>
              <a:rPr lang="zh-CN" altLang="en-US" sz="1600" b="1">
                <a:solidFill>
                  <a:srgbClr val="FF0000"/>
                </a:solidFill>
              </a:rPr>
              <a:t>流感药短缺</a:t>
            </a:r>
            <a:r>
              <a:rPr lang="zh-CN" altLang="en-US" sz="1600"/>
              <a:t>的情况。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 b="1">
                <a:solidFill>
                  <a:srgbClr val="FF0000"/>
                </a:solidFill>
              </a:rPr>
              <a:t>流感</a:t>
            </a:r>
            <a:r>
              <a:rPr lang="en-US" altLang="zh-CN" sz="1600" b="1">
                <a:solidFill>
                  <a:srgbClr val="FF0000"/>
                </a:solidFill>
              </a:rPr>
              <a:t>/</a:t>
            </a:r>
            <a:r>
              <a:rPr lang="zh-CN" altLang="en-US" sz="1600" b="1">
                <a:solidFill>
                  <a:srgbClr val="FF0000"/>
                </a:solidFill>
              </a:rPr>
              <a:t>医药</a:t>
            </a:r>
            <a:r>
              <a:rPr lang="zh-CN" altLang="en-US" sz="1600"/>
              <a:t>，相关概念股：</a:t>
            </a:r>
            <a:endParaRPr lang="zh-CN" altLang="en-US" sz="1600"/>
          </a:p>
          <a:p>
            <a:r>
              <a:rPr lang="en-US" altLang="zh-CN" sz="1600"/>
              <a:t>- </a:t>
            </a:r>
            <a:r>
              <a:rPr lang="zh-CN" altLang="en-US" sz="1600"/>
              <a:t>东阳光（</a:t>
            </a:r>
            <a:r>
              <a:rPr lang="en-US" altLang="zh-CN" sz="1600"/>
              <a:t>600637</a:t>
            </a:r>
            <a:r>
              <a:rPr lang="zh-CN" altLang="en-US" sz="1600"/>
              <a:t>）：用于治疗病毒性流感的药品奥司他韦</a:t>
            </a:r>
            <a:r>
              <a:rPr lang="en-US" altLang="zh-CN" sz="1600"/>
              <a:t>.</a:t>
            </a:r>
            <a:endParaRPr lang="en-US" altLang="zh-CN" sz="1600"/>
          </a:p>
          <a:p>
            <a:r>
              <a:rPr lang="en-US" altLang="zh-CN" sz="1600"/>
              <a:t>- </a:t>
            </a:r>
            <a:r>
              <a:rPr lang="zh-CN" altLang="en-US" sz="1600"/>
              <a:t>华润三九（</a:t>
            </a:r>
            <a:r>
              <a:rPr lang="en-US" altLang="zh-CN" sz="1600"/>
              <a:t>000999</a:t>
            </a:r>
            <a:r>
              <a:rPr lang="zh-CN" altLang="en-US" sz="1600"/>
              <a:t>）：其抗病毒口服液等产品可用于流感防治。</a:t>
            </a:r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2280" y="1414145"/>
            <a:ext cx="4927600" cy="4422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0" y="3667760"/>
            <a:ext cx="4526915" cy="28854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134600" y="583628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图片来源于财联社</a:t>
            </a:r>
            <a:endParaRPr lang="zh-CN" altLang="en-US" sz="1400" b="1"/>
          </a:p>
        </p:txBody>
      </p:sp>
      <p:sp>
        <p:nvSpPr>
          <p:cNvPr id="7" name="文本框 6"/>
          <p:cNvSpPr txBox="1"/>
          <p:nvPr/>
        </p:nvSpPr>
        <p:spPr>
          <a:xfrm>
            <a:off x="4589145" y="624649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图片来源于财联社</a:t>
            </a:r>
            <a:endParaRPr lang="zh-CN" altLang="en-US" sz="1400" b="1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假期重点三：流感概念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0" y="833755"/>
            <a:ext cx="10629900" cy="5758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01700" y="10306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139680" y="1116965"/>
            <a:ext cx="638810" cy="2241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769620"/>
            <a:ext cx="10831830" cy="5867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假期重点四：黄金概念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5300" y="890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7400" y="4727575"/>
            <a:ext cx="636270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黄金狂飙之下金矿上市公司业绩齐涨！</a:t>
            </a:r>
            <a:r>
              <a:rPr lang="en-US" altLang="zh-CN" b="1">
                <a:highlight>
                  <a:srgbClr val="FFFF00"/>
                </a:highlight>
              </a:rPr>
              <a:t> </a:t>
            </a:r>
            <a:r>
              <a:rPr lang="zh-CN" altLang="en-US" b="1">
                <a:highlight>
                  <a:srgbClr val="FFFF00"/>
                </a:highlight>
              </a:rPr>
              <a:t>由于国际局势动荡、冲突加剧，黄金避险保值属性凸显，金条销量出现大幅上升。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042525" y="1062990"/>
            <a:ext cx="638810" cy="2241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0" y="814705"/>
            <a:ext cx="10709275" cy="5800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假期重点五：电影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/</a:t>
            </a:r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传媒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7400" y="9798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9800" y="4283075"/>
            <a:ext cx="6362700" cy="922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2025</a:t>
            </a:r>
            <a:r>
              <a:rPr lang="zh-CN" altLang="en-US" b="1">
                <a:highlight>
                  <a:srgbClr val="FFFF00"/>
                </a:highlight>
              </a:rPr>
              <a:t>年春节档总观影人次突破</a:t>
            </a:r>
            <a:r>
              <a:rPr lang="en-US" altLang="zh-CN" b="1">
                <a:highlight>
                  <a:srgbClr val="FFFF00"/>
                </a:highlight>
              </a:rPr>
              <a:t>1.7</a:t>
            </a:r>
            <a:r>
              <a:rPr lang="zh-CN" altLang="en-US" b="1">
                <a:highlight>
                  <a:srgbClr val="FFFF00"/>
                </a:highlight>
              </a:rPr>
              <a:t>亿，刷新中国影史春节档观影人次纪录！《哪吒之魔童闹海》、《唐探</a:t>
            </a:r>
            <a:r>
              <a:rPr lang="en-US" altLang="zh-CN" b="1">
                <a:highlight>
                  <a:srgbClr val="FFFF00"/>
                </a:highlight>
              </a:rPr>
              <a:t>1900</a:t>
            </a:r>
            <a:r>
              <a:rPr lang="zh-CN" altLang="en-US" b="1">
                <a:highlight>
                  <a:srgbClr val="FFFF00"/>
                </a:highlight>
              </a:rPr>
              <a:t>》、《封神第二部：战火西岐》分列春节档票房榜前三位。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020935" y="1106170"/>
            <a:ext cx="638810" cy="2241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股票强投机，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ETF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强风控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7610" y="873125"/>
            <a:ext cx="5188585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145" y="817245"/>
            <a:ext cx="2957830" cy="2905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145" y="3801110"/>
            <a:ext cx="4734560" cy="2760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48335" y="4779645"/>
            <a:ext cx="6401435" cy="1802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/>
              <a:t>做</a:t>
            </a:r>
            <a:r>
              <a:rPr lang="en-US" altLang="zh-CN" sz="1600" b="1"/>
              <a:t>ETF</a:t>
            </a:r>
            <a:r>
              <a:rPr lang="zh-CN" altLang="en-US" sz="1600" b="1"/>
              <a:t>的仓位可以底部配置多一些锁仓，因为</a:t>
            </a:r>
            <a:r>
              <a:rPr lang="en-US" altLang="zh-CN" sz="1600" b="1"/>
              <a:t>ETF</a:t>
            </a:r>
            <a:r>
              <a:rPr lang="zh-CN" altLang="en-US" sz="1600" b="1"/>
              <a:t>本身就是主买跌，不追涨的。</a:t>
            </a:r>
            <a:r>
              <a:rPr lang="en-US" altLang="zh-CN" sz="1600" b="1"/>
              <a:t> </a:t>
            </a:r>
            <a:r>
              <a:rPr lang="zh-CN" altLang="en-US" sz="1600" b="1"/>
              <a:t>因为</a:t>
            </a:r>
            <a:r>
              <a:rPr lang="en-US" altLang="zh-CN" sz="1600" b="1"/>
              <a:t>ETF</a:t>
            </a:r>
            <a:r>
              <a:rPr lang="zh-CN" altLang="en-US" sz="1600" b="1"/>
              <a:t>本身他是一揽子个股的指数，不存在什么立案调查、问询函、财务造假等等个股容易暴雷的情况。</a:t>
            </a:r>
            <a:endParaRPr lang="zh-CN" altLang="en-US" sz="1600" b="1"/>
          </a:p>
          <a:p>
            <a:r>
              <a:rPr lang="zh-CN" altLang="en-US" sz="1600" b="1"/>
              <a:t>另外一方面一旦行情上涨了，指数必然会带着上冲，所以</a:t>
            </a:r>
            <a:r>
              <a:rPr lang="en-US" altLang="zh-CN" sz="1600" b="1"/>
              <a:t>ETF</a:t>
            </a:r>
            <a:r>
              <a:rPr lang="zh-CN" altLang="en-US" sz="1600" b="1"/>
              <a:t>第二个作用就是不至于踏空行情。类似</a:t>
            </a:r>
            <a:r>
              <a:rPr lang="en-US" altLang="zh-CN" sz="1600" b="1"/>
              <a:t>588000</a:t>
            </a:r>
            <a:r>
              <a:rPr lang="zh-CN" altLang="en-US" sz="1600" b="1"/>
              <a:t>科创</a:t>
            </a:r>
            <a:r>
              <a:rPr lang="en-US" altLang="zh-CN" sz="1600" b="1"/>
              <a:t>50ETF</a:t>
            </a:r>
            <a:r>
              <a:rPr lang="zh-CN" altLang="en-US" sz="1600" b="1"/>
              <a:t>、策略猎手跟投【均衡性全天候】【资金轮动】【固收轮动】的相关品种，能自动跟投就别手动。</a:t>
            </a:r>
            <a:endParaRPr lang="zh-CN" altLang="en-US" sz="1600" b="1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44550"/>
            <a:ext cx="10652760" cy="5770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2.4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号市场观点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3945" y="5977890"/>
            <a:ext cx="11312525" cy="710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highlight>
                  <a:srgbClr val="FFFF00"/>
                </a:highlight>
              </a:rPr>
              <a:t>1</a:t>
            </a:r>
            <a:r>
              <a:rPr lang="zh-CN" altLang="en-US" b="1">
                <a:highlight>
                  <a:srgbClr val="FFFF00"/>
                </a:highlight>
              </a:rPr>
              <a:t>、当前</a:t>
            </a:r>
            <a:r>
              <a:rPr lang="en-US" altLang="zh-CN" b="1">
                <a:highlight>
                  <a:srgbClr val="FFFF00"/>
                </a:highlight>
              </a:rPr>
              <a:t>B</a:t>
            </a:r>
            <a:r>
              <a:rPr lang="zh-CN" altLang="en-US" b="1">
                <a:highlight>
                  <a:srgbClr val="FFFF00"/>
                </a:highlight>
              </a:rPr>
              <a:t>点回档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死叉末端，节后迎来首个日线金叉反弹，如市场放量且资金翻红则提升仓位；</a:t>
            </a:r>
            <a:r>
              <a:rPr lang="en-US" altLang="zh-CN" b="1">
                <a:highlight>
                  <a:srgbClr val="FFFF00"/>
                </a:highlight>
              </a:rPr>
              <a:t>  </a:t>
            </a:r>
            <a:endParaRPr lang="en-US" altLang="zh-CN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2</a:t>
            </a:r>
            <a:r>
              <a:rPr lang="zh-CN" altLang="en-US" b="1">
                <a:highlight>
                  <a:srgbClr val="FFFF00"/>
                </a:highlight>
              </a:rPr>
              <a:t>、选择热点或持有科创</a:t>
            </a:r>
            <a:r>
              <a:rPr lang="en-US" altLang="zh-CN" b="1">
                <a:highlight>
                  <a:srgbClr val="FFFF00"/>
                </a:highlight>
              </a:rPr>
              <a:t>ETF</a:t>
            </a:r>
            <a:r>
              <a:rPr lang="zh-CN" altLang="en-US" b="1">
                <a:highlight>
                  <a:srgbClr val="FFFF00"/>
                </a:highlight>
              </a:rPr>
              <a:t>参与行情，只低吸不追高。继续做好成本优势，大涨拉升盈利落袋；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参与反弹，严格止盈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070" y="1017270"/>
            <a:ext cx="10817225" cy="53638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利好叠加，积极信号</a:t>
            </a:r>
            <a:endParaRPr lang="en-US" alt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" y="828675"/>
            <a:ext cx="7810500" cy="2600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0" y="3272155"/>
            <a:ext cx="6051550" cy="3333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008620" y="1313815"/>
            <a:ext cx="40640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假期中，欧美市场表现欠佳，但港股提前上演了大涨，</a:t>
            </a:r>
            <a:r>
              <a:rPr lang="en-US" altLang="zh-CN" sz="2000" b="1"/>
              <a:t>AI</a:t>
            </a:r>
            <a:r>
              <a:rPr lang="zh-CN" altLang="en-US" sz="2000" b="1"/>
              <a:t>相关公司表现强势，</a:t>
            </a:r>
            <a:r>
              <a:rPr lang="zh-CN" altLang="en-US" sz="2000" b="1">
                <a:solidFill>
                  <a:srgbClr val="FF0000"/>
                </a:solidFill>
              </a:rPr>
              <a:t>恒生科技指数涨近</a:t>
            </a:r>
            <a:r>
              <a:rPr lang="en-US" altLang="zh-CN" sz="2000" b="1">
                <a:solidFill>
                  <a:srgbClr val="FF0000"/>
                </a:solidFill>
              </a:rPr>
              <a:t>4%</a:t>
            </a:r>
            <a:r>
              <a:rPr lang="zh-CN" altLang="en-US" sz="2000" b="1"/>
              <a:t>，为明日</a:t>
            </a:r>
            <a:r>
              <a:rPr lang="en-US" altLang="zh-CN" sz="2000" b="1"/>
              <a:t>A</a:t>
            </a:r>
            <a:r>
              <a:rPr lang="zh-CN" altLang="en-US" sz="2000" b="1"/>
              <a:t>股开盘</a:t>
            </a:r>
            <a:r>
              <a:rPr lang="en-US" altLang="zh-CN" sz="2000" b="1"/>
              <a:t> </a:t>
            </a:r>
            <a:r>
              <a:rPr lang="zh-CN" altLang="en-US" sz="2000" b="1"/>
              <a:t>提供了较好的资金做多情绪。</a:t>
            </a:r>
            <a:endParaRPr lang="zh-CN" altLang="en-US" sz="2000" b="1"/>
          </a:p>
        </p:txBody>
      </p:sp>
      <p:sp>
        <p:nvSpPr>
          <p:cNvPr id="8" name="文本框 7"/>
          <p:cNvSpPr txBox="1"/>
          <p:nvPr/>
        </p:nvSpPr>
        <p:spPr>
          <a:xfrm>
            <a:off x="366395" y="4627880"/>
            <a:ext cx="4569460" cy="1209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/>
              <a:t>中国</a:t>
            </a:r>
            <a:r>
              <a:rPr lang="en-US" altLang="zh-CN" sz="2000" b="1"/>
              <a:t>AI</a:t>
            </a:r>
            <a:r>
              <a:rPr lang="zh-CN" altLang="en-US" sz="2000" b="1"/>
              <a:t>大模型【</a:t>
            </a:r>
            <a:r>
              <a:rPr lang="en-US" altLang="zh-CN" sz="2000" b="1">
                <a:solidFill>
                  <a:srgbClr val="FF0000"/>
                </a:solidFill>
              </a:rPr>
              <a:t>DeepSeek</a:t>
            </a:r>
            <a:r>
              <a:rPr lang="zh-CN" altLang="en-US" sz="2000" b="1"/>
              <a:t>】讨论度</a:t>
            </a:r>
            <a:r>
              <a:rPr lang="en-US" altLang="zh-CN" sz="2000" b="1"/>
              <a:t>“</a:t>
            </a:r>
            <a:r>
              <a:rPr lang="zh-CN" altLang="en-US" sz="2000" b="1"/>
              <a:t>爆表</a:t>
            </a:r>
            <a:r>
              <a:rPr lang="en-US" altLang="zh-CN" sz="2000" b="1"/>
              <a:t>”</a:t>
            </a:r>
            <a:r>
              <a:rPr lang="zh-CN" altLang="en-US" sz="2000" b="1"/>
              <a:t>，假期</a:t>
            </a:r>
            <a:r>
              <a:rPr lang="en-US" altLang="zh-CN" sz="2000" b="1"/>
              <a:t>AI</a:t>
            </a:r>
            <a:r>
              <a:rPr lang="zh-CN" altLang="en-US" sz="2000" b="1"/>
              <a:t>火力全开，震惊全球各大科技巨头公司。</a:t>
            </a:r>
            <a:r>
              <a:rPr lang="zh-CN" altLang="en-US" sz="2000" b="1">
                <a:sym typeface="+mn-ea"/>
              </a:rPr>
              <a:t>毫无疑问，是节后关注焦点！</a:t>
            </a:r>
            <a:endParaRPr lang="zh-CN" altLang="en-US" sz="2000" b="1"/>
          </a:p>
        </p:txBody>
      </p:sp>
      <p:sp>
        <p:nvSpPr>
          <p:cNvPr id="9" name="文本框 8"/>
          <p:cNvSpPr txBox="1"/>
          <p:nvPr/>
        </p:nvSpPr>
        <p:spPr>
          <a:xfrm>
            <a:off x="78740" y="316230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图片来源于财联社</a:t>
            </a:r>
            <a:endParaRPr lang="zh-CN" altLang="en-US" sz="1400" b="1"/>
          </a:p>
        </p:txBody>
      </p:sp>
      <p:sp>
        <p:nvSpPr>
          <p:cNvPr id="10" name="文本框 9"/>
          <p:cNvSpPr txBox="1"/>
          <p:nvPr/>
        </p:nvSpPr>
        <p:spPr>
          <a:xfrm>
            <a:off x="9948545" y="327215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图片来源于财联社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猎手选股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假期重点一：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应用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44130" y="2136775"/>
            <a:ext cx="465455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机构表示，具备</a:t>
            </a:r>
            <a:r>
              <a:rPr lang="en-US" altLang="zh-CN"/>
              <a:t>“</a:t>
            </a:r>
            <a:r>
              <a:rPr lang="zh-CN" altLang="en-US" b="1">
                <a:solidFill>
                  <a:srgbClr val="FF0000"/>
                </a:solidFill>
              </a:rPr>
              <a:t>低成本、高性能</a:t>
            </a:r>
            <a:r>
              <a:rPr lang="en-US" altLang="zh-CN"/>
              <a:t>”</a:t>
            </a:r>
            <a:r>
              <a:rPr lang="en-US" altLang="zh-CN" u="sng"/>
              <a:t>DeepSeek</a:t>
            </a:r>
            <a:r>
              <a:rPr lang="zh-CN" altLang="en-US"/>
              <a:t>所带来的</a:t>
            </a:r>
            <a:r>
              <a:rPr lang="en-US" altLang="zh-CN"/>
              <a:t>AI</a:t>
            </a:r>
            <a:r>
              <a:rPr lang="zh-CN" altLang="en-US"/>
              <a:t>变革。认为</a:t>
            </a:r>
            <a:r>
              <a:rPr lang="en-US" altLang="zh-CN"/>
              <a:t>AI</a:t>
            </a:r>
            <a:r>
              <a:rPr lang="zh-CN" altLang="en-US"/>
              <a:t>全球竞争时代来临，看好以</a:t>
            </a:r>
            <a:r>
              <a:rPr lang="en-US" altLang="zh-CN"/>
              <a:t>DeepSeek</a:t>
            </a:r>
            <a:r>
              <a:rPr lang="zh-CN" altLang="en-US"/>
              <a:t>为代表的中国大模型的崛起，尤其看好</a:t>
            </a:r>
            <a:r>
              <a:rPr lang="en-US" altLang="zh-CN" b="1">
                <a:solidFill>
                  <a:srgbClr val="FF0000"/>
                </a:solidFill>
              </a:rPr>
              <a:t>AI</a:t>
            </a:r>
            <a:r>
              <a:rPr lang="zh-CN" altLang="en-US" b="1">
                <a:solidFill>
                  <a:srgbClr val="FF0000"/>
                </a:solidFill>
              </a:rPr>
              <a:t>应用</a:t>
            </a:r>
            <a:r>
              <a:rPr lang="zh-CN" altLang="en-US"/>
              <a:t>和</a:t>
            </a:r>
            <a:r>
              <a:rPr lang="en-US" altLang="zh-CN"/>
              <a:t>AI</a:t>
            </a:r>
            <a:r>
              <a:rPr lang="zh-CN" altLang="en-US"/>
              <a:t>终端的落地。预期未来推理成本仍将显著增长，全球</a:t>
            </a:r>
            <a:r>
              <a:rPr lang="en-US" altLang="zh-CN"/>
              <a:t>AI</a:t>
            </a:r>
            <a:r>
              <a:rPr lang="zh-CN" altLang="en-US"/>
              <a:t>竞争背景下，</a:t>
            </a:r>
            <a:r>
              <a:rPr lang="zh-CN" altLang="en-US" b="1">
                <a:solidFill>
                  <a:srgbClr val="FF0000"/>
                </a:solidFill>
              </a:rPr>
              <a:t>国产替代</a:t>
            </a:r>
            <a:r>
              <a:rPr lang="zh-CN" altLang="en-US"/>
              <a:t>是算力增长的核心。</a:t>
            </a:r>
            <a:endParaRPr lang="zh-CN" altLang="en-US"/>
          </a:p>
          <a:p>
            <a:endParaRPr lang="zh-CN" altLang="en-US"/>
          </a:p>
          <a:p>
            <a:r>
              <a:rPr lang="zh-CN" altLang="en-US" b="1">
                <a:highlight>
                  <a:srgbClr val="FFFF00"/>
                </a:highlight>
              </a:rPr>
              <a:t>节后的开始，</a:t>
            </a:r>
            <a:r>
              <a:rPr lang="en-US" altLang="zh-CN" b="1">
                <a:highlight>
                  <a:srgbClr val="FFFF00"/>
                </a:highlight>
              </a:rPr>
              <a:t>AI</a:t>
            </a:r>
            <a:r>
              <a:rPr lang="zh-CN" altLang="en-US" b="1">
                <a:highlight>
                  <a:srgbClr val="FFFF00"/>
                </a:highlight>
              </a:rPr>
              <a:t>板块，尤其是</a:t>
            </a:r>
            <a:r>
              <a:rPr lang="en-US" altLang="zh-CN" b="1">
                <a:highlight>
                  <a:srgbClr val="FFFF00"/>
                </a:highlight>
              </a:rPr>
              <a:t>AI</a:t>
            </a:r>
            <a:r>
              <a:rPr lang="zh-CN" altLang="en-US" b="1">
                <a:highlight>
                  <a:srgbClr val="FFFF00"/>
                </a:highlight>
              </a:rPr>
              <a:t>应用端的资金关注会愈发激烈，要保持长期跟踪！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59230"/>
            <a:ext cx="7640320" cy="43700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1975" y="4946015"/>
            <a:ext cx="5888990" cy="1572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30" y="4091305"/>
            <a:ext cx="4248785" cy="2515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510" y="838200"/>
            <a:ext cx="4384675" cy="32975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75" y="838200"/>
            <a:ext cx="4635500" cy="3200400"/>
          </a:xfrm>
          <a:prstGeom prst="rect">
            <a:avLst/>
          </a:prstGeom>
        </p:spPr>
      </p:pic>
      <p:sp>
        <p:nvSpPr>
          <p:cNvPr id="12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假期重点一：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应用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41975" y="42799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DeepSeek</a:t>
            </a:r>
            <a:r>
              <a:rPr lang="zh-CN" altLang="en-US" sz="2800" b="1">
                <a:solidFill>
                  <a:schemeClr val="tx1"/>
                </a:solidFill>
              </a:rPr>
              <a:t>相关整理</a:t>
            </a:r>
            <a:endParaRPr lang="zh-CN" altLang="en-US" sz="2800" b="1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2345</Words>
  <Application>WPS 演示</Application>
  <PresentationFormat>宽屏</PresentationFormat>
  <Paragraphs>163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1193</cp:revision>
  <dcterms:created xsi:type="dcterms:W3CDTF">2019-06-19T02:08:00Z</dcterms:created>
  <dcterms:modified xsi:type="dcterms:W3CDTF">2025-02-04T12:15:13Z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98B0645011BC43B0BFB9BFC8374894E3</vt:lpwstr>
  </property>
</Properties>
</file>