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0" r:id="rId4"/>
    <p:sldId id="261" r:id="rId5"/>
    <p:sldId id="262" r:id="rId6"/>
    <p:sldId id="283" r:id="rId7"/>
    <p:sldId id="282" r:id="rId8"/>
    <p:sldId id="268" r:id="rId9"/>
    <p:sldId id="277" r:id="rId10"/>
    <p:sldId id="265" r:id="rId11"/>
    <p:sldId id="278" r:id="rId12"/>
    <p:sldId id="279" r:id="rId13"/>
    <p:sldId id="271" r:id="rId14"/>
    <p:sldId id="264" r:id="rId15"/>
    <p:sldId id="270" r:id="rId16"/>
    <p:sldId id="275" r:id="rId17"/>
    <p:sldId id="281" r:id="rId18"/>
    <p:sldId id="272" r:id="rId19"/>
    <p:sldId id="266" r:id="rId20"/>
    <p:sldId id="257" r:id="rId21"/>
    <p:sldId id="276" r:id="rId22"/>
    <p:sldId id="263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2" userDrawn="1">
          <p15:clr>
            <a:srgbClr val="A4A3A4"/>
          </p15:clr>
        </p15:guide>
        <p15:guide id="2" pos="38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FFF0DC"/>
    <a:srgbClr val="FCF4E0"/>
    <a:srgbClr val="FFFAB9"/>
    <a:srgbClr val="FFFBCB"/>
    <a:srgbClr val="FFF89F"/>
    <a:srgbClr val="FFFDC1"/>
    <a:srgbClr val="FDF731"/>
    <a:srgbClr val="FFFFFF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2"/>
        <p:guide pos="384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75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2" name="图片 1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3" name="图片 2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2" name="图片 1" descr="画板 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3" name="图片 2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2" name="图片 1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5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20.png"/><Relationship Id="rId1" Type="http://schemas.openxmlformats.org/officeDocument/2006/relationships/tags" Target="../tags/tag6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21.png"/><Relationship Id="rId1" Type="http://schemas.openxmlformats.org/officeDocument/2006/relationships/tags" Target="../tags/tag6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.xml"/><Relationship Id="rId2" Type="http://schemas.openxmlformats.org/officeDocument/2006/relationships/image" Target="../media/image22.png"/><Relationship Id="rId1" Type="http://schemas.openxmlformats.org/officeDocument/2006/relationships/tags" Target="../tags/tag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3.xml"/><Relationship Id="rId2" Type="http://schemas.openxmlformats.org/officeDocument/2006/relationships/image" Target="../media/image25.png"/><Relationship Id="rId1" Type="http://schemas.openxmlformats.org/officeDocument/2006/relationships/tags" Target="../tags/tag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7.png"/><Relationship Id="rId2" Type="http://schemas.openxmlformats.org/officeDocument/2006/relationships/tags" Target="../tags/tag2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5.xml"/><Relationship Id="rId2" Type="http://schemas.openxmlformats.org/officeDocument/2006/relationships/image" Target="../media/image8.png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10.png"/><Relationship Id="rId2" Type="http://schemas.openxmlformats.org/officeDocument/2006/relationships/tags" Target="../tags/tag46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9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165" y="807720"/>
            <a:ext cx="5400675" cy="5678805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来一起分析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5" y="807720"/>
            <a:ext cx="6057265" cy="567817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965" y="835660"/>
            <a:ext cx="4355465" cy="56457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005" y="802005"/>
            <a:ext cx="4161790" cy="567944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同样的方法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5" y="797560"/>
            <a:ext cx="5296535" cy="569785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275" y="796925"/>
            <a:ext cx="5541645" cy="56959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0" name="矩形 9"/>
          <p:cNvSpPr/>
          <p:nvPr/>
        </p:nvSpPr>
        <p:spPr>
          <a:xfrm>
            <a:off x="694055" y="1075055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别人做的</a:t>
            </a:r>
            <a:endParaRPr lang="zh-CN" altLang="en-US" sz="7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33360" y="3557270"/>
            <a:ext cx="29260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你做的</a:t>
            </a:r>
            <a:endParaRPr lang="zh-CN" altLang="en-US" sz="7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哪些人适合跟投？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0740" y="1099820"/>
            <a:ext cx="86328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一、适合跟投的人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、自己炒股做不好，即使行情好也还是亏；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、炒股花费自己太多时间与精力，不想太累，希望能够多些时间享受生活；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、收益要求不高，求稳定的；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、股票学习了好多知识，学不进的；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、虽然有方法，但执行力差，导致最后结果不如意。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80110" y="3674110"/>
            <a:ext cx="100831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二、不适合跟投的人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、跟投资金较少（例如总跟投低于</a:t>
            </a:r>
            <a:r>
              <a:rPr lang="en-US" altLang="zh-CN"/>
              <a:t>10</a:t>
            </a:r>
            <a:r>
              <a:rPr lang="zh-CN" altLang="en-US"/>
              <a:t>万），盈利可能不够</a:t>
            </a:r>
            <a:r>
              <a:rPr lang="zh-CN" altLang="en-US"/>
              <a:t>覆盖成本；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、对收益要求较高（例如希望一年赚</a:t>
            </a:r>
            <a:r>
              <a:rPr lang="en-US" altLang="zh-CN"/>
              <a:t>50%</a:t>
            </a:r>
            <a:r>
              <a:rPr lang="zh-CN" altLang="en-US"/>
              <a:t>等等</a:t>
            </a:r>
            <a:r>
              <a:rPr lang="zh-CN" altLang="en-US"/>
              <a:t>）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、经常性盯盘，不看一下、不操作一下就难受的；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三、做股票做得好的，当然是继续做股票操作。资金量大时想分散一部分去跟投也是可以的。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42820" y="3152775"/>
            <a:ext cx="7732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rgbClr val="262626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好不好，实际行动</a:t>
            </a:r>
            <a:endParaRPr lang="zh-CN" altLang="en-US" sz="7200">
              <a:solidFill>
                <a:srgbClr val="262626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F0DC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3600">
              <a:solidFill>
                <a:srgbClr val="FFF0DC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已跟投用户感受</a:t>
            </a:r>
            <a:r>
              <a:rPr lang="en-US" altLang="zh-CN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</a:t>
            </a:r>
            <a:endParaRPr lang="en-US" altLang="zh-CN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95" y="685800"/>
            <a:ext cx="10050780" cy="5923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已跟投用户感受</a:t>
            </a:r>
            <a:r>
              <a:rPr lang="en-US" altLang="zh-CN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2</a:t>
            </a:r>
            <a:endParaRPr lang="en-US" altLang="zh-CN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15" y="706120"/>
            <a:ext cx="10708005" cy="58654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已跟投用户感受</a:t>
            </a:r>
            <a:r>
              <a:rPr lang="en-US" altLang="zh-CN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3</a:t>
            </a:r>
            <a:endParaRPr lang="en-US" altLang="zh-CN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75" y="719455"/>
            <a:ext cx="10400665" cy="5850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策略所向</a:t>
            </a:r>
            <a:r>
              <a:rPr lang="en-US" altLang="zh-CN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- </a:t>
            </a:r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稳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2970" y="1230630"/>
            <a:ext cx="101079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如果论</a:t>
            </a:r>
            <a:r>
              <a:rPr lang="en-US" altLang="zh-CN" sz="2400"/>
              <a:t>1</a:t>
            </a:r>
            <a:r>
              <a:rPr lang="zh-CN" altLang="en-US" sz="2400"/>
              <a:t>个月行情，可能</a:t>
            </a:r>
            <a:r>
              <a:rPr lang="en-US" altLang="zh-CN" sz="2400"/>
              <a:t>80%</a:t>
            </a:r>
            <a:r>
              <a:rPr lang="zh-CN" altLang="en-US" sz="2400"/>
              <a:t>的用户可以好过策略；</a:t>
            </a:r>
            <a:endParaRPr lang="zh-CN" altLang="en-US" sz="2400"/>
          </a:p>
          <a:p>
            <a:r>
              <a:rPr lang="zh-CN" altLang="en-US" sz="2400"/>
              <a:t>如果是</a:t>
            </a:r>
            <a:r>
              <a:rPr lang="en-US" altLang="zh-CN" sz="2400"/>
              <a:t>3</a:t>
            </a:r>
            <a:r>
              <a:rPr lang="zh-CN" altLang="en-US" sz="2400"/>
              <a:t>个月，可能还有</a:t>
            </a:r>
            <a:r>
              <a:rPr lang="en-US" altLang="zh-CN" sz="2400"/>
              <a:t>60%</a:t>
            </a:r>
            <a:r>
              <a:rPr lang="zh-CN" altLang="en-US" sz="2400"/>
              <a:t>的用户可以好过策略；</a:t>
            </a:r>
            <a:endParaRPr lang="zh-CN" altLang="en-US" sz="2400"/>
          </a:p>
          <a:p>
            <a:r>
              <a:rPr lang="zh-CN" altLang="en-US" sz="2400"/>
              <a:t>如果是</a:t>
            </a:r>
            <a:r>
              <a:rPr lang="en-US" altLang="zh-CN" sz="2400"/>
              <a:t>6</a:t>
            </a:r>
            <a:r>
              <a:rPr lang="zh-CN" altLang="en-US" sz="2400"/>
              <a:t>个月，可能只有</a:t>
            </a:r>
            <a:r>
              <a:rPr lang="en-US" altLang="zh-CN" sz="2400"/>
              <a:t>30%</a:t>
            </a:r>
            <a:r>
              <a:rPr lang="zh-CN" altLang="en-US" sz="2400"/>
              <a:t>的用户可以超过策略；</a:t>
            </a:r>
            <a:endParaRPr lang="zh-CN" altLang="en-US" sz="2400"/>
          </a:p>
          <a:p>
            <a:r>
              <a:rPr lang="zh-CN" altLang="en-US" sz="2400"/>
              <a:t>如果是</a:t>
            </a:r>
            <a:r>
              <a:rPr lang="en-US" altLang="zh-CN" sz="2400"/>
              <a:t>1</a:t>
            </a:r>
            <a:r>
              <a:rPr lang="zh-CN" altLang="en-US" sz="2400"/>
              <a:t>年，可能就仅不到</a:t>
            </a:r>
            <a:r>
              <a:rPr lang="en-US" altLang="zh-CN" sz="2400"/>
              <a:t>10%</a:t>
            </a:r>
            <a:r>
              <a:rPr lang="zh-CN" altLang="en-US" sz="2400"/>
              <a:t>了；</a:t>
            </a:r>
            <a:endParaRPr lang="zh-CN" altLang="en-US" sz="2400"/>
          </a:p>
          <a:p>
            <a:r>
              <a:rPr lang="zh-CN" altLang="en-US" sz="2400"/>
              <a:t>如果是</a:t>
            </a:r>
            <a:r>
              <a:rPr lang="en-US" altLang="zh-CN" sz="2400"/>
              <a:t>3</a:t>
            </a:r>
            <a:r>
              <a:rPr lang="zh-CN" altLang="en-US" sz="2400"/>
              <a:t>年，</a:t>
            </a:r>
            <a:r>
              <a:rPr lang="en-US" altLang="zh-CN" sz="2400"/>
              <a:t>5</a:t>
            </a:r>
            <a:r>
              <a:rPr lang="zh-CN" altLang="en-US" sz="2400"/>
              <a:t>年。。。</a:t>
            </a:r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2035810" y="4219575"/>
            <a:ext cx="84632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策略跟投追求的不是一次性的暴利，而是在股市中的长期稳定。</a:t>
            </a:r>
            <a:endParaRPr lang="zh-CN" altLang="en-US" sz="2400" b="1">
              <a:solidFill>
                <a:srgbClr val="FF0000"/>
              </a:solidFill>
            </a:endParaRPr>
          </a:p>
          <a:p>
            <a:endParaRPr lang="zh-CN" altLang="en-US" sz="2400" b="1">
              <a:solidFill>
                <a:srgbClr val="FF0000"/>
              </a:solidFill>
            </a:endParaRPr>
          </a:p>
          <a:p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千万不要每天看一眼，会坚持不下去的。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如果手痒，那请自己留些仓位去做股票。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42820" y="3152775"/>
            <a:ext cx="7732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rgbClr val="262626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难不难，简单轻松</a:t>
            </a:r>
            <a:endParaRPr lang="zh-CN" altLang="en-US" sz="7200">
              <a:solidFill>
                <a:srgbClr val="262626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F0DC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04</a:t>
            </a:r>
            <a:endParaRPr lang="en-US" altLang="zh-CN" sz="3600">
              <a:solidFill>
                <a:srgbClr val="FFF0DC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跟投操作界面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" y="767715"/>
            <a:ext cx="10912475" cy="3512185"/>
          </a:xfrm>
          <a:prstGeom prst="rect">
            <a:avLst/>
          </a:prstGeom>
        </p:spPr>
      </p:pic>
      <p:sp>
        <p:nvSpPr>
          <p:cNvPr id="2" name="圆角矩形标注 1"/>
          <p:cNvSpPr/>
          <p:nvPr/>
        </p:nvSpPr>
        <p:spPr>
          <a:xfrm>
            <a:off x="3616325" y="1125855"/>
            <a:ext cx="2026920" cy="707390"/>
          </a:xfrm>
          <a:prstGeom prst="wedgeRoundRectCallout">
            <a:avLst>
              <a:gd name="adj1" fmla="val -64880"/>
              <a:gd name="adj2" fmla="val -57360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、打开交易软件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点【我的策略】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1952625" y="4392930"/>
            <a:ext cx="2026920" cy="707390"/>
          </a:xfrm>
          <a:prstGeom prst="wedgeRoundRectCallout">
            <a:avLst>
              <a:gd name="adj1" fmla="val -25689"/>
              <a:gd name="adj2" fmla="val -111669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rgbClr val="FF0000"/>
                </a:solidFill>
              </a:rPr>
              <a:t>2</a:t>
            </a:r>
            <a:r>
              <a:rPr lang="zh-CN" altLang="en-US" b="1">
                <a:solidFill>
                  <a:srgbClr val="FF0000"/>
                </a:solidFill>
              </a:rPr>
              <a:t>、选择相应策略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点【创建】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2176780"/>
            <a:ext cx="3146425" cy="4344035"/>
          </a:xfrm>
          <a:prstGeom prst="rect">
            <a:avLst/>
          </a:prstGeom>
        </p:spPr>
      </p:pic>
      <p:sp>
        <p:nvSpPr>
          <p:cNvPr id="12" name="圆角矩形标注 11"/>
          <p:cNvSpPr/>
          <p:nvPr/>
        </p:nvSpPr>
        <p:spPr>
          <a:xfrm>
            <a:off x="9234805" y="2445385"/>
            <a:ext cx="2026920" cy="707390"/>
          </a:xfrm>
          <a:prstGeom prst="wedgeRoundRectCallout">
            <a:avLst>
              <a:gd name="adj1" fmla="val -101159"/>
              <a:gd name="adj2" fmla="val 49820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lang="zh-CN" altLang="en-US" b="1">
                <a:solidFill>
                  <a:srgbClr val="FF0000"/>
                </a:solidFill>
              </a:rPr>
              <a:t>、输入跟投金额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9479915" y="3429000"/>
            <a:ext cx="2026920" cy="707390"/>
          </a:xfrm>
          <a:prstGeom prst="wedgeRoundRectCallout">
            <a:avLst>
              <a:gd name="adj1" fmla="val -103132"/>
              <a:gd name="adj2" fmla="val -22980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、全自动调仓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5658485" y="5026025"/>
            <a:ext cx="1169035" cy="707390"/>
          </a:xfrm>
          <a:prstGeom prst="wedgeRoundRectCallout">
            <a:avLst>
              <a:gd name="adj1" fmla="val 58834"/>
              <a:gd name="adj2" fmla="val 51256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、打勾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9908540" y="5415280"/>
            <a:ext cx="1169035" cy="707390"/>
          </a:xfrm>
          <a:prstGeom prst="wedgeRoundRectCallout">
            <a:avLst>
              <a:gd name="adj1" fmla="val -79114"/>
              <a:gd name="adj2" fmla="val 4685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rgbClr val="FF0000"/>
                </a:solidFill>
              </a:rPr>
              <a:t>6</a:t>
            </a:r>
            <a:r>
              <a:rPr lang="zh-CN" altLang="en-US" b="1">
                <a:solidFill>
                  <a:srgbClr val="FF0000"/>
                </a:solidFill>
              </a:rPr>
              <a:t>、确定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总结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" y="1083310"/>
            <a:ext cx="4941570" cy="49034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84875" y="1083310"/>
            <a:ext cx="5586095" cy="22453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2800" b="1" i="0">
                <a:solidFill>
                  <a:srgbClr val="333333"/>
                </a:solidFill>
                <a:latin typeface="华文新魏" panose="02010800040101010101" charset="-122"/>
                <a:ea typeface="华文新魏" panose="02010800040101010101" charset="-122"/>
              </a:rPr>
              <a:t>假舆马者，非利足也，而致千里；</a:t>
            </a:r>
            <a:endParaRPr lang="zh-CN" altLang="en-US" sz="2800" b="1" i="0">
              <a:solidFill>
                <a:srgbClr val="333333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indent="0"/>
            <a:r>
              <a:rPr lang="zh-CN" altLang="en-US" sz="2800" b="1" i="0">
                <a:solidFill>
                  <a:srgbClr val="333333"/>
                </a:solidFill>
                <a:latin typeface="华文新魏" panose="02010800040101010101" charset="-122"/>
                <a:ea typeface="华文新魏" panose="02010800040101010101" charset="-122"/>
              </a:rPr>
              <a:t>假舟楫者，非能水也，而绝江河。</a:t>
            </a:r>
            <a:endParaRPr lang="zh-CN" altLang="en-US" sz="2800" b="1" i="0">
              <a:solidFill>
                <a:srgbClr val="333333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indent="0"/>
            <a:r>
              <a:rPr lang="zh-CN" altLang="en-US" sz="2800" b="1" i="0">
                <a:solidFill>
                  <a:srgbClr val="333333"/>
                </a:solidFill>
                <a:latin typeface="华文新魏" panose="02010800040101010101" charset="-122"/>
                <a:ea typeface="华文新魏" panose="02010800040101010101" charset="-122"/>
              </a:rPr>
              <a:t>君子生非异也，善假于物也。</a:t>
            </a:r>
            <a:endParaRPr lang="zh-CN" altLang="en-US" sz="2800" b="1" i="0">
              <a:solidFill>
                <a:srgbClr val="333333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indent="0"/>
            <a:endParaRPr lang="zh-CN" altLang="en-US" sz="2800" b="1" i="0">
              <a:solidFill>
                <a:srgbClr val="333333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indent="0"/>
            <a:r>
              <a:rPr lang="en-US" altLang="zh-CN" sz="2800" b="1" i="0">
                <a:solidFill>
                  <a:srgbClr val="333333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             ---</a:t>
            </a:r>
            <a:r>
              <a:rPr lang="zh-CN" altLang="en-US" sz="2800" b="1" i="0">
                <a:solidFill>
                  <a:srgbClr val="333333"/>
                </a:solidFill>
                <a:latin typeface="华文新魏" panose="02010800040101010101" charset="-122"/>
                <a:ea typeface="华文新魏" panose="02010800040101010101" charset="-122"/>
              </a:rPr>
              <a:t>《劝学》荀子</a:t>
            </a:r>
            <a:endParaRPr lang="zh-CN" altLang="en-US" sz="2800" b="1" i="0">
              <a:solidFill>
                <a:srgbClr val="333333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5311140" y="1494155"/>
            <a:ext cx="6020435" cy="709930"/>
            <a:chOff x="8244" y="2333"/>
            <a:chExt cx="9481" cy="1118"/>
          </a:xfrm>
        </p:grpSpPr>
        <p:pic>
          <p:nvPicPr>
            <p:cNvPr id="2" name="图片 1" descr="组 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244" y="2333"/>
              <a:ext cx="9376" cy="111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402" y="2469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FCF4E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FCF4E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1183" y="2610"/>
              <a:ext cx="6543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算一算？</a:t>
              </a:r>
              <a:r>
                <a:rPr lang="en-US" altLang="zh-CN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---</a:t>
              </a:r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数据密码</a:t>
              </a:r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5311140" y="2513330"/>
            <a:ext cx="6020435" cy="709930"/>
            <a:chOff x="8244" y="2333"/>
            <a:chExt cx="9481" cy="1118"/>
          </a:xfrm>
        </p:grpSpPr>
        <p:pic>
          <p:nvPicPr>
            <p:cNvPr id="7" name="图片 6" descr="组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244" y="2333"/>
              <a:ext cx="9376" cy="111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8402" y="2469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FCF4E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FCF4E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1183" y="2610"/>
              <a:ext cx="6543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要不要？</a:t>
              </a:r>
              <a:r>
                <a:rPr lang="en-US" altLang="zh-CN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---</a:t>
              </a:r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自我分析</a:t>
              </a:r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0"/>
            </p:custDataLst>
          </p:nvPr>
        </p:nvGrpSpPr>
        <p:grpSpPr>
          <a:xfrm>
            <a:off x="5311140" y="3532505"/>
            <a:ext cx="6020435" cy="709930"/>
            <a:chOff x="8244" y="2333"/>
            <a:chExt cx="9481" cy="1118"/>
          </a:xfrm>
        </p:grpSpPr>
        <p:pic>
          <p:nvPicPr>
            <p:cNvPr id="11" name="图片 10" descr="组 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244" y="2333"/>
              <a:ext cx="9376" cy="111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402" y="2469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FCF4E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FCF4E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1183" y="2610"/>
              <a:ext cx="6543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好不好？</a:t>
              </a:r>
              <a:r>
                <a:rPr lang="en-US" altLang="zh-CN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---</a:t>
              </a:r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实际行动</a:t>
              </a:r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4"/>
            </p:custDataLst>
          </p:nvPr>
        </p:nvGrpSpPr>
        <p:grpSpPr>
          <a:xfrm>
            <a:off x="5311140" y="4551680"/>
            <a:ext cx="6020435" cy="709930"/>
            <a:chOff x="8244" y="2333"/>
            <a:chExt cx="9481" cy="1118"/>
          </a:xfrm>
        </p:grpSpPr>
        <p:pic>
          <p:nvPicPr>
            <p:cNvPr id="15" name="图片 14" descr="组 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244" y="2333"/>
              <a:ext cx="9376" cy="111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8402" y="2469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FCF4E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FCF4E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1183" y="2610"/>
              <a:ext cx="6543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难不难？</a:t>
              </a:r>
              <a:r>
                <a:rPr lang="en-US" altLang="zh-CN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---</a:t>
              </a:r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简单轻松</a:t>
              </a:r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42820" y="3152775"/>
            <a:ext cx="7732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rgbClr val="262626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算一算，数据密码</a:t>
            </a:r>
            <a:endParaRPr lang="zh-CN" altLang="en-US" sz="7200">
              <a:solidFill>
                <a:srgbClr val="262626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F0DC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3600">
              <a:solidFill>
                <a:srgbClr val="FFF0DC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算一算？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0740" y="1099820"/>
            <a:ext cx="966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数据一：</a:t>
            </a:r>
            <a:r>
              <a:rPr lang="en-US" altLang="zh-CN"/>
              <a:t> </a:t>
            </a:r>
            <a:r>
              <a:rPr lang="zh-CN" altLang="en-US"/>
              <a:t>第</a:t>
            </a:r>
            <a:r>
              <a:rPr lang="en-US" altLang="zh-CN"/>
              <a:t>1</a:t>
            </a:r>
            <a:r>
              <a:rPr lang="zh-CN" altLang="en-US"/>
              <a:t>个月赚了</a:t>
            </a:r>
            <a:r>
              <a:rPr lang="en-US" altLang="zh-CN"/>
              <a:t>30%</a:t>
            </a:r>
            <a:r>
              <a:rPr lang="zh-CN" altLang="en-US"/>
              <a:t>，第</a:t>
            </a:r>
            <a:r>
              <a:rPr lang="en-US" altLang="zh-CN"/>
              <a:t>2</a:t>
            </a:r>
            <a:r>
              <a:rPr lang="zh-CN" altLang="en-US"/>
              <a:t>个月亏了</a:t>
            </a:r>
            <a:r>
              <a:rPr lang="en-US" altLang="zh-CN"/>
              <a:t>20%</a:t>
            </a:r>
            <a:r>
              <a:rPr lang="zh-CN" altLang="en-US"/>
              <a:t>，第</a:t>
            </a:r>
            <a:r>
              <a:rPr lang="en-US" altLang="zh-CN"/>
              <a:t>3</a:t>
            </a:r>
            <a:r>
              <a:rPr lang="zh-CN" altLang="en-US"/>
              <a:t>个月赚了</a:t>
            </a:r>
            <a:r>
              <a:rPr lang="en-US" altLang="zh-CN"/>
              <a:t>30%</a:t>
            </a:r>
            <a:r>
              <a:rPr lang="zh-CN" altLang="en-US"/>
              <a:t>，第</a:t>
            </a:r>
            <a:r>
              <a:rPr lang="en-US" altLang="zh-CN"/>
              <a:t>4</a:t>
            </a:r>
            <a:r>
              <a:rPr lang="zh-CN" altLang="en-US"/>
              <a:t>个月亏了</a:t>
            </a:r>
            <a:r>
              <a:rPr lang="en-US" altLang="zh-CN"/>
              <a:t>20%</a:t>
            </a:r>
            <a:r>
              <a:rPr lang="zh-CN" altLang="en-US"/>
              <a:t>？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40740" y="1845310"/>
            <a:ext cx="966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数据二：</a:t>
            </a:r>
            <a:r>
              <a:rPr lang="en-US" altLang="zh-CN"/>
              <a:t> </a:t>
            </a:r>
            <a:r>
              <a:rPr lang="zh-CN" altLang="en-US"/>
              <a:t>第</a:t>
            </a:r>
            <a:r>
              <a:rPr lang="en-US" altLang="zh-CN"/>
              <a:t>1</a:t>
            </a:r>
            <a:r>
              <a:rPr lang="zh-CN" altLang="en-US"/>
              <a:t>个月赚了</a:t>
            </a:r>
            <a:r>
              <a:rPr lang="en-US" altLang="zh-CN"/>
              <a:t>2</a:t>
            </a:r>
            <a:r>
              <a:rPr lang="en-US" altLang="zh-CN"/>
              <a:t>0%</a:t>
            </a:r>
            <a:r>
              <a:rPr lang="zh-CN" altLang="en-US"/>
              <a:t>，第</a:t>
            </a:r>
            <a:r>
              <a:rPr lang="en-US" altLang="zh-CN"/>
              <a:t>2</a:t>
            </a:r>
            <a:r>
              <a:rPr lang="zh-CN" altLang="en-US"/>
              <a:t>个月亏了</a:t>
            </a:r>
            <a:r>
              <a:rPr lang="en-US" altLang="zh-CN"/>
              <a:t>1</a:t>
            </a:r>
            <a:r>
              <a:rPr lang="en-US" altLang="zh-CN"/>
              <a:t>0%</a:t>
            </a:r>
            <a:r>
              <a:rPr lang="zh-CN" altLang="en-US"/>
              <a:t>，第</a:t>
            </a:r>
            <a:r>
              <a:rPr lang="en-US" altLang="zh-CN"/>
              <a:t>3</a:t>
            </a:r>
            <a:r>
              <a:rPr lang="zh-CN" altLang="en-US"/>
              <a:t>个月赚了</a:t>
            </a:r>
            <a:r>
              <a:rPr lang="en-US" altLang="zh-CN"/>
              <a:t>2</a:t>
            </a:r>
            <a:r>
              <a:rPr lang="en-US" altLang="zh-CN"/>
              <a:t>0%</a:t>
            </a:r>
            <a:r>
              <a:rPr lang="zh-CN" altLang="en-US"/>
              <a:t>，第</a:t>
            </a:r>
            <a:r>
              <a:rPr lang="en-US" altLang="zh-CN"/>
              <a:t>4</a:t>
            </a:r>
            <a:r>
              <a:rPr lang="zh-CN" altLang="en-US"/>
              <a:t>个月亏了</a:t>
            </a:r>
            <a:r>
              <a:rPr lang="en-US" altLang="zh-CN"/>
              <a:t>1</a:t>
            </a:r>
            <a:r>
              <a:rPr lang="en-US" altLang="zh-CN"/>
              <a:t>0%</a:t>
            </a:r>
            <a:r>
              <a:rPr lang="zh-CN" altLang="en-US"/>
              <a:t>？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48995" y="2569845"/>
            <a:ext cx="966343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答案：</a:t>
            </a:r>
            <a:r>
              <a:rPr lang="en-US" altLang="zh-CN"/>
              <a:t>         </a:t>
            </a:r>
            <a:r>
              <a:rPr lang="zh-CN" altLang="en-US"/>
              <a:t>数据一为</a:t>
            </a:r>
            <a:r>
              <a:rPr lang="en-US" altLang="zh-CN" sz="3200" b="1">
                <a:solidFill>
                  <a:srgbClr val="FF0000"/>
                </a:solidFill>
              </a:rPr>
              <a:t>8.16%</a:t>
            </a:r>
            <a:r>
              <a:rPr lang="en-US" altLang="zh-CN"/>
              <a:t>                  </a:t>
            </a:r>
            <a:r>
              <a:rPr lang="zh-CN" altLang="en-US"/>
              <a:t>数据二为</a:t>
            </a:r>
            <a:r>
              <a:rPr lang="en-US" altLang="zh-CN" sz="3200" b="1">
                <a:solidFill>
                  <a:srgbClr val="FF0000"/>
                </a:solidFill>
              </a:rPr>
              <a:t>16.6%</a:t>
            </a:r>
            <a:endParaRPr lang="en-US" altLang="zh-CN" sz="3200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结论：</a:t>
            </a:r>
            <a:r>
              <a:rPr lang="en-US" altLang="zh-CN"/>
              <a:t>         </a:t>
            </a:r>
            <a:r>
              <a:rPr lang="zh-CN" altLang="en-US" b="1">
                <a:solidFill>
                  <a:srgbClr val="FF0000"/>
                </a:solidFill>
              </a:rPr>
              <a:t>赚多亏多</a:t>
            </a:r>
            <a:r>
              <a:rPr lang="en-US" altLang="zh-CN" b="1">
                <a:solidFill>
                  <a:srgbClr val="FF0000"/>
                </a:solidFill>
              </a:rPr>
              <a:t>  &lt;   </a:t>
            </a:r>
            <a:r>
              <a:rPr lang="zh-CN" altLang="en-US" b="1">
                <a:solidFill>
                  <a:srgbClr val="FF0000"/>
                </a:solidFill>
              </a:rPr>
              <a:t>赚少亏少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0740" y="3695065"/>
            <a:ext cx="966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数据三：</a:t>
            </a:r>
            <a:r>
              <a:rPr lang="en-US" altLang="zh-CN"/>
              <a:t> </a:t>
            </a:r>
            <a:r>
              <a:rPr lang="zh-CN" altLang="en-US"/>
              <a:t>第</a:t>
            </a:r>
            <a:r>
              <a:rPr lang="en-US" altLang="zh-CN"/>
              <a:t>1</a:t>
            </a:r>
            <a:r>
              <a:rPr lang="zh-CN" altLang="en-US"/>
              <a:t>个月赚了</a:t>
            </a:r>
            <a:r>
              <a:rPr lang="en-US" altLang="zh-CN"/>
              <a:t>5%</a:t>
            </a:r>
            <a:r>
              <a:rPr lang="zh-CN" altLang="en-US"/>
              <a:t>，第</a:t>
            </a:r>
            <a:r>
              <a:rPr lang="en-US" altLang="zh-CN"/>
              <a:t>2</a:t>
            </a:r>
            <a:r>
              <a:rPr lang="zh-CN" altLang="en-US"/>
              <a:t>个月</a:t>
            </a:r>
            <a:r>
              <a:rPr lang="zh-CN" altLang="en-US">
                <a:sym typeface="+mn-ea"/>
              </a:rPr>
              <a:t>赚了</a:t>
            </a:r>
            <a:r>
              <a:rPr lang="en-US" altLang="zh-CN"/>
              <a:t>5%</a:t>
            </a:r>
            <a:r>
              <a:rPr lang="zh-CN" altLang="en-US"/>
              <a:t>，第</a:t>
            </a:r>
            <a:r>
              <a:rPr lang="en-US" altLang="zh-CN"/>
              <a:t>3</a:t>
            </a:r>
            <a:r>
              <a:rPr lang="zh-CN" altLang="en-US"/>
              <a:t>个月赚了</a:t>
            </a:r>
            <a:r>
              <a:rPr lang="en-US" altLang="zh-CN"/>
              <a:t>5%</a:t>
            </a:r>
            <a:r>
              <a:rPr lang="zh-CN" altLang="en-US"/>
              <a:t>，第</a:t>
            </a:r>
            <a:r>
              <a:rPr lang="en-US" altLang="zh-CN"/>
              <a:t>4</a:t>
            </a:r>
            <a:r>
              <a:rPr lang="zh-CN" altLang="en-US"/>
              <a:t>个月</a:t>
            </a:r>
            <a:r>
              <a:rPr lang="zh-CN" altLang="en-US">
                <a:sym typeface="+mn-ea"/>
              </a:rPr>
              <a:t>赚了</a:t>
            </a:r>
            <a:r>
              <a:rPr lang="en-US" altLang="zh-CN"/>
              <a:t>5</a:t>
            </a:r>
            <a:r>
              <a:rPr lang="en-US" altLang="zh-CN"/>
              <a:t>%</a:t>
            </a:r>
            <a:r>
              <a:rPr lang="zh-CN" altLang="en-US"/>
              <a:t>？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40740" y="4257040"/>
            <a:ext cx="1081659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答案：</a:t>
            </a:r>
            <a:r>
              <a:rPr lang="en-US" altLang="zh-CN"/>
              <a:t>         </a:t>
            </a:r>
            <a:r>
              <a:rPr lang="zh-CN" altLang="en-US"/>
              <a:t>数据三为</a:t>
            </a:r>
            <a:r>
              <a:rPr lang="en-US" altLang="zh-CN" sz="3200" b="1">
                <a:solidFill>
                  <a:srgbClr val="FF0000"/>
                </a:solidFill>
              </a:rPr>
              <a:t>21.5%   </a:t>
            </a:r>
            <a:r>
              <a:rPr lang="en-US" altLang="zh-CN"/>
              <a:t>              </a:t>
            </a:r>
            <a:endParaRPr lang="en-US" altLang="zh-CN"/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结论：炒股优先考虑的应是风险，而不是收益，大波动也意味着高风险。</a:t>
            </a:r>
            <a:r>
              <a:rPr lang="en-US" altLang="zh-CN"/>
              <a:t>  </a:t>
            </a:r>
            <a:endParaRPr lang="en-US" altLang="zh-CN"/>
          </a:p>
          <a:p>
            <a:r>
              <a:rPr lang="zh-CN" altLang="en-US"/>
              <a:t>这也是大家在寻找炒股方法的评价标准之一。</a:t>
            </a:r>
            <a:r>
              <a:rPr lang="en-US" altLang="zh-CN"/>
              <a:t>    </a:t>
            </a:r>
            <a:endParaRPr lang="en-US" altLang="zh-CN"/>
          </a:p>
          <a:p>
            <a:endParaRPr lang="en-US" altLang="zh-CN"/>
          </a:p>
          <a:p>
            <a:r>
              <a:rPr lang="zh-CN" altLang="en-US" sz="2800" b="1">
                <a:solidFill>
                  <a:srgbClr val="FF0000"/>
                </a:solidFill>
              </a:rPr>
              <a:t>炒股精髓：小亏小赚，绝不大亏；偶尔大赚，坚定持有。</a:t>
            </a:r>
            <a:r>
              <a:rPr lang="en-US" altLang="zh-CN" sz="3600" b="1">
                <a:solidFill>
                  <a:srgbClr val="FF0000"/>
                </a:solidFill>
              </a:rPr>
              <a:t> 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单策略【</a:t>
            </a:r>
            <a:r>
              <a:rPr lang="zh-CN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股商进取轮动</a:t>
            </a:r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】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4165" y="5644515"/>
            <a:ext cx="71945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注：以上数据不含滑点等，实际收益可能会有小幅偏差。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" y="876935"/>
            <a:ext cx="11537315" cy="429450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165" y="901700"/>
            <a:ext cx="11626850" cy="42227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单策略【小盘择时】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4165" y="5644515"/>
            <a:ext cx="71945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注：以上数据不含滑点等，实际收益可能会有小幅偏差。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20" y="2636520"/>
            <a:ext cx="9522460" cy="39338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304165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经传多赢资深投顾 :方建伟丨执业编号: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A1120613090012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组合策略【财源广进】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46540" y="4817110"/>
            <a:ext cx="27463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今年</a:t>
            </a:r>
            <a:r>
              <a:rPr lang="en-US" altLang="zh-CN"/>
              <a:t>2025</a:t>
            </a:r>
            <a:r>
              <a:rPr lang="zh-CN" altLang="en-US"/>
              <a:t>年最大的回撤为</a:t>
            </a:r>
            <a:r>
              <a:rPr lang="en-US" altLang="zh-CN"/>
              <a:t>2.7%</a:t>
            </a:r>
            <a:r>
              <a:rPr lang="zh-CN" altLang="en-US"/>
              <a:t>，就是</a:t>
            </a:r>
            <a:r>
              <a:rPr lang="en-US" altLang="zh-CN"/>
              <a:t>4</a:t>
            </a:r>
            <a:r>
              <a:rPr lang="zh-CN" altLang="en-US"/>
              <a:t>月初的那一波杀跌。</a:t>
            </a:r>
            <a:endParaRPr lang="zh-CN" altLang="en-US"/>
          </a:p>
          <a:p>
            <a:r>
              <a:rPr lang="zh-CN" altLang="en-US"/>
              <a:t>回撤不一定是亏损，是指最高点到最低点的跌幅。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465" y="4835525"/>
            <a:ext cx="3118485" cy="152527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" y="4834890"/>
            <a:ext cx="5375910" cy="15176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" y="892175"/>
            <a:ext cx="11414760" cy="37338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42820" y="3152775"/>
            <a:ext cx="7732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rgbClr val="262626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要不要，自我分析</a:t>
            </a:r>
            <a:endParaRPr lang="zh-CN" altLang="en-US" sz="7200">
              <a:solidFill>
                <a:srgbClr val="262626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F0DC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3600">
              <a:solidFill>
                <a:srgbClr val="FFF0DC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4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5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6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7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8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9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1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2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3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4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5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6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7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8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resource_record_key" val="{&quot;10&quot;:[3633126],&quot;65&quot;:[20205081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2189</Words>
  <Application>WPS 演示</Application>
  <PresentationFormat>宽屏</PresentationFormat>
  <Paragraphs>160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Bold</vt:lpstr>
      <vt:lpstr>黑体</vt:lpstr>
      <vt:lpstr>思源黑体 CN Medium</vt:lpstr>
      <vt:lpstr>思源黑体 CN Regular</vt:lpstr>
      <vt:lpstr>思源黑体 CN Heavy</vt:lpstr>
      <vt:lpstr>微软雅黑</vt:lpstr>
      <vt:lpstr>Arial Unicode MS</vt:lpstr>
      <vt:lpstr>Calibri</vt:lpstr>
      <vt:lpstr>华文新魏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志在四方</cp:lastModifiedBy>
  <cp:revision>221</cp:revision>
  <dcterms:created xsi:type="dcterms:W3CDTF">2019-06-19T02:08:00Z</dcterms:created>
  <dcterms:modified xsi:type="dcterms:W3CDTF">2025-07-17T08:01:54Z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BE3F26819A934B8E919F4DE7806FA398_11</vt:lpwstr>
  </property>
</Properties>
</file>