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83" r:id="rId3"/>
    <p:sldId id="324" r:id="rId4"/>
    <p:sldId id="321" r:id="rId5"/>
    <p:sldId id="322" r:id="rId6"/>
    <p:sldId id="329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7" r:id="rId20"/>
    <p:sldId id="352" r:id="rId21"/>
    <p:sldId id="350" r:id="rId22"/>
    <p:sldId id="344" r:id="rId23"/>
    <p:sldId id="345" r:id="rId24"/>
    <p:sldId id="346" r:id="rId25"/>
    <p:sldId id="348" r:id="rId26"/>
    <p:sldId id="349" r:id="rId27"/>
    <p:sldId id="351" r:id="rId28"/>
    <p:sldId id="327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94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0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63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6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65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8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tags" Target="../tags/tag67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Relationship Id="rId3" Type="http://schemas.openxmlformats.org/officeDocument/2006/relationships/image" Target="../media/image27.png"/><Relationship Id="rId2" Type="http://schemas.openxmlformats.org/officeDocument/2006/relationships/tags" Target="../tags/tag69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28.png"/><Relationship Id="rId2" Type="http://schemas.openxmlformats.org/officeDocument/2006/relationships/tags" Target="../tags/tag74.xml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tags" Target="../tags/tag76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3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image" Target="../media/image31.png"/><Relationship Id="rId2" Type="http://schemas.openxmlformats.org/officeDocument/2006/relationships/tags" Target="../tags/tag78.xml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3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82.xml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34.png"/><Relationship Id="rId2" Type="http://schemas.openxmlformats.org/officeDocument/2006/relationships/tags" Target="../tags/tag86.xml"/><Relationship Id="rId1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3.xml"/><Relationship Id="rId2" Type="http://schemas.openxmlformats.org/officeDocument/2006/relationships/image" Target="../media/image35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5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4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7.xml"/><Relationship Id="rId3" Type="http://schemas.openxmlformats.org/officeDocument/2006/relationships/image" Target="../media/image16.png"/><Relationship Id="rId2" Type="http://schemas.openxmlformats.org/officeDocument/2006/relationships/tags" Target="../tags/tag46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17.png"/><Relationship Id="rId2" Type="http://schemas.openxmlformats.org/officeDocument/2006/relationships/tags" Target="../tags/tag4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image" Target="../media/image18.png"/><Relationship Id="rId2" Type="http://schemas.openxmlformats.org/officeDocument/2006/relationships/tags" Target="../tags/tag50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image" Target="../media/image19.png"/><Relationship Id="rId2" Type="http://schemas.openxmlformats.org/officeDocument/2006/relationships/tags" Target="../tags/tag5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济南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2025.3.23线下巡讲_17421787002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杭州加地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关键问题</a:t>
            </a:r>
            <a:r>
              <a:rPr lang="en-US" altLang="zh-CN" sz="2800" b="1">
                <a:solidFill>
                  <a:schemeClr val="bg1"/>
                </a:solidFill>
              </a:rPr>
              <a:t>1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14090" y="2498725"/>
            <a:ext cx="5080000" cy="132207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本轮市场行情中，管理层是否会出手干预？需要明确的是，宓老师既非未卜先知的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神仙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，也无从获取内幕消息。在这种不确定性下，比起盲目预测，更重要的是制定应对策略，做好多手准备，以灵活应对市场的不同走向。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破解之道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错杀之后，甄别危与机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14090" y="2498725"/>
            <a:ext cx="5080000" cy="107632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对等关税政策对全球产业链和市场格局的重塑作用显著，不同行业的受益与承压逻辑呈现出结构性分化。结合当前政策动态与行业发展趋势，以下从利好与利空两个维度展开分析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一、利好主题：国产替代与内需驱动的结构性机会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5915" y="1235710"/>
            <a:ext cx="11436350" cy="35693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半导体与高端制造国产替代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中国半导体行业协会明确芯片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原产地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以流片地为准，规避了大部分美国关税。政策推动下，半导体设备、材料国产化率加速提升，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年半导体产业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ETF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涨幅超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5%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新能源与</a:t>
            </a:r>
            <a:r>
              <a:rPr lang="en-US" altLang="zh-CN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新三样</a:t>
            </a:r>
            <a:r>
              <a:rPr lang="en-US" altLang="zh-CN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韧性凸显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尽管美国对新能源汽车、锂电池加征关税，但中国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新三样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出口结构已转向多元化。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年新能源汽车对美出口仅占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1%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，光伏产品不足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0.1%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，而锂电池通过东南亚产能（如宁德时代在印尼建厂）实现迂回出口。储能领域，美国需求刚性较强，国内企业通过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电芯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+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集成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模式维持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14%-15%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的收益率。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消费与内需主题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年政府工作报告将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扩大内需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列为首要任务，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亿元特别国债支持消费品以旧换新，覆盖家电、汽车等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12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类商品。政策刺激下，家电）、新能源汽车、食品饮料等内需板块表现强劲。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9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股逆势上涨中，大消费股集体爆发，婴童、免税、电商板块领涨。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555" y="4571365"/>
            <a:ext cx="3888105" cy="18961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95" y="4877435"/>
            <a:ext cx="4672330" cy="1562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970" y="4526915"/>
            <a:ext cx="3185160" cy="19405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一、利好主题：国产替代与内需驱动的结构性机会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5915" y="1235710"/>
            <a:ext cx="11436350" cy="22764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区域合作与跨境电商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RCEP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生效三年来，中国对成员国进出口额达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9.63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万亿元，中间品贸易占比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66%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。政策红利下，跨境电商、物流、港口等主题受益。此外，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一带一路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沿线市场（如东盟、中东）成为出口新增长点，相关基建、贸易类股票获得资金关注。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政策支持与市场信心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国家队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中央汇金、中国国新等在关税冲击下大幅增持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ETF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7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日单日增持规模超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800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亿元。社保基金、险资同步入场，推动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股在关税风暴中逆势反攻。政策底与市场底的双重支撑下，高股息（如银行、煤炭）、科技创新（如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AI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、机器人）等板块成为资金避险选择。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" y="3818255"/>
            <a:ext cx="4969510" cy="26695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920" y="3705860"/>
            <a:ext cx="4491355" cy="2781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二、利空主题：外需收缩与成本压力凸显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5915" y="1235710"/>
            <a:ext cx="11436350" cy="22764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传统出口行业承压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中国对美出口占比最高的机械电气设备（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42%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）、家具玩具（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）、纺织品（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9.41%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）等行业面临直接冲击。以家电行业为例，海尔北美市场营收占比达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27.8%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，而美的通过供应链调整将对美依赖度降至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1.7%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。尽管头部企业通过海外建厂（如墨西哥、东南亚）部分对冲风险，但中小出口企业可能因成本上升和订单流失面临利润收缩。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大宗商品与农产品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美国是中国大豆（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51.7%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进口依赖）、棉花（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29.7%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）等农产品的重要来源地。关税提升可能推高国内相关商品价格，影响下游纺织、食品加工行业利润。同时，矿物燃料（如液化石油气）进口成本增加可能传导至化工产业链。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" y="3718560"/>
            <a:ext cx="4264025" cy="2471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295" y="3629660"/>
            <a:ext cx="2580640" cy="25603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关键问题</a:t>
            </a:r>
            <a:r>
              <a:rPr lang="en-US" altLang="zh-CN" sz="2800" b="1">
                <a:solidFill>
                  <a:schemeClr val="bg1"/>
                </a:solidFill>
              </a:rPr>
              <a:t>2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6080" y="4214495"/>
            <a:ext cx="11419840" cy="21837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对等关税</a:t>
            </a:r>
            <a:r>
              <a:rPr lang="en-US" altLang="zh-CN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政策加速了中国经济的结构性转型：传统出口行业面临阵痛，但国产替代、内需驱动、区域合作等主题展现出强大韧性。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短期防御：关注消费（家电、食品）、高股息（银行、煤炭）、国产替代（半导体设备、材料）。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中长期布局：把握新能源（储能、光伏）、高端制造（机器人、工业母机）、区域合作（跨境电商、一带一路）。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风险规避：规避对美出口占比过高（如家具、玩具）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具体节奏，可以根据主题猎手涨停棱镜来</a:t>
            </a:r>
            <a:r>
              <a:rPr lang="zh-CN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把握，接下来，如何运用软件信号，进行选股、入仓和止盈和止损呢？</a:t>
            </a:r>
            <a:endParaRPr 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70" y="915670"/>
            <a:ext cx="8304530" cy="31762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超跌反弹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or</a:t>
            </a:r>
            <a:endParaRPr lang="en-US" alt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猎手掘金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>
                <a:solidFill>
                  <a:schemeClr val="bg1"/>
                </a:solidFill>
              </a:rPr>
              <a:t>过渡期，资产配置</a:t>
            </a:r>
            <a:r>
              <a:rPr lang="en-US" altLang="zh-CN" sz="2800" b="1">
                <a:solidFill>
                  <a:schemeClr val="bg1"/>
                </a:solidFill>
              </a:rPr>
              <a:t>etf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7020" y="1934845"/>
            <a:ext cx="6339840" cy="2338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我们江分团队，交易节奏为：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、大盘真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点行情：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73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（股票偏多）</a:t>
            </a: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、大盘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点区域：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偏多）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有策略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的，可以最大回撤附近参与。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没有策略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的，科创各类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19455" y="951865"/>
            <a:ext cx="4186555" cy="55060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每年第二轮大行情正在路上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" y="1232535"/>
            <a:ext cx="6007735" cy="34378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820" y="2517775"/>
            <a:ext cx="5608955" cy="38481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10余年从业经验，主张“一切从简单出发，追求本质把握重点”。精通软件指标盈利模式，独创“四四原则”“至猎战法”“三天原则”等模式，善于在不同行情中运用不同盈利模式抉择市场机会。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不要浪费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任何一场危机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宓睿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:A1120616040002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宓睿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665" y="696595"/>
            <a:ext cx="3829685" cy="52736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>
                <a:solidFill>
                  <a:schemeClr val="bg1"/>
                </a:solidFill>
              </a:rPr>
              <a:t>拓展：最大回撤是什么？</a:t>
            </a:r>
            <a:endParaRPr lang="zh-CN" sz="28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25" y="961390"/>
            <a:ext cx="9176385" cy="54775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>
                <a:solidFill>
                  <a:schemeClr val="bg1"/>
                </a:solidFill>
              </a:rPr>
              <a:t>超跌反弹和猎手掘金模型运作</a:t>
            </a:r>
            <a:endParaRPr lang="zh-CN" sz="28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2985" y="2042795"/>
            <a:ext cx="7797800" cy="35382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标题：【基础教学】第四十六讲：超跌反弹模型精讲（宓睿）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类型：观点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作者：宓睿（执业编号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:A1120616040002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链接：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https://gsh.n8n8.cn/viewpoint/73026?share=1&amp;cps_id=350402</a:t>
            </a: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标题：【基础教学】第二十三讲：涨停棱镜与趋势龙头综合用法（宓睿）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类型：观点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作者：宓睿（执业编号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:A1120616040002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链接：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https://gsh.n8n8.cn/viewpoint/70131?share=1&amp;cps_id=350402</a:t>
            </a: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>
                <a:solidFill>
                  <a:schemeClr val="bg1"/>
                </a:solidFill>
              </a:rPr>
              <a:t>适用环境</a:t>
            </a:r>
            <a:endParaRPr lang="zh-CN" sz="28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1187450"/>
            <a:ext cx="5464810" cy="4127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6110" y="5603240"/>
            <a:ext cx="546544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超跌反弹模型：中线上攻低于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，短线超跌高于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855" y="1187450"/>
            <a:ext cx="5464810" cy="41275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59855" y="5603240"/>
            <a:ext cx="546544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猎手掘金模型：短线上攻持续拐头向上的真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点行情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>
                <a:solidFill>
                  <a:schemeClr val="bg1"/>
                </a:solidFill>
              </a:rPr>
              <a:t>防踏空和防深套的策略</a:t>
            </a:r>
            <a:endParaRPr lang="zh-CN" sz="28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6110" y="1628140"/>
            <a:ext cx="10993120" cy="35077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 “川建国同志” 推行对等关税政策的背景下，我国出口面临限制已成定局。基于此，预计今年市场行情大概率呈现消费与科技板块交替轮动的态势。当前，多数硬核科技股集中于科创板，且科创指数处于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点下方，从估值角度来看具备极高的性价比。结合市场已跌破熊线进入空头陷阱区域的现状，无论后续是否出现超跌反弹行情，作为 “第一生产力” 的科技板块都有望在市场中率先发力，成为行情主线。因此，为防止踏空，投资者可适当配置部分资金布局科创板。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温馨提醒：对于节前已持有科创板股票的投资者，建议继续锁仓；而近期有意参与科创板投资的投资者，需重点关注以下操作要点：在科创指数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点下方、板块出现绿盘大幅调整时，采取分批低吸的策略，切勿盲目追涨。从时间窗口判断，四月末或将迎来更大的投资机遇。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、人脑比不过电脑，若投资者难以把握市场节奏，可运用策略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中的最大回撤策略进行投资运作。当前，沪深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、中证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a500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仍处于最大回撤区间附近，已持有相关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的投资者，可重点关注交易日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分是否出现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点离场信号。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此外，进取型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和股商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近期反弹较为迅速，对于尚未参与的投资者，可观察其在次日是否仍处于最大回撤附近，以此作为是否入场的参考依据。而已经持仓的投资者，则需在每个交易日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点半密切留意是否出现重大调仓信号，以便及时调整投资标的。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>
                <a:solidFill>
                  <a:schemeClr val="bg1"/>
                </a:solidFill>
              </a:rPr>
              <a:t>科创各类</a:t>
            </a:r>
            <a:r>
              <a:rPr lang="en-US" altLang="zh-CN" sz="2800" b="1">
                <a:solidFill>
                  <a:schemeClr val="bg1"/>
                </a:solidFill>
              </a:rPr>
              <a:t>etf</a:t>
            </a:r>
            <a:r>
              <a:rPr lang="zh-CN" altLang="en-US" sz="2800" b="1">
                <a:solidFill>
                  <a:schemeClr val="bg1"/>
                </a:solidFill>
              </a:rPr>
              <a:t>交易策略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915" y="965200"/>
            <a:ext cx="8279130" cy="47434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68495" y="5927090"/>
            <a:ext cx="331660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具体可以参考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924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127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行情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总论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>
                <a:solidFill>
                  <a:schemeClr val="bg1"/>
                </a:solidFill>
              </a:rPr>
              <a:t>总论</a:t>
            </a:r>
            <a:endParaRPr lang="zh-CN" sz="28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6110" y="1628140"/>
            <a:ext cx="10993120" cy="34766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、每年有三轮重要的行情，分别是春节、劳动节和国庆节。越接近节日，交易越需要谨慎，必须仔细观察市场信号再做决定。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、目前正处于超跌模型与猎手掘金模型甄别的关键期，此时可以考虑使用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作为过渡工具。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、不要错过每一个危机带来的机会，但也不能盲目交易，务必紧密跟随。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、对等关税政策的核心逻辑是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重塑全球供应链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，短期阵痛难以避免，但长期将加速中国产业升级与内需驱动转型。投资者应聚焦国产替代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（半导体）、新能源全球化（光伏、储能）、消费韧性（食品、农业）三大主线，同时规避高出口依赖（机械、纺织）、供应链脆弱（航空）行业的风险。政策对冲与技术突破是化解关税冲击的关键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当前所谓的危机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破解之道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超跌反弹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or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猎手掘金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总论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当前所谓的危机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川建国同志的对等关税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395" y="1014730"/>
            <a:ext cx="8787130" cy="48291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79725" y="595185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截图来源于百度百科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新国九条即将实施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310" y="783590"/>
            <a:ext cx="8781415" cy="56730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当前两场危机，引发空头陷阱区域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1365" y="5530215"/>
            <a:ext cx="1066990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平均股价跌破熊线后，市场往往会进入空头陷阱区域。该区域具有显著特征：即便股价在此处出现大幅下跌，后续仍有较大概率回升至原有水平，只不过回升所需的时间存在不确定性。为更准确地把握这种规律，我们可以通过复盘历史数据，从中获取具有参考价值的信息 ，为投资决策提供依据。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605" y="946785"/>
            <a:ext cx="9114155" cy="43846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以史为鉴（</a:t>
            </a:r>
            <a:r>
              <a:rPr lang="en-US" altLang="zh-CN" sz="2800" b="1">
                <a:solidFill>
                  <a:schemeClr val="bg1"/>
                </a:solidFill>
              </a:rPr>
              <a:t>1/2</a:t>
            </a:r>
            <a:r>
              <a:rPr lang="zh-CN" altLang="en-US" sz="2800" b="1">
                <a:solidFill>
                  <a:schemeClr val="bg1"/>
                </a:solidFill>
              </a:rPr>
              <a:t>还是</a:t>
            </a:r>
            <a:r>
              <a:rPr lang="en-US" altLang="zh-CN" sz="2800" b="1">
                <a:solidFill>
                  <a:schemeClr val="bg1"/>
                </a:solidFill>
              </a:rPr>
              <a:t>3</a:t>
            </a:r>
            <a:r>
              <a:rPr lang="zh-CN" altLang="en-US" sz="2800" b="1">
                <a:solidFill>
                  <a:schemeClr val="bg1"/>
                </a:solidFill>
              </a:rPr>
              <a:t>）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520825" y="851535"/>
            <a:ext cx="9505315" cy="5673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以史为鉴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56000" y="1136650"/>
            <a:ext cx="5080000" cy="498475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年市场走势为例，当平均股价跌破熊线进入空头陷阱区域后，管理层的干预与否对市场后续表现影响深远：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2024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 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月：同样因 “国九条” 引发市场深度调整，初期管理层未及时干预。直至 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月末 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月初管理层人事变动，新任主席再次强调 “国九条” 不存在大规模个股退市风险，市场才止跌企稳。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 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日，中线上攻指标低于 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，短线超跌高于 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，触发超跌反弹行情。得益于前期充分的下跌释放，此次行情持续近两个月，众多个股涨幅达 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40%-50%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，部分甚至实现翻倍。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月：管理层澄清市场对 “国九条” 存在个股退市相关的误读。消息发布次日，短线超跌指标从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直接拐头向下开始止跌反弹。但由于此前市场下跌动能尚未充分释放，这波反弹行情力度有限，不久后市场再度陷入为期三个月的下跌。直至国庆节后，市场才迎来强劲拉升，虽快速收复空头陷阱区域失地，但整体行情偏弱势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5102</Words>
  <Application>WPS 演示</Application>
  <PresentationFormat>宽屏</PresentationFormat>
  <Paragraphs>195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宓睿</cp:lastModifiedBy>
  <cp:revision>288</cp:revision>
  <dcterms:created xsi:type="dcterms:W3CDTF">2022-12-31T05:43:00Z</dcterms:created>
  <dcterms:modified xsi:type="dcterms:W3CDTF">2025-04-12T09:16:11Z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4DEB4D8CB41D4FC7AFCEB3D26251EAC7_13</vt:lpwstr>
  </property>
</Properties>
</file>