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7"/>
  </p:notesMasterIdLst>
  <p:handoutMasterIdLst>
    <p:handoutMasterId r:id="rId28"/>
  </p:handoutMasterIdLst>
  <p:sldIdLst>
    <p:sldId id="331" r:id="rId3"/>
    <p:sldId id="321" r:id="rId4"/>
    <p:sldId id="322" r:id="rId5"/>
    <p:sldId id="332" r:id="rId6"/>
    <p:sldId id="334" r:id="rId7"/>
    <p:sldId id="335" r:id="rId8"/>
    <p:sldId id="336" r:id="rId9"/>
    <p:sldId id="337" r:id="rId10"/>
    <p:sldId id="348" r:id="rId11"/>
    <p:sldId id="338" r:id="rId12"/>
    <p:sldId id="339" r:id="rId13"/>
    <p:sldId id="340" r:id="rId14"/>
    <p:sldId id="341" r:id="rId15"/>
    <p:sldId id="344" r:id="rId16"/>
    <p:sldId id="342" r:id="rId17"/>
    <p:sldId id="343" r:id="rId18"/>
    <p:sldId id="345" r:id="rId19"/>
    <p:sldId id="346" r:id="rId20"/>
    <p:sldId id="347" r:id="rId21"/>
    <p:sldId id="352" r:id="rId22"/>
    <p:sldId id="349" r:id="rId23"/>
    <p:sldId id="350" r:id="rId24"/>
    <p:sldId id="351" r:id="rId25"/>
    <p:sldId id="327" r:id="rId26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5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dministrator" initials="A" lastIdx="0" clrIdx="6"/>
  <p:cmAuthor id="1" name="admin" initials="a" lastIdx="1" clrIdx="0"/>
  <p:cmAuthor id="8" name="ming qiu" initials="m" lastIdx="0" clrIdx="7"/>
  <p:cmAuthor id="2" name="作者" initials="A" lastIdx="0" clrIdx="1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62"/>
      </p:cViewPr>
      <p:guideLst>
        <p:guide orient="horz" pos="2160"/>
        <p:guide pos="3585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2"/>
          </p:nvPr>
        </p:nvSpPr>
        <p:spPr>
          <a:xfrm>
            <a:off x="0" y="8685530"/>
            <a:ext cx="6760845" cy="4584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zh-CN" altLang="en-US"/>
              <a:t>经传多赢资深投顾：张凯杰，投顾执业编号</a:t>
            </a:r>
            <a:r>
              <a:rPr lang="en-US" altLang="zh-CN"/>
              <a:t>:A1120625060004;</a:t>
            </a:r>
            <a:r>
              <a:rPr lang="zh-CN" altLang="en-US"/>
              <a:t>基金从业号</a:t>
            </a:r>
            <a:r>
              <a:rPr lang="en-US" altLang="zh-CN"/>
              <a:t>:A20250617005341</a:t>
            </a:r>
            <a:r>
              <a:rPr lang="zh-CN" altLang="en-US"/>
              <a:t>；风险提示：观点基于软件数据和理论模型分析</a:t>
            </a:r>
          </a:p>
          <a:p>
            <a:r>
              <a:rPr lang="zh-CN" altLang="en-US"/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9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56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0.xml"/><Relationship Id="rId4" Type="http://schemas.openxmlformats.org/officeDocument/2006/relationships/tags" Target="../tags/tag6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74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28.xml"/><Relationship Id="rId4" Type="http://schemas.openxmlformats.org/officeDocument/2006/relationships/tags" Target="../tags/tag2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8.xml"/><Relationship Id="rId4" Type="http://schemas.openxmlformats.org/officeDocument/2006/relationships/tags" Target="../tags/tag3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2026/3/19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1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7" Type="http://schemas.openxmlformats.org/officeDocument/2006/relationships/tags" Target="../tags/tag22.xml"/><Relationship Id="rId2" Type="http://schemas.openxmlformats.org/officeDocument/2006/relationships/slideLayout" Target="../slideLayouts/slideLayout8.xml"/><Relationship Id="rId16" Type="http://schemas.openxmlformats.org/officeDocument/2006/relationships/tags" Target="../tags/tag21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tags" Target="../tags/tag20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ags" Target="../tags/tag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>
              <a:buClrTx/>
              <a:buSzTx/>
              <a:buFontTx/>
            </a:pPr>
            <a:r>
              <a:rPr lang="zh-CN" altLang="en-US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82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tags" Target="../tags/tag98.xml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tags" Target="../tags/tag97.xml"/><Relationship Id="rId2" Type="http://schemas.openxmlformats.org/officeDocument/2006/relationships/tags" Target="../tags/tag87.xml"/><Relationship Id="rId16" Type="http://schemas.openxmlformats.org/officeDocument/2006/relationships/image" Target="../media/image10.png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5" Type="http://schemas.openxmlformats.org/officeDocument/2006/relationships/tags" Target="../tags/tag90.xml"/><Relationship Id="rId15" Type="http://schemas.openxmlformats.org/officeDocument/2006/relationships/image" Target="../media/image9.png"/><Relationship Id="rId10" Type="http://schemas.openxmlformats.org/officeDocument/2006/relationships/tags" Target="../tags/tag95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9" name="图片 8" descr="框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经传多赢资深投顾。</a:t>
            </a: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周期穿越</a:t>
            </a:r>
            <a:endParaRPr lang="en-US" altLang="zh-CN" sz="75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75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寻找确定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5293360" y="4290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5293360" y="4605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308600" y="3479165"/>
            <a:ext cx="5507355" cy="68453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5875020" y="3524885"/>
            <a:ext cx="5390515" cy="6394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张凯杰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:A1120625060004</a:t>
            </a: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:</a:t>
            </a:r>
            <a:r>
              <a:rPr lang="en-US" altLang="zh-CN" sz="19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A20250617005341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6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fontAlgn="auto">
              <a:lnSpc>
                <a:spcPct val="140000"/>
              </a:lnSpc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长期从事金融服务行业，擅长把握跟庄手法、筹码理论、热点跟踪及板块分析和行业细分研究。独创盈利模式《爆量跟庄》、《流动资金潜伏》等，中线短做模式深受广大股民用户的认可</a:t>
            </a: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620" y="796290"/>
            <a:ext cx="4317365" cy="64395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1145" y="820075"/>
            <a:ext cx="9102374" cy="446847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4739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1191DC75-F846-A1C6-2D42-BA1DB4D4DE41}"/>
              </a:ext>
            </a:extLst>
          </p:cNvPr>
          <p:cNvSpPr txBox="1"/>
          <p:nvPr/>
        </p:nvSpPr>
        <p:spPr>
          <a:xfrm>
            <a:off x="2238652" y="5584054"/>
            <a:ext cx="771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鲁信创投：山东国资委，日线捕捞季节底背离金叉，海洋状态入水，周线死叉第</a:t>
            </a:r>
            <a:r>
              <a:rPr lang="en-US" altLang="zh-CN" dirty="0">
                <a:solidFill>
                  <a:schemeClr val="bg1"/>
                </a:solidFill>
              </a:rPr>
              <a:t>8</a:t>
            </a:r>
            <a:r>
              <a:rPr lang="zh-CN" altLang="en-US" dirty="0">
                <a:solidFill>
                  <a:schemeClr val="bg1"/>
                </a:solidFill>
              </a:rPr>
              <a:t>周，筹码峰集中，主力状态红柱，主力控盘稳定</a:t>
            </a: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3426" y="795655"/>
            <a:ext cx="7776845" cy="4237984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4739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CE62754-A3C0-4C3D-50D1-4BFF5D7238AD}"/>
              </a:ext>
            </a:extLst>
          </p:cNvPr>
          <p:cNvSpPr txBox="1"/>
          <p:nvPr/>
        </p:nvSpPr>
        <p:spPr>
          <a:xfrm>
            <a:off x="1329311" y="5433134"/>
            <a:ext cx="9533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东湖高新：湖北国资委，频繁爆量，周线死叉第</a:t>
            </a:r>
            <a:r>
              <a:rPr lang="en-US" altLang="zh-CN" dirty="0">
                <a:solidFill>
                  <a:schemeClr val="bg1"/>
                </a:solidFill>
              </a:rPr>
              <a:t>7</a:t>
            </a:r>
            <a:r>
              <a:rPr lang="zh-CN" altLang="en-US" dirty="0">
                <a:solidFill>
                  <a:schemeClr val="bg1"/>
                </a:solidFill>
              </a:rPr>
              <a:t>周，滚动净利润</a:t>
            </a:r>
            <a:r>
              <a:rPr lang="en-US" altLang="zh-CN" dirty="0">
                <a:solidFill>
                  <a:schemeClr val="bg1"/>
                </a:solidFill>
              </a:rPr>
              <a:t>AI</a:t>
            </a:r>
            <a:r>
              <a:rPr lang="zh-CN" altLang="en-US" dirty="0">
                <a:solidFill>
                  <a:schemeClr val="bg1"/>
                </a:solidFill>
              </a:rPr>
              <a:t>预测增长，海洋状态入水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840" y="836296"/>
            <a:ext cx="7860665" cy="4303876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4739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4D7FE0E-669E-D810-4453-3BA8390EB6FE}"/>
              </a:ext>
            </a:extLst>
          </p:cNvPr>
          <p:cNvSpPr txBox="1"/>
          <p:nvPr/>
        </p:nvSpPr>
        <p:spPr>
          <a:xfrm>
            <a:off x="1906392" y="5477522"/>
            <a:ext cx="837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苏州高新：苏州国资委，滚动净利润</a:t>
            </a:r>
            <a:r>
              <a:rPr lang="en-US" altLang="zh-CN" dirty="0">
                <a:solidFill>
                  <a:schemeClr val="bg1"/>
                </a:solidFill>
              </a:rPr>
              <a:t>AI</a:t>
            </a:r>
            <a:r>
              <a:rPr lang="zh-CN" altLang="en-US" dirty="0">
                <a:solidFill>
                  <a:schemeClr val="bg1"/>
                </a:solidFill>
              </a:rPr>
              <a:t>预测增加，海洋状态入水，周线死叉第</a:t>
            </a:r>
            <a:r>
              <a:rPr lang="en-US" altLang="zh-CN" dirty="0">
                <a:solidFill>
                  <a:schemeClr val="bg1"/>
                </a:solidFill>
              </a:rPr>
              <a:t>9</a:t>
            </a:r>
            <a:r>
              <a:rPr lang="zh-CN" altLang="en-US" dirty="0">
                <a:solidFill>
                  <a:schemeClr val="bg1"/>
                </a:solidFill>
              </a:rPr>
              <a:t>周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510" y="816610"/>
            <a:ext cx="10201275" cy="3995087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4739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C186718-920C-5614-08D9-7D4A14EBC5AC}"/>
              </a:ext>
            </a:extLst>
          </p:cNvPr>
          <p:cNvSpPr txBox="1"/>
          <p:nvPr/>
        </p:nvSpPr>
        <p:spPr>
          <a:xfrm>
            <a:off x="1322899" y="5415379"/>
            <a:ext cx="954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力合科创：深圳国资委，海洋状态低位，周线死叉第</a:t>
            </a:r>
            <a:r>
              <a:rPr lang="en-US" altLang="zh-CN" dirty="0">
                <a:solidFill>
                  <a:schemeClr val="bg1"/>
                </a:solidFill>
              </a:rPr>
              <a:t>3</a:t>
            </a:r>
            <a:r>
              <a:rPr lang="zh-CN" altLang="en-US" dirty="0">
                <a:solidFill>
                  <a:schemeClr val="bg1"/>
                </a:solidFill>
              </a:rPr>
              <a:t>周，筹码结构稳定，股东人数变化不大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爆量跟庄法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43355" y="1151890"/>
            <a:ext cx="94354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爆量跟庄法是一种分析思路，可以用于短线，中线，长线，核心是判断主力意图，筹码结构</a:t>
            </a: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爆量：寻找主力痕迹，爆天量的价格，爆次天量的价格，倍量的价格含义不同</a:t>
            </a: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跟庄法：核心是枯燥的跟踪，多留意异动信号</a:t>
            </a: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信号：放量上影线，炸板，涨停次日爆量分歧，流动资金持续翻红【股价乖离率持续低于</a:t>
            </a:r>
            <a:r>
              <a:rPr lang="en-US" altLang="zh-CN">
                <a:solidFill>
                  <a:schemeClr val="bg1"/>
                </a:solidFill>
              </a:rPr>
              <a:t>7%</a:t>
            </a:r>
            <a:r>
              <a:rPr lang="zh-CN" altLang="en-US">
                <a:solidFill>
                  <a:schemeClr val="bg1"/>
                </a:solidFill>
              </a:rPr>
              <a:t>】，缺口，主力动向紫色等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63675" y="3729355"/>
            <a:ext cx="62560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复盘：豫能控股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法尔胜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汉缆股份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出版传媒</a:t>
            </a: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4739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4"/>
          <a:stretch>
            <a:fillRect/>
          </a:stretch>
        </p:blipFill>
        <p:spPr>
          <a:xfrm>
            <a:off x="3319780" y="1207135"/>
            <a:ext cx="7241540" cy="51231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" y="1008380"/>
            <a:ext cx="6901180" cy="552069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4739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猎手定位异动</a:t>
            </a: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070" y="1001395"/>
            <a:ext cx="10854055" cy="538353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5"/>
          <a:stretch>
            <a:fillRect/>
          </a:stretch>
        </p:blipFill>
        <p:spPr>
          <a:xfrm>
            <a:off x="2500313" y="2314575"/>
            <a:ext cx="7191375" cy="22288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370" y="1001395"/>
            <a:ext cx="5608320" cy="523176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4739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564640" y="1033145"/>
            <a:ext cx="4358005" cy="7010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快速定位异动个股：涨停打板</a:t>
            </a: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涨停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二连板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炸板</a:t>
            </a: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涨停首版：涨停复制，箱体突破，主力状态红紫柱，黄柱增加，主力动向紫色</a:t>
            </a: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二连板：分金弱转强，分金定位，涨停棱镜，是不是热门板块，回踩缺口不破，熊线支撑和蓝线支撑都可以作为强势股支撑，主力动向盘中翻红，捕捞死叉大于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天以上</a:t>
            </a: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炸板：中期跟踪，流动资金翻红，主力状态红柱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2645" y="3003550"/>
            <a:ext cx="5793740" cy="105219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4739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12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</a:p>
          </p:txBody>
        </p:sp>
        <p:sp>
          <p:nvSpPr>
            <p:cNvPr id="8" name="文本框 7"/>
            <p:cNvSpPr txBox="1"/>
            <p:nvPr>
              <p:custDataLst>
                <p:tags r:id="rId13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与耐心资本共舞</a:t>
              </a:r>
            </a:p>
          </p:txBody>
        </p:sp>
      </p:grpSp>
      <p:grpSp>
        <p:nvGrpSpPr>
          <p:cNvPr id="9" name="组合 8"/>
          <p:cNvGrpSpPr/>
          <p:nvPr>
            <p:custDataLst>
              <p:tags r:id="rId3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爆量跟庄思维</a:t>
              </a:r>
            </a:p>
          </p:txBody>
        </p:sp>
      </p:grpSp>
      <p:grpSp>
        <p:nvGrpSpPr>
          <p:cNvPr id="18" name="组合 17"/>
          <p:cNvGrpSpPr/>
          <p:nvPr>
            <p:custDataLst>
              <p:tags r:id="rId4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猎手快速定位异动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095" y="959485"/>
            <a:ext cx="10394950" cy="37992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34490" y="532003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</a:rPr>
              <a:t>1</a:t>
            </a:r>
            <a:r>
              <a:rPr lang="zh-CN" altLang="en-US">
                <a:solidFill>
                  <a:schemeClr val="bg1"/>
                </a:solidFill>
              </a:rPr>
              <a:t>，寻找前五的热点板块【分金】</a:t>
            </a:r>
          </a:p>
          <a:p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，回溯</a:t>
            </a:r>
            <a:r>
              <a:rPr lang="en-US" altLang="zh-CN">
                <a:solidFill>
                  <a:schemeClr val="bg1"/>
                </a:solidFill>
              </a:rPr>
              <a:t>2</a:t>
            </a:r>
            <a:r>
              <a:rPr lang="zh-CN" altLang="en-US">
                <a:solidFill>
                  <a:schemeClr val="bg1"/>
                </a:solidFill>
              </a:rPr>
              <a:t>连板弱转强的个股</a:t>
            </a:r>
          </a:p>
          <a:p>
            <a:r>
              <a:rPr lang="en-US" altLang="zh-CN">
                <a:solidFill>
                  <a:schemeClr val="bg1"/>
                </a:solidFill>
              </a:rPr>
              <a:t>3</a:t>
            </a:r>
            <a:r>
              <a:rPr lang="zh-CN" altLang="en-US">
                <a:solidFill>
                  <a:schemeClr val="bg1"/>
                </a:solidFill>
              </a:rPr>
              <a:t>，加入自选</a:t>
            </a: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4739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915" y="805180"/>
            <a:ext cx="8196580" cy="535495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4739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820" y="1024890"/>
            <a:ext cx="7953375" cy="5050790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4739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485" y="1050290"/>
            <a:ext cx="8221345" cy="486473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4739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</p:spTree>
    <p:custDataLst>
      <p:tags r:id="rId1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与耐心资本共舞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295" y="237490"/>
            <a:ext cx="7461250" cy="5969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0433A3F2-2189-DD21-868B-D227719B0B4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74739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4739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7230" y="163195"/>
            <a:ext cx="8500110" cy="60940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4739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589405" y="647065"/>
            <a:ext cx="950087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</a:rPr>
              <a:t>国家创业投资引导基金的核心意义，以中央资金引领，吸引社保、保险、地方政府、央企、民资等长期资金，形成千亿财政撬动万亿社会资本的格局，扩大耐心资本规模。</a:t>
            </a:r>
          </a:p>
          <a:p>
            <a:r>
              <a:rPr lang="zh-CN" altLang="en-US" sz="2400">
                <a:solidFill>
                  <a:schemeClr val="bg1"/>
                </a:solidFill>
              </a:rPr>
              <a:t>补位早期市场空白</a:t>
            </a:r>
          </a:p>
          <a:p>
            <a:r>
              <a:rPr lang="zh-CN" altLang="en-US" sz="2400">
                <a:solidFill>
                  <a:schemeClr val="bg1"/>
                </a:solidFill>
              </a:rPr>
              <a:t>聚焦种子期、初创期企业（估值</a:t>
            </a:r>
            <a:r>
              <a:rPr lang="en-US" altLang="zh-CN" sz="2400">
                <a:solidFill>
                  <a:schemeClr val="bg1"/>
                </a:solidFill>
              </a:rPr>
              <a:t>≤5 </a:t>
            </a:r>
            <a:r>
              <a:rPr lang="zh-CN" altLang="en-US" sz="2400">
                <a:solidFill>
                  <a:schemeClr val="bg1"/>
                </a:solidFill>
              </a:rPr>
              <a:t>亿元，单笔投资</a:t>
            </a:r>
            <a:r>
              <a:rPr lang="en-US" altLang="zh-CN" sz="2400">
                <a:solidFill>
                  <a:schemeClr val="bg1"/>
                </a:solidFill>
              </a:rPr>
              <a:t>≤5000 </a:t>
            </a:r>
            <a:r>
              <a:rPr lang="zh-CN" altLang="en-US" sz="2400">
                <a:solidFill>
                  <a:schemeClr val="bg1"/>
                </a:solidFill>
              </a:rPr>
              <a:t>万元），填补社会资本不愿投、不敢投的早期科创融资缺口。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875" y="2891790"/>
            <a:ext cx="7723505" cy="35058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270" y="880745"/>
            <a:ext cx="7467600" cy="5250815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500" y="788035"/>
            <a:ext cx="4756785" cy="54082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28410" y="1117600"/>
            <a:ext cx="4596765" cy="1892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在经济转型的过程，行业的景气度，企业能否持续稳定乃至出现增量的业绩和利润，是本轮牛市中机构重点关注的。结合自己合适的盈利模型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创投概念进行选股</a:t>
            </a: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812800"/>
            <a:ext cx="6995160" cy="55238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851775" y="1770380"/>
            <a:ext cx="4064000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</a:rPr>
              <a:t>鲁信创投：分金弱转强</a:t>
            </a:r>
            <a:r>
              <a:rPr lang="en-US" altLang="zh-CN">
                <a:solidFill>
                  <a:schemeClr val="bg1"/>
                </a:solidFill>
              </a:rPr>
              <a:t>+124</a:t>
            </a:r>
            <a:r>
              <a:rPr lang="zh-CN" altLang="en-US">
                <a:solidFill>
                  <a:schemeClr val="bg1"/>
                </a:solidFill>
              </a:rPr>
              <a:t>买入法</a:t>
            </a: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苏州高新：分金弱转强</a:t>
            </a: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东湖高新：爆量跟庄法</a:t>
            </a:r>
          </a:p>
          <a:p>
            <a:endParaRPr lang="en-US" altLang="zh-CN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力合科创：爆量跟庄法</a:t>
            </a: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r>
              <a:rPr lang="zh-CN" altLang="en-US">
                <a:solidFill>
                  <a:schemeClr val="bg1"/>
                </a:solidFill>
              </a:rPr>
              <a:t>以上所涉及个股只作为案例分析和教学使用，不构成具体的投资建议，投资者应独立决策并自担风险。市场有风险，投资需谨慎</a:t>
            </a:r>
            <a:r>
              <a:rPr lang="en-US" altLang="zh-CN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747395" y="6397625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经传多赢资深投顾：张凯杰，投顾执业编号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:A1120625060004;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:A20250617005341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；风险提示：观点基于软件数据和理论模型分析</a:t>
            </a:r>
          </a:p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仅供参考，不构成买卖建议，市场有风险，投资需谨慎。基金的过往业绩并不预示其未来表现，基金管理人管理的其他基金的业绩并不构成基金业绩表现的保证</a:t>
            </a: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5d6e9262-ca8a-4070-8ad5-698f89e303ea"/>
  <p:tag name="COMMONDATA" val="eyJoZGlkIjoiOWY4MjQyNDc1NWE5NGE3YmJhMmZmNzIzZDc5YmE1NG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65,&quot;left&quot;:329.75,&quot;top&quot;:108.9,&quot;width&quot;:519.35}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65,&quot;left&quot;:329.75,&quot;top&quot;:108.9,&quot;width&quot;:519.35}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65,&quot;left&quot;:329.75,&quot;top&quot;:108.9,&quot;width&quot;:519.3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65,&quot;left&quot;:329.75,&quot;top&quot;:108.9,&quot;width&quot;:519.35}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24.65,&quot;left&quot;:329.75,&quot;top&quot;:108.9,&quot;width&quot;:519.35}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2050</Words>
  <Application>Microsoft Office PowerPoint</Application>
  <PresentationFormat>宽屏</PresentationFormat>
  <Paragraphs>98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4" baseType="lpstr">
      <vt:lpstr>黑体</vt:lpstr>
      <vt:lpstr>思源黑体 CN Bold</vt:lpstr>
      <vt:lpstr>思源黑体 CN Light</vt:lpstr>
      <vt:lpstr>思源黑体 CN Medium</vt:lpstr>
      <vt:lpstr>思源黑体 Medium</vt:lpstr>
      <vt:lpstr>Arial</vt:lpstr>
      <vt:lpstr>Calibri</vt:lpstr>
      <vt:lpstr>Wingdings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包 包</cp:lastModifiedBy>
  <cp:revision>301</cp:revision>
  <dcterms:created xsi:type="dcterms:W3CDTF">2022-12-31T05:43:00Z</dcterms:created>
  <dcterms:modified xsi:type="dcterms:W3CDTF">2026-03-19T14:09:29Z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29A6AC1D570D490C9AB732DC4DB32958_13</vt:lpwstr>
  </property>
</Properties>
</file>