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328" r:id="rId3"/>
    <p:sldId id="329" r:id="rId4"/>
    <p:sldId id="321" r:id="rId5"/>
    <p:sldId id="322" r:id="rId6"/>
    <p:sldId id="330" r:id="rId7"/>
    <p:sldId id="340" r:id="rId8"/>
    <p:sldId id="350" r:id="rId9"/>
    <p:sldId id="348" r:id="rId10"/>
    <p:sldId id="349" r:id="rId11"/>
    <p:sldId id="352" r:id="rId12"/>
    <p:sldId id="341" r:id="rId13"/>
    <p:sldId id="351" r:id="rId14"/>
    <p:sldId id="333" r:id="rId15"/>
    <p:sldId id="332" r:id="rId16"/>
    <p:sldId id="370" r:id="rId17"/>
    <p:sldId id="369" r:id="rId18"/>
    <p:sldId id="335" r:id="rId19"/>
    <p:sldId id="356" r:id="rId20"/>
    <p:sldId id="365" r:id="rId21"/>
    <p:sldId id="366" r:id="rId22"/>
    <p:sldId id="367" r:id="rId23"/>
    <p:sldId id="368" r:id="rId24"/>
    <p:sldId id="344" r:id="rId25"/>
    <p:sldId id="334" r:id="rId26"/>
    <p:sldId id="331" r:id="rId27"/>
    <p:sldId id="339" r:id="rId28"/>
    <p:sldId id="361" r:id="rId29"/>
    <p:sldId id="355" r:id="rId30"/>
    <p:sldId id="364" r:id="rId31"/>
    <p:sldId id="371" r:id="rId32"/>
    <p:sldId id="372" r:id="rId33"/>
    <p:sldId id="363" r:id="rId34"/>
    <p:sldId id="362" r:id="rId35"/>
    <p:sldId id="360" r:id="rId36"/>
    <p:sldId id="354" r:id="rId37"/>
    <p:sldId id="357" r:id="rId38"/>
    <p:sldId id="359" r:id="rId39"/>
    <p:sldId id="327" r:id="rId40"/>
  </p:sldIdLst>
  <p:sldSz cx="12192000" cy="6858000"/>
  <p:notesSz cx="6858000" cy="9144000"/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gs" Target="tags/tag156.xml"/><Relationship Id="rId45" Type="http://schemas.openxmlformats.org/officeDocument/2006/relationships/commentAuthors" Target="commentAuthors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6.xml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3.xml"/><Relationship Id="rId2" Type="http://schemas.openxmlformats.org/officeDocument/2006/relationships/image" Target="../media/image13.png"/><Relationship Id="rId1" Type="http://schemas.openxmlformats.org/officeDocument/2006/relationships/tags" Target="../tags/tag5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55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54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57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5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2.xml"/><Relationship Id="rId2" Type="http://schemas.openxmlformats.org/officeDocument/2006/relationships/image" Target="../media/image18.png"/><Relationship Id="rId1" Type="http://schemas.openxmlformats.org/officeDocument/2006/relationships/tags" Target="../tags/tag61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4.xml"/><Relationship Id="rId2" Type="http://schemas.openxmlformats.org/officeDocument/2006/relationships/image" Target="../media/image19.png"/><Relationship Id="rId1" Type="http://schemas.openxmlformats.org/officeDocument/2006/relationships/tags" Target="../tags/tag63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6.xml"/><Relationship Id="rId2" Type="http://schemas.openxmlformats.org/officeDocument/2006/relationships/image" Target="../media/image20.png"/><Relationship Id="rId1" Type="http://schemas.openxmlformats.org/officeDocument/2006/relationships/tags" Target="../tags/tag65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21.png"/><Relationship Id="rId1" Type="http://schemas.openxmlformats.org/officeDocument/2006/relationships/tags" Target="../tags/tag70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3.xml"/><Relationship Id="rId2" Type="http://schemas.openxmlformats.org/officeDocument/2006/relationships/image" Target="../media/image22.png"/><Relationship Id="rId1" Type="http://schemas.openxmlformats.org/officeDocument/2006/relationships/tags" Target="../tags/tag72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21.xml"/><Relationship Id="rId5" Type="http://schemas.openxmlformats.org/officeDocument/2006/relationships/image" Target="../media/image9.png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5.xml"/><Relationship Id="rId2" Type="http://schemas.openxmlformats.org/officeDocument/2006/relationships/image" Target="../media/image23.png"/><Relationship Id="rId1" Type="http://schemas.openxmlformats.org/officeDocument/2006/relationships/tags" Target="../tags/tag74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8.xml"/><Relationship Id="rId3" Type="http://schemas.openxmlformats.org/officeDocument/2006/relationships/image" Target="../media/image24.png"/><Relationship Id="rId2" Type="http://schemas.openxmlformats.org/officeDocument/2006/relationships/tags" Target="../tags/tag77.xml"/><Relationship Id="rId1" Type="http://schemas.openxmlformats.org/officeDocument/2006/relationships/tags" Target="../tags/tag76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81.xml"/><Relationship Id="rId3" Type="http://schemas.openxmlformats.org/officeDocument/2006/relationships/image" Target="../media/image25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26.png"/><Relationship Id="rId1" Type="http://schemas.openxmlformats.org/officeDocument/2006/relationships/tags" Target="../tags/tag82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90.xml"/><Relationship Id="rId3" Type="http://schemas.openxmlformats.org/officeDocument/2006/relationships/image" Target="../media/image27.png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image" Target="../media/image29.jpeg"/><Relationship Id="rId5" Type="http://schemas.openxmlformats.org/officeDocument/2006/relationships/tags" Target="../tags/tag93.xml"/><Relationship Id="rId4" Type="http://schemas.openxmlformats.org/officeDocument/2006/relationships/image" Target="NULL" TargetMode="External"/><Relationship Id="rId3" Type="http://schemas.openxmlformats.org/officeDocument/2006/relationships/image" Target="../media/image28.jpeg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105.xml"/><Relationship Id="rId1" Type="http://schemas.openxmlformats.org/officeDocument/2006/relationships/tags" Target="../tags/tag96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4" Type="http://schemas.openxmlformats.org/officeDocument/2006/relationships/slideLayout" Target="../slideLayouts/slideLayout4.xml"/><Relationship Id="rId33" Type="http://schemas.openxmlformats.org/officeDocument/2006/relationships/tags" Target="../tags/tag138.xml"/><Relationship Id="rId32" Type="http://schemas.openxmlformats.org/officeDocument/2006/relationships/tags" Target="../tags/tag137.xml"/><Relationship Id="rId31" Type="http://schemas.openxmlformats.org/officeDocument/2006/relationships/tags" Target="../tags/tag136.xml"/><Relationship Id="rId30" Type="http://schemas.openxmlformats.org/officeDocument/2006/relationships/tags" Target="../tags/tag135.xml"/><Relationship Id="rId3" Type="http://schemas.openxmlformats.org/officeDocument/2006/relationships/tags" Target="../tags/tag108.xml"/><Relationship Id="rId29" Type="http://schemas.openxmlformats.org/officeDocument/2006/relationships/tags" Target="../tags/tag134.xml"/><Relationship Id="rId28" Type="http://schemas.openxmlformats.org/officeDocument/2006/relationships/tags" Target="../tags/tag133.xml"/><Relationship Id="rId27" Type="http://schemas.openxmlformats.org/officeDocument/2006/relationships/tags" Target="../tags/tag132.xml"/><Relationship Id="rId26" Type="http://schemas.openxmlformats.org/officeDocument/2006/relationships/tags" Target="../tags/tag131.xml"/><Relationship Id="rId25" Type="http://schemas.openxmlformats.org/officeDocument/2006/relationships/tags" Target="../tags/tag130.xml"/><Relationship Id="rId24" Type="http://schemas.openxmlformats.org/officeDocument/2006/relationships/tags" Target="../tags/tag129.xml"/><Relationship Id="rId23" Type="http://schemas.openxmlformats.org/officeDocument/2006/relationships/tags" Target="../tags/tag128.xml"/><Relationship Id="rId22" Type="http://schemas.openxmlformats.org/officeDocument/2006/relationships/tags" Target="../tags/tag127.xml"/><Relationship Id="rId21" Type="http://schemas.openxmlformats.org/officeDocument/2006/relationships/tags" Target="../tags/tag126.xml"/><Relationship Id="rId20" Type="http://schemas.openxmlformats.org/officeDocument/2006/relationships/tags" Target="../tags/tag125.xml"/><Relationship Id="rId2" Type="http://schemas.openxmlformats.org/officeDocument/2006/relationships/tags" Target="../tags/tag107.xml"/><Relationship Id="rId19" Type="http://schemas.openxmlformats.org/officeDocument/2006/relationships/tags" Target="../tags/tag124.xml"/><Relationship Id="rId18" Type="http://schemas.openxmlformats.org/officeDocument/2006/relationships/tags" Target="../tags/tag123.xml"/><Relationship Id="rId17" Type="http://schemas.openxmlformats.org/officeDocument/2006/relationships/tags" Target="../tags/tag122.xml"/><Relationship Id="rId16" Type="http://schemas.openxmlformats.org/officeDocument/2006/relationships/tags" Target="../tags/tag121.xml"/><Relationship Id="rId15" Type="http://schemas.openxmlformats.org/officeDocument/2006/relationships/tags" Target="../tags/tag120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tags" Target="../tags/tag106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40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tags" Target="../tags/tag13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11.png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42.xml"/><Relationship Id="rId2" Type="http://schemas.openxmlformats.org/officeDocument/2006/relationships/image" Target="../media/image32.png"/><Relationship Id="rId1" Type="http://schemas.openxmlformats.org/officeDocument/2006/relationships/tags" Target="../tags/tag141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44.xml"/><Relationship Id="rId2" Type="http://schemas.openxmlformats.org/officeDocument/2006/relationships/image" Target="../media/image33.png"/><Relationship Id="rId1" Type="http://schemas.openxmlformats.org/officeDocument/2006/relationships/tags" Target="../tags/tag143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46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tags" Target="../tags/tag145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48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tags" Target="../tags/tag147.xml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50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tags" Target="../tags/tag149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5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tags" Target="../tags/tag1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3.xml"/><Relationship Id="rId1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54.xml"/><Relationship Id="rId1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55.xml"/><Relationship Id="rId1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3.xml"/><Relationship Id="rId2" Type="http://schemas.openxmlformats.org/officeDocument/2006/relationships/image" Target="../media/image12.png"/><Relationship Id="rId1" Type="http://schemas.openxmlformats.org/officeDocument/2006/relationships/tags" Target="../tags/tag4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45.xml"/><Relationship Id="rId6" Type="http://schemas.openxmlformats.org/officeDocument/2006/relationships/hyperlink" Target="http://quote.eastmoney.com/unify/r/0.000783" TargetMode="External"/><Relationship Id="rId5" Type="http://schemas.openxmlformats.org/officeDocument/2006/relationships/hyperlink" Target="http://quote.eastmoney.com/unify/r/1.601555" TargetMode="External"/><Relationship Id="rId4" Type="http://schemas.openxmlformats.org/officeDocument/2006/relationships/hyperlink" Target="http://quote.eastmoney.com/unify/r/0.000591" TargetMode="External"/><Relationship Id="rId3" Type="http://schemas.openxmlformats.org/officeDocument/2006/relationships/hyperlink" Target="http://quote.eastmoney.com/unify/r/90.BK0493" TargetMode="External"/><Relationship Id="rId2" Type="http://schemas.openxmlformats.org/officeDocument/2006/relationships/hyperlink" Target="http://quote.eastmoney.com/unify/r/90.BK0428" TargetMode="External"/><Relationship Id="rId1" Type="http://schemas.openxmlformats.org/officeDocument/2006/relationships/tags" Target="../tags/tag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</a:t>
            </a:r>
            <a:r>
              <a:rPr lang="zh-CN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短期方向</a:t>
            </a:r>
            <a:r>
              <a:rPr lang="en-US" altLang="zh-CN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r>
              <a:rPr lang="zh-CN" altLang="en-US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看大盘定仓位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2155"/>
            <a:ext cx="12192000" cy="57105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r>
              <a:rPr lang="zh-CN" altLang="en-US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中期方向：金坑机遇，震荡抬升，未来可期</a:t>
            </a:r>
            <a:endParaRPr lang="zh-CN" altLang="en-US" sz="32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" y="693420"/>
            <a:ext cx="5693410" cy="56984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470" y="694055"/>
            <a:ext cx="6058535" cy="569785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0" y="703580"/>
            <a:ext cx="5763895" cy="56883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325" y="704215"/>
            <a:ext cx="6250940" cy="56876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80540" y="0"/>
            <a:ext cx="92106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r>
              <a:rPr lang="zh-CN" altLang="en-US" sz="32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中期方向：金坑机遇，震荡抬升，未来可期</a:t>
            </a:r>
            <a:endParaRPr lang="zh-CN" altLang="en-US" sz="32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561465" y="3064510"/>
            <a:ext cx="89408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聚焦主线，主题机会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44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掘金行业方向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7075"/>
            <a:ext cx="12192000" cy="56648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44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掘金行业方向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714375"/>
            <a:ext cx="12193270" cy="56775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90370" y="4445"/>
            <a:ext cx="102711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把心打开，跟对主题最重要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6915"/>
            <a:ext cx="12192000" cy="56775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95960" y="3064510"/>
            <a:ext cx="1089533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兴起牛机遇，双猎手出击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44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掘金行业方向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92000" cy="56807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44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产业链传导寻双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牛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7235"/>
            <a:ext cx="12192000" cy="56508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5374640" y="4196715"/>
            <a:ext cx="5269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5361305" y="4479925"/>
            <a:ext cx="5282565" cy="1534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 fontAlgn="auto">
              <a:lnSpc>
                <a:spcPct val="125000"/>
              </a:lnSpc>
            </a:pP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10</a:t>
            </a:r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余年金融从业经验，专研究趋势理论，</a:t>
            </a: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K</a:t>
            </a:r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线形态理论等，对于市场具有敏锐嗅觉。集十年大成研发双</a:t>
            </a: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B</a:t>
            </a:r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龙头战法，成功帮助广大股民朋友看中做短，捕捉大波段强势股启动机会，精研盈利模式</a:t>
            </a: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,</a:t>
            </a:r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首创中线游龙黄金战法，波段复制涨停法，</a:t>
            </a:r>
            <a:r>
              <a:rPr lang="en-US" altLang="zh-CN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333</a:t>
            </a:r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战法！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5027930" y="788035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金坑机遇</a:t>
            </a:r>
            <a:endParaRPr lang="zh-CN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震荡抬升</a:t>
            </a:r>
            <a:endParaRPr lang="zh-CN" altLang="en-US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66360" y="41636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5166360" y="44780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:A20250617005261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 descr="吴镇鸿_16994923506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10" y="883920"/>
            <a:ext cx="4608830" cy="595376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8000" y="444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产业链传导寻双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牛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92000" cy="56889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4410" y="78740"/>
            <a:ext cx="8091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en-US" altLang="zh-CN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猎手：产品异动挖掘绩优控盘双紫牛</a:t>
            </a:r>
            <a:endParaRPr lang="zh-CN" altLang="en-US" sz="3600" b="1">
              <a:ln w="19050">
                <a:solidFill>
                  <a:srgbClr val="BA2125">
                    <a:alpha val="55000"/>
                  </a:srgbClr>
                </a:solidFill>
              </a:ln>
              <a:gradFill>
                <a:gsLst>
                  <a:gs pos="0">
                    <a:srgbClr val="FEF988"/>
                  </a:gs>
                  <a:gs pos="100000">
                    <a:srgbClr val="F0F7FC"/>
                  </a:gs>
                </a:gsLst>
                <a:lin ang="1128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4535"/>
            <a:ext cx="12192000" cy="57061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4410" y="78740"/>
            <a:ext cx="8091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en-US" altLang="zh-CN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猎手：产品涨价挖掘底部绩优双紫牛</a:t>
            </a:r>
            <a:endParaRPr lang="zh-CN" altLang="en-US" sz="3600" b="1">
              <a:ln w="19050">
                <a:solidFill>
                  <a:srgbClr val="BA2125">
                    <a:alpha val="55000"/>
                  </a:srgbClr>
                </a:solidFill>
              </a:ln>
              <a:gradFill>
                <a:gsLst>
                  <a:gs pos="0">
                    <a:srgbClr val="FEF988"/>
                  </a:gs>
                  <a:gs pos="100000">
                    <a:srgbClr val="F0F7FC"/>
                  </a:gs>
                </a:gsLst>
                <a:lin ang="1128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3900"/>
            <a:ext cx="12192000" cy="56889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2625"/>
            <a:ext cx="12192000" cy="57277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264410" y="78740"/>
            <a:ext cx="8091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en-US" altLang="zh-CN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猎手：产品涨价挖掘底部绩优双紫牛</a:t>
            </a:r>
            <a:endParaRPr lang="zh-CN" altLang="en-US" sz="3600" b="1">
              <a:ln w="19050">
                <a:solidFill>
                  <a:srgbClr val="BA2125">
                    <a:alpha val="55000"/>
                  </a:srgbClr>
                </a:solidFill>
              </a:ln>
              <a:gradFill>
                <a:gsLst>
                  <a:gs pos="0">
                    <a:srgbClr val="FEF988"/>
                  </a:gs>
                  <a:gs pos="100000">
                    <a:srgbClr val="F0F7FC"/>
                  </a:gs>
                </a:gsLst>
                <a:lin ang="1128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510665" y="3064510"/>
            <a:ext cx="928370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中报掘金，未来可期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投资方案哪个最佳？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5872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24953" y="805498"/>
            <a:ext cx="8931275" cy="54292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59746" name="Picture 1" descr="第七讲：短线盈利模式之鈥敵垂擅丶烦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248728" y="1373823"/>
            <a:ext cx="4924425" cy="2705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9749" name="Picture 4" descr="第七讲：短线盈利模式之鈥敵垂擅丶烦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r:link="rId4"/>
          <a:stretch>
            <a:fillRect/>
          </a:stretch>
        </p:blipFill>
        <p:spPr>
          <a:xfrm>
            <a:off x="7292658" y="983298"/>
            <a:ext cx="2714625" cy="3095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9747" name="Rectangle 3"/>
          <p:cNvSpPr/>
          <p:nvPr>
            <p:custDataLst>
              <p:tags r:id="rId7"/>
            </p:custDataLst>
          </p:nvPr>
        </p:nvSpPr>
        <p:spPr>
          <a:xfrm>
            <a:off x="882015" y="4078605"/>
            <a:ext cx="9574530" cy="242887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noAutofit/>
          </a:bodyPr>
          <a:p>
            <a:pPr indent="266700"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选股步骤：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当大盘进入到抄底区域之后，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运用智能选股方案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找出绝对底和大底的股票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加入到自选股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待牛线（红线）上穿马线（绿线）或捕捞      金叉介入。（</a:t>
            </a:r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60</a:t>
            </a:r>
            <a:r>
              <a:rPr lang="zh-CN" altLang="en-US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分钟稳定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选股思路：运用智能选股方案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水手抄底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短线看底部有超级单买入（主力被套）中线看流动资金翻红，结合量能考虑买入（一般底部放量中阳为好）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水手抄底：当水手突破进入连续的蓝色超跌状态（即恐慌性杀跌区域），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 algn="l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一旦形成中阳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线，代表机会来了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不出蓝色，不转绿色我们不操作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抄底指标学习及应用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抄底反弹战法总结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2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950710" y="1716859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先看大盘分析横向样本统计短线超跌是否超过15，配合中线上攻低于5胜率会更高。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11" name="深色2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2435435" y="1715255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1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2" name="文本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2950710" y="2520114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>
              <a:lnSpc>
                <a:spcPct val="120000"/>
              </a:lnSpc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观察个股流动资金持续翻红，海洋寻底出现中底，大底状态的重点关注加入自选股（连续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3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日资金流入、首板或中阳、</a:t>
            </a:r>
            <a:r>
              <a:rPr lang="zh-CN" altLang="en-US" sz="1400" dirty="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短期看主力动向，跟风资金，超级大单买入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）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2" name="深色3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435435" y="2518511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2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4" name="文本4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50710" y="3323370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精选牛马线都在中小底双底抬高的个股、下跌半年以上整体跌幅40-50%的个股、智能辅助线乖离率-20以下，做好条件预警，盘中看牛线上穿马线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1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成仓，捕捞季节金叉两成，分仓位进场（超跌反弹仓位不超过</a:t>
            </a:r>
            <a:r>
              <a:rPr lang="en-US" altLang="zh-CN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3</a:t>
            </a: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成）三日原则快进快出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15" name="深色4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2435435" y="3321766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3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6" name="文本5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2950710" y="4111416"/>
            <a:ext cx="6773310" cy="840050"/>
          </a:xfrm>
          <a:prstGeom prst="rect">
            <a:avLst/>
          </a:prstGeom>
          <a:gradFill>
            <a:gsLst>
              <a:gs pos="33000">
                <a:srgbClr val="F9F9F9"/>
              </a:gs>
              <a:gs pos="100000">
                <a:srgbClr val="D7D7D7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lvl="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en-US" sz="1400" dirty="0">
                <a:solidFill>
                  <a:schemeClr val="tx1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一旦盘中出现预警共振金叉信号，三个点以内是较好买入点，不追高。关注十点前短期资金进场是重点，短线高位不能突破智能辅助线或盘中死叉冲高减仓或卖出即可！</a:t>
            </a:r>
            <a:endParaRPr lang="zh-CN" altLang="en-US" sz="1400" dirty="0">
              <a:solidFill>
                <a:schemeClr val="tx1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  <p:sp>
        <p:nvSpPr>
          <p:cNvPr id="17" name="深色5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2435435" y="4109813"/>
            <a:ext cx="548300" cy="843418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  <a:ln w="3175" cap="flat" cmpd="sng" algn="ctr">
            <a:solidFill>
              <a:srgbClr val="D7D7D7"/>
            </a:solidFill>
            <a:prstDash val="solid"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anchor="ctr"/>
          <a:p>
            <a:pPr algn="ctr">
              <a:lnSpc>
                <a:spcPct val="120000"/>
              </a:lnSpc>
              <a:defRPr/>
            </a:pPr>
            <a:r>
              <a:rPr lang="en-US" altLang="zh-CN" sz="2000" kern="0" dirty="0">
                <a:solidFill>
                  <a:srgbClr val="FFFFFF"/>
                </a:solidFill>
                <a:latin typeface="思源黑体 CN Bold" panose="020B0800000000000000" charset="-122"/>
                <a:ea typeface="思源黑体 CN Bold" panose="020B0800000000000000" charset="-122"/>
              </a:rPr>
              <a:t>4</a:t>
            </a:r>
            <a:endParaRPr lang="en-US" altLang="zh-CN" sz="2000" kern="0" dirty="0">
              <a:solidFill>
                <a:srgbClr val="FFFFFF"/>
              </a:soli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1" grpId="0" bldLvl="0" animBg="1"/>
      <p:bldP spid="12" grpId="0" bldLvl="0" animBg="1"/>
      <p:bldP spid="2" grpId="0" bldLvl="0" animBg="1"/>
      <p:bldP spid="14" grpId="0" bldLvl="0" animBg="1"/>
      <p:bldP spid="15" grpId="0" bldLvl="0" animBg="1"/>
      <p:bldP spid="16" grpId="0" bldLvl="0" animBg="1"/>
      <p:bldP spid="1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3052445" y="78740"/>
            <a:ext cx="6532880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当下最好的投资策略</a:t>
            </a:r>
            <a:endParaRPr lang="zh-CN" altLang="en-US" sz="3600" b="1">
              <a:ln w="19050">
                <a:solidFill>
                  <a:srgbClr val="BA2125">
                    <a:alpha val="55000"/>
                  </a:srgbClr>
                </a:solidFill>
              </a:ln>
              <a:gradFill>
                <a:gsLst>
                  <a:gs pos="0">
                    <a:srgbClr val="FEF988"/>
                  </a:gs>
                  <a:gs pos="100000">
                    <a:srgbClr val="F0F7FC"/>
                  </a:gs>
                </a:gsLst>
                <a:lin ang="1128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任意多边形: 形状 17"/>
          <p:cNvSpPr/>
          <p:nvPr>
            <p:custDataLst>
              <p:tags r:id="rId3"/>
            </p:custDataLst>
          </p:nvPr>
        </p:nvSpPr>
        <p:spPr>
          <a:xfrm>
            <a:off x="1063625" y="4205288"/>
            <a:ext cx="9848488" cy="2006368"/>
          </a:xfrm>
          <a:custGeom>
            <a:avLst/>
            <a:gdLst>
              <a:gd name="connsiteX0" fmla="*/ 4924244 w 9848488"/>
              <a:gd name="connsiteY0" fmla="*/ 0 h 2006368"/>
              <a:gd name="connsiteX1" fmla="*/ 9775437 w 9848488"/>
              <a:gd name="connsiteY1" fmla="*/ 1858432 h 2006368"/>
              <a:gd name="connsiteX2" fmla="*/ 9848488 w 9848488"/>
              <a:gd name="connsiteY2" fmla="*/ 2006368 h 2006368"/>
              <a:gd name="connsiteX3" fmla="*/ 0 w 9848488"/>
              <a:gd name="connsiteY3" fmla="*/ 2006368 h 2006368"/>
              <a:gd name="connsiteX4" fmla="*/ 73051 w 9848488"/>
              <a:gd name="connsiteY4" fmla="*/ 1858432 h 2006368"/>
              <a:gd name="connsiteX5" fmla="*/ 4924244 w 9848488"/>
              <a:gd name="connsiteY5" fmla="*/ 0 h 20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8488" h="2006368">
                <a:moveTo>
                  <a:pt x="4924244" y="0"/>
                </a:moveTo>
                <a:cubicBezTo>
                  <a:pt x="7203603" y="0"/>
                  <a:pt x="9132307" y="781751"/>
                  <a:pt x="9775437" y="1858432"/>
                </a:cubicBezTo>
                <a:lnTo>
                  <a:pt x="9848488" y="2006368"/>
                </a:lnTo>
                <a:lnTo>
                  <a:pt x="0" y="2006368"/>
                </a:lnTo>
                <a:lnTo>
                  <a:pt x="73051" y="1858432"/>
                </a:lnTo>
                <a:cubicBezTo>
                  <a:pt x="716182" y="781751"/>
                  <a:pt x="2644886" y="0"/>
                  <a:pt x="4924244" y="0"/>
                </a:cubicBezTo>
                <a:close/>
              </a:path>
            </a:pathLst>
          </a:custGeom>
          <a:gradFill>
            <a:gsLst>
              <a:gs pos="0">
                <a:srgbClr val="376FFF">
                  <a:alpha val="15000"/>
                </a:srgbClr>
              </a:gs>
              <a:gs pos="100000">
                <a:srgbClr val="376FFF">
                  <a:alpha val="0"/>
                </a:srgbClr>
              </a:gs>
            </a:gsLst>
            <a:lin ang="5400000" scaled="1"/>
          </a:gradFill>
          <a:ln>
            <a:gradFill>
              <a:gsLst>
                <a:gs pos="0">
                  <a:srgbClr val="376FFF"/>
                </a:gs>
                <a:gs pos="87000">
                  <a:srgbClr val="376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: 形状 4"/>
          <p:cNvSpPr/>
          <p:nvPr>
            <p:custDataLst>
              <p:tags r:id="rId4"/>
            </p:custDataLst>
          </p:nvPr>
        </p:nvSpPr>
        <p:spPr>
          <a:xfrm>
            <a:off x="5608955" y="5510213"/>
            <a:ext cx="808347" cy="409216"/>
          </a:xfrm>
          <a:custGeom>
            <a:avLst/>
            <a:gdLst>
              <a:gd name="connsiteX0" fmla="*/ 1450658 w 1450657"/>
              <a:gd name="connsiteY0" fmla="*/ 523875 h 734377"/>
              <a:gd name="connsiteX1" fmla="*/ 161925 w 1450657"/>
              <a:gd name="connsiteY1" fmla="*/ 734377 h 734377"/>
              <a:gd name="connsiteX2" fmla="*/ 0 w 1450657"/>
              <a:gd name="connsiteY2" fmla="*/ 0 h 734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0657" h="734377">
                <a:moveTo>
                  <a:pt x="1450658" y="523875"/>
                </a:moveTo>
                <a:lnTo>
                  <a:pt x="161925" y="7343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">
                <a:srgbClr val="376FFF">
                  <a:lumMod val="78000"/>
                  <a:lumOff val="22000"/>
                </a:srgbClr>
              </a:gs>
              <a:gs pos="78000">
                <a:srgbClr val="376FFF">
                  <a:lumMod val="91000"/>
                </a:srgbClr>
              </a:gs>
            </a:gsLst>
            <a:lin ang="16200000" scaled="0"/>
          </a:gradFill>
          <a:ln w="483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6" name="任意多边形: 形状 5"/>
          <p:cNvSpPr/>
          <p:nvPr>
            <p:custDataLst>
              <p:tags r:id="rId5"/>
            </p:custDataLst>
          </p:nvPr>
        </p:nvSpPr>
        <p:spPr>
          <a:xfrm>
            <a:off x="5169535" y="5237798"/>
            <a:ext cx="529699" cy="681496"/>
          </a:xfrm>
          <a:custGeom>
            <a:avLst/>
            <a:gdLst>
              <a:gd name="connsiteX0" fmla="*/ 0 w 950595"/>
              <a:gd name="connsiteY0" fmla="*/ 0 h 1223009"/>
              <a:gd name="connsiteX1" fmla="*/ 788670 w 950595"/>
              <a:gd name="connsiteY1" fmla="*/ 488633 h 1223009"/>
              <a:gd name="connsiteX2" fmla="*/ 950595 w 950595"/>
              <a:gd name="connsiteY2" fmla="*/ 1223010 h 1223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595" h="1223009">
                <a:moveTo>
                  <a:pt x="0" y="0"/>
                </a:moveTo>
                <a:lnTo>
                  <a:pt x="788670" y="488633"/>
                </a:lnTo>
                <a:lnTo>
                  <a:pt x="950595" y="1223010"/>
                </a:lnTo>
                <a:close/>
              </a:path>
            </a:pathLst>
          </a:custGeom>
          <a:gradFill>
            <a:gsLst>
              <a:gs pos="19000">
                <a:srgbClr val="376FFF">
                  <a:lumMod val="60000"/>
                  <a:lumOff val="40000"/>
                </a:srgbClr>
              </a:gs>
              <a:gs pos="92000">
                <a:srgbClr val="376FFF"/>
              </a:gs>
            </a:gsLst>
            <a:lin ang="0" scaled="0"/>
          </a:gradFill>
          <a:ln w="483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endParaRPr lang="zh-CN" altLang="en-US"/>
          </a:p>
        </p:txBody>
      </p:sp>
      <p:sp>
        <p:nvSpPr>
          <p:cNvPr id="7" name="任意多边形: 形状 6"/>
          <p:cNvSpPr/>
          <p:nvPr>
            <p:custDataLst>
              <p:tags r:id="rId6"/>
            </p:custDataLst>
          </p:nvPr>
        </p:nvSpPr>
        <p:spPr>
          <a:xfrm>
            <a:off x="5169535" y="4606608"/>
            <a:ext cx="439469" cy="903353"/>
          </a:xfrm>
          <a:custGeom>
            <a:avLst/>
            <a:gdLst>
              <a:gd name="connsiteX0" fmla="*/ 0 w 788670"/>
              <a:gd name="connsiteY0" fmla="*/ 1132523 h 1621155"/>
              <a:gd name="connsiteX1" fmla="*/ 619125 w 788670"/>
              <a:gd name="connsiteY1" fmla="*/ 0 h 1621155"/>
              <a:gd name="connsiteX2" fmla="*/ 788670 w 788670"/>
              <a:gd name="connsiteY2" fmla="*/ 1621155 h 162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8670" h="1621155">
                <a:moveTo>
                  <a:pt x="0" y="1132523"/>
                </a:moveTo>
                <a:lnTo>
                  <a:pt x="619125" y="0"/>
                </a:lnTo>
                <a:lnTo>
                  <a:pt x="788670" y="1621155"/>
                </a:lnTo>
                <a:close/>
              </a:path>
            </a:pathLst>
          </a:custGeom>
          <a:gradFill>
            <a:gsLst>
              <a:gs pos="0">
                <a:srgbClr val="376FFF">
                  <a:lumMod val="50000"/>
                  <a:lumOff val="50000"/>
                </a:srgbClr>
              </a:gs>
              <a:gs pos="100000">
                <a:srgbClr val="376FFF">
                  <a:lumMod val="86000"/>
                  <a:lumOff val="14000"/>
                </a:srgbClr>
              </a:gs>
            </a:gsLst>
            <a:lin ang="600000" scaled="0"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8" name="任意多边形: 形状 7"/>
          <p:cNvSpPr/>
          <p:nvPr>
            <p:custDataLst>
              <p:tags r:id="rId7"/>
            </p:custDataLst>
          </p:nvPr>
        </p:nvSpPr>
        <p:spPr>
          <a:xfrm>
            <a:off x="5608955" y="4939348"/>
            <a:ext cx="808347" cy="862485"/>
          </a:xfrm>
          <a:custGeom>
            <a:avLst/>
            <a:gdLst>
              <a:gd name="connsiteX0" fmla="*/ 1385888 w 1450657"/>
              <a:gd name="connsiteY0" fmla="*/ 0 h 1547812"/>
              <a:gd name="connsiteX1" fmla="*/ 1450658 w 1450657"/>
              <a:gd name="connsiteY1" fmla="*/ 1547812 h 1547812"/>
              <a:gd name="connsiteX2" fmla="*/ 0 w 1450657"/>
              <a:gd name="connsiteY2" fmla="*/ 1023938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0657" h="1547812">
                <a:moveTo>
                  <a:pt x="1385888" y="0"/>
                </a:moveTo>
                <a:lnTo>
                  <a:pt x="1450658" y="1547812"/>
                </a:lnTo>
                <a:lnTo>
                  <a:pt x="0" y="1023938"/>
                </a:lnTo>
                <a:close/>
              </a:path>
            </a:pathLst>
          </a:custGeom>
          <a:gradFill flip="none" rotWithShape="1">
            <a:gsLst>
              <a:gs pos="36000">
                <a:srgbClr val="376FFF">
                  <a:lumMod val="75000"/>
                </a:srgbClr>
              </a:gs>
              <a:gs pos="100000">
                <a:srgbClr val="376FFF">
                  <a:lumMod val="70000"/>
                  <a:lumOff val="30000"/>
                </a:srgbClr>
              </a:gs>
            </a:gsLst>
            <a:lin ang="1800000" scaled="0"/>
            <a:tileRect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10" name="任意多边形: 形状 9"/>
          <p:cNvSpPr/>
          <p:nvPr>
            <p:custDataLst>
              <p:tags r:id="rId8"/>
            </p:custDataLst>
          </p:nvPr>
        </p:nvSpPr>
        <p:spPr>
          <a:xfrm>
            <a:off x="6297930" y="4398963"/>
            <a:ext cx="513775" cy="702726"/>
          </a:xfrm>
          <a:custGeom>
            <a:avLst/>
            <a:gdLst>
              <a:gd name="connsiteX0" fmla="*/ 149542 w 922019"/>
              <a:gd name="connsiteY0" fmla="*/ 969645 h 1261109"/>
              <a:gd name="connsiteX1" fmla="*/ 0 w 922019"/>
              <a:gd name="connsiteY1" fmla="*/ 0 h 1261109"/>
              <a:gd name="connsiteX2" fmla="*/ 922020 w 922019"/>
              <a:gd name="connsiteY2" fmla="*/ 1261110 h 126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2019" h="1261109">
                <a:moveTo>
                  <a:pt x="149542" y="969645"/>
                </a:moveTo>
                <a:lnTo>
                  <a:pt x="0" y="0"/>
                </a:lnTo>
                <a:lnTo>
                  <a:pt x="922020" y="1261110"/>
                </a:lnTo>
                <a:close/>
              </a:path>
            </a:pathLst>
          </a:custGeom>
          <a:gradFill>
            <a:gsLst>
              <a:gs pos="1000">
                <a:srgbClr val="376FFF">
                  <a:lumMod val="60000"/>
                  <a:lumOff val="40000"/>
                </a:srgbClr>
              </a:gs>
              <a:gs pos="92000">
                <a:srgbClr val="376FFF"/>
              </a:gs>
            </a:gsLst>
            <a:lin ang="9600000" scaled="0"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11" name="任意多边形: 形状 10"/>
          <p:cNvSpPr/>
          <p:nvPr>
            <p:custDataLst>
              <p:tags r:id="rId9"/>
            </p:custDataLst>
          </p:nvPr>
        </p:nvSpPr>
        <p:spPr>
          <a:xfrm>
            <a:off x="6381115" y="4939348"/>
            <a:ext cx="430446" cy="862485"/>
          </a:xfrm>
          <a:custGeom>
            <a:avLst/>
            <a:gdLst>
              <a:gd name="connsiteX0" fmla="*/ 0 w 772477"/>
              <a:gd name="connsiteY0" fmla="*/ 0 h 1547812"/>
              <a:gd name="connsiteX1" fmla="*/ 772477 w 772477"/>
              <a:gd name="connsiteY1" fmla="*/ 291465 h 1547812"/>
              <a:gd name="connsiteX2" fmla="*/ 64770 w 772477"/>
              <a:gd name="connsiteY2" fmla="*/ 1547812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2477" h="1547812">
                <a:moveTo>
                  <a:pt x="0" y="0"/>
                </a:moveTo>
                <a:lnTo>
                  <a:pt x="772477" y="291465"/>
                </a:lnTo>
                <a:lnTo>
                  <a:pt x="64770" y="1547812"/>
                </a:lnTo>
                <a:close/>
              </a:path>
            </a:pathLst>
          </a:custGeom>
          <a:gradFill>
            <a:gsLst>
              <a:gs pos="28000">
                <a:srgbClr val="376FFF">
                  <a:lumMod val="75000"/>
                </a:srgbClr>
              </a:gs>
              <a:gs pos="100000">
                <a:srgbClr val="376FFF">
                  <a:lumMod val="70000"/>
                  <a:lumOff val="30000"/>
                </a:srgbClr>
              </a:gs>
            </a:gsLst>
            <a:lin ang="21594000" scaled="0"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12" name="任意多边形: 形状 11"/>
          <p:cNvSpPr/>
          <p:nvPr>
            <p:custDataLst>
              <p:tags r:id="rId10"/>
            </p:custDataLst>
          </p:nvPr>
        </p:nvSpPr>
        <p:spPr>
          <a:xfrm>
            <a:off x="5514340" y="4398963"/>
            <a:ext cx="866730" cy="540314"/>
          </a:xfrm>
          <a:custGeom>
            <a:avLst/>
            <a:gdLst>
              <a:gd name="connsiteX0" fmla="*/ 0 w 1555432"/>
              <a:gd name="connsiteY0" fmla="*/ 372428 h 969645"/>
              <a:gd name="connsiteX1" fmla="*/ 1405890 w 1555432"/>
              <a:gd name="connsiteY1" fmla="*/ 0 h 969645"/>
              <a:gd name="connsiteX2" fmla="*/ 1555433 w 1555432"/>
              <a:gd name="connsiteY2" fmla="*/ 969645 h 969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55432" h="969645">
                <a:moveTo>
                  <a:pt x="0" y="372428"/>
                </a:moveTo>
                <a:lnTo>
                  <a:pt x="1405890" y="0"/>
                </a:lnTo>
                <a:lnTo>
                  <a:pt x="1555433" y="969645"/>
                </a:lnTo>
                <a:close/>
              </a:path>
            </a:pathLst>
          </a:custGeom>
          <a:gradFill flip="none" rotWithShape="1">
            <a:gsLst>
              <a:gs pos="0">
                <a:srgbClr val="376FFF">
                  <a:lumMod val="55000"/>
                  <a:lumOff val="45000"/>
                </a:srgbClr>
              </a:gs>
              <a:gs pos="100000">
                <a:srgbClr val="376FFF"/>
              </a:gs>
            </a:gsLst>
            <a:lin ang="7200000" scaled="0"/>
            <a:tileRect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4" name="任意多边形: 形状 12"/>
          <p:cNvSpPr/>
          <p:nvPr>
            <p:custDataLst>
              <p:tags r:id="rId11"/>
            </p:custDataLst>
          </p:nvPr>
        </p:nvSpPr>
        <p:spPr>
          <a:xfrm>
            <a:off x="5514340" y="4606608"/>
            <a:ext cx="866730" cy="903353"/>
          </a:xfrm>
          <a:custGeom>
            <a:avLst/>
            <a:gdLst>
              <a:gd name="connsiteX0" fmla="*/ 0 w 1555432"/>
              <a:gd name="connsiteY0" fmla="*/ 0 h 1621155"/>
              <a:gd name="connsiteX1" fmla="*/ 1555433 w 1555432"/>
              <a:gd name="connsiteY1" fmla="*/ 597218 h 1621155"/>
              <a:gd name="connsiteX2" fmla="*/ 169545 w 1555432"/>
              <a:gd name="connsiteY2" fmla="*/ 1621155 h 162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55432" h="1621155">
                <a:moveTo>
                  <a:pt x="0" y="0"/>
                </a:moveTo>
                <a:lnTo>
                  <a:pt x="1555433" y="597218"/>
                </a:lnTo>
                <a:lnTo>
                  <a:pt x="169545" y="1621155"/>
                </a:lnTo>
                <a:close/>
              </a:path>
            </a:pathLst>
          </a:custGeom>
          <a:gradFill flip="none" rotWithShape="1">
            <a:gsLst>
              <a:gs pos="0">
                <a:srgbClr val="376FFF">
                  <a:lumMod val="36000"/>
                  <a:lumOff val="64000"/>
                </a:srgbClr>
              </a:gs>
              <a:gs pos="100000">
                <a:srgbClr val="376FFF">
                  <a:lumMod val="77000"/>
                  <a:lumOff val="23000"/>
                </a:srgbClr>
              </a:gs>
            </a:gsLst>
            <a:lin ang="2700000" scaled="1"/>
            <a:tileRect/>
          </a:gradFill>
          <a:ln w="48331" cap="flat">
            <a:noFill/>
            <a:prstDash val="solid"/>
            <a:miter/>
          </a:ln>
        </p:spPr>
        <p:txBody>
          <a:bodyPr rtlCol="0" anchor="ctr"/>
          <a:p>
            <a:endParaRPr lang="zh-CN" altLang="en-US"/>
          </a:p>
        </p:txBody>
      </p:sp>
      <p:sp>
        <p:nvSpPr>
          <p:cNvPr id="15" name="椭圆 14"/>
          <p:cNvSpPr/>
          <p:nvPr>
            <p:custDataLst>
              <p:tags r:id="rId12"/>
            </p:custDataLst>
          </p:nvPr>
        </p:nvSpPr>
        <p:spPr>
          <a:xfrm rot="20464926">
            <a:off x="4614545" y="4912678"/>
            <a:ext cx="2828015" cy="590804"/>
          </a:xfrm>
          <a:prstGeom prst="ellipse">
            <a:avLst/>
          </a:prstGeom>
          <a:noFill/>
          <a:ln w="9525">
            <a:gradFill flip="none" rotWithShape="1">
              <a:gsLst>
                <a:gs pos="0">
                  <a:srgbClr val="376FFF"/>
                </a:gs>
                <a:gs pos="100000">
                  <a:srgbClr val="376FFF">
                    <a:alpha val="0"/>
                  </a:srgbClr>
                </a:gs>
              </a:gsLst>
              <a:lin ang="16200000" scaled="1"/>
              <a:tileRect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椭圆 22"/>
          <p:cNvSpPr/>
          <p:nvPr>
            <p:custDataLst>
              <p:tags r:id="rId13"/>
            </p:custDataLst>
          </p:nvPr>
        </p:nvSpPr>
        <p:spPr>
          <a:xfrm rot="997938">
            <a:off x="4725035" y="4912678"/>
            <a:ext cx="2606541" cy="590804"/>
          </a:xfrm>
          <a:prstGeom prst="ellipse">
            <a:avLst/>
          </a:prstGeom>
          <a:noFill/>
          <a:ln w="19050">
            <a:gradFill flip="none" rotWithShape="1">
              <a:gsLst>
                <a:gs pos="0">
                  <a:srgbClr val="376FFF"/>
                </a:gs>
                <a:gs pos="100000">
                  <a:srgbClr val="376FFF">
                    <a:alpha val="0"/>
                  </a:srgbClr>
                </a:gs>
              </a:gsLst>
              <a:lin ang="16200000" scaled="1"/>
              <a:tileRect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 26"/>
          <p:cNvSpPr/>
          <p:nvPr>
            <p:custDataLst>
              <p:tags r:id="rId14"/>
            </p:custDataLst>
          </p:nvPr>
        </p:nvSpPr>
        <p:spPr>
          <a:xfrm rot="19668910">
            <a:off x="4533900" y="4912678"/>
            <a:ext cx="2828015" cy="590804"/>
          </a:xfrm>
          <a:prstGeom prst="ellipse">
            <a:avLst/>
          </a:prstGeom>
          <a:noFill/>
          <a:ln w="19050">
            <a:gradFill flip="none" rotWithShape="1">
              <a:gsLst>
                <a:gs pos="1000">
                  <a:srgbClr val="376FFF">
                    <a:lumMod val="60000"/>
                    <a:lumOff val="40000"/>
                  </a:srgbClr>
                </a:gs>
                <a:gs pos="100000">
                  <a:srgbClr val="376FFF">
                    <a:alpha val="0"/>
                  </a:srgbClr>
                </a:gs>
              </a:gsLst>
              <a:lin ang="16200000" scaled="1"/>
              <a:tileRect/>
            </a:gradFill>
            <a:prstDash val="dash"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椭圆 31"/>
          <p:cNvSpPr/>
          <p:nvPr>
            <p:custDataLst>
              <p:tags r:id="rId15"/>
            </p:custDataLst>
          </p:nvPr>
        </p:nvSpPr>
        <p:spPr>
          <a:xfrm>
            <a:off x="6856730" y="5098098"/>
            <a:ext cx="110257" cy="110257"/>
          </a:xfrm>
          <a:prstGeom prst="ellipse">
            <a:avLst/>
          </a:prstGeom>
          <a:gradFill>
            <a:gsLst>
              <a:gs pos="1000">
                <a:srgbClr val="376FFF">
                  <a:lumMod val="75000"/>
                </a:srgbClr>
              </a:gs>
              <a:gs pos="100000">
                <a:srgbClr val="376FFF"/>
              </a:gs>
            </a:gsLst>
            <a:lin ang="16200000" scaled="1"/>
          </a:gradFill>
          <a:ln>
            <a:noFill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椭圆 32"/>
          <p:cNvSpPr/>
          <p:nvPr>
            <p:custDataLst>
              <p:tags r:id="rId16"/>
            </p:custDataLst>
          </p:nvPr>
        </p:nvSpPr>
        <p:spPr>
          <a:xfrm>
            <a:off x="6228715" y="5512118"/>
            <a:ext cx="110257" cy="110257"/>
          </a:xfrm>
          <a:prstGeom prst="ellipse">
            <a:avLst/>
          </a:prstGeom>
          <a:gradFill flip="none" rotWithShape="1">
            <a:gsLst>
              <a:gs pos="1000">
                <a:srgbClr val="376FFF">
                  <a:lumMod val="20000"/>
                  <a:lumOff val="80000"/>
                </a:srgbClr>
              </a:gs>
              <a:gs pos="100000">
                <a:srgbClr val="376FFF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任意多边形: 形状 21"/>
          <p:cNvSpPr/>
          <p:nvPr>
            <p:custDataLst>
              <p:tags r:id="rId17"/>
            </p:custDataLst>
          </p:nvPr>
        </p:nvSpPr>
        <p:spPr>
          <a:xfrm>
            <a:off x="926465" y="3988753"/>
            <a:ext cx="10122776" cy="2006368"/>
          </a:xfrm>
          <a:custGeom>
            <a:avLst/>
            <a:gdLst>
              <a:gd name="connsiteX0" fmla="*/ 4924244 w 9848488"/>
              <a:gd name="connsiteY0" fmla="*/ 0 h 2006368"/>
              <a:gd name="connsiteX1" fmla="*/ 9775437 w 9848488"/>
              <a:gd name="connsiteY1" fmla="*/ 1858432 h 2006368"/>
              <a:gd name="connsiteX2" fmla="*/ 9848488 w 9848488"/>
              <a:gd name="connsiteY2" fmla="*/ 2006368 h 2006368"/>
              <a:gd name="connsiteX3" fmla="*/ 0 w 9848488"/>
              <a:gd name="connsiteY3" fmla="*/ 2006368 h 2006368"/>
              <a:gd name="connsiteX4" fmla="*/ 73051 w 9848488"/>
              <a:gd name="connsiteY4" fmla="*/ 1858432 h 2006368"/>
              <a:gd name="connsiteX5" fmla="*/ 4924244 w 9848488"/>
              <a:gd name="connsiteY5" fmla="*/ 0 h 2006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8488" h="2006368">
                <a:moveTo>
                  <a:pt x="4924244" y="0"/>
                </a:moveTo>
                <a:cubicBezTo>
                  <a:pt x="7203603" y="0"/>
                  <a:pt x="9132307" y="781751"/>
                  <a:pt x="9775437" y="1858432"/>
                </a:cubicBezTo>
                <a:lnTo>
                  <a:pt x="9848488" y="2006368"/>
                </a:lnTo>
                <a:lnTo>
                  <a:pt x="0" y="2006368"/>
                </a:lnTo>
                <a:lnTo>
                  <a:pt x="73051" y="1858432"/>
                </a:lnTo>
                <a:cubicBezTo>
                  <a:pt x="716182" y="781751"/>
                  <a:pt x="2644886" y="0"/>
                  <a:pt x="4924244" y="0"/>
                </a:cubicBezTo>
                <a:close/>
              </a:path>
            </a:pathLst>
          </a:custGeom>
          <a:noFill/>
          <a:ln w="15875">
            <a:gradFill>
              <a:gsLst>
                <a:gs pos="0">
                  <a:srgbClr val="376FFF">
                    <a:lumMod val="40000"/>
                    <a:lumOff val="60000"/>
                  </a:srgbClr>
                </a:gs>
                <a:gs pos="92000">
                  <a:srgbClr val="376FFF">
                    <a:alpha val="0"/>
                  </a:srgbClr>
                </a:gs>
              </a:gsLst>
              <a:lin ang="5400000" scaled="1"/>
            </a:gradFill>
            <a:prstDash val="dash"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6" name="椭圆 85"/>
          <p:cNvSpPr/>
          <p:nvPr>
            <p:custDataLst>
              <p:tags r:id="rId18"/>
            </p:custDataLst>
          </p:nvPr>
        </p:nvSpPr>
        <p:spPr>
          <a:xfrm>
            <a:off x="2261235" y="4677093"/>
            <a:ext cx="146385" cy="146385"/>
          </a:xfrm>
          <a:prstGeom prst="ellipse">
            <a:avLst/>
          </a:prstGeom>
          <a:solidFill>
            <a:srgbClr val="FFFFFF"/>
          </a:solidFill>
          <a:ln w="3175">
            <a:solidFill>
              <a:srgbClr val="376FFF"/>
            </a:solidFill>
          </a:ln>
          <a:effectLst>
            <a:outerShdw blurRad="63500" sx="102000" sy="102000" algn="ctr" rotWithShape="0">
              <a:srgbClr val="376FFF">
                <a:lumMod val="75000"/>
                <a:alpha val="40000"/>
              </a:srgbClr>
            </a:outerShdw>
          </a:effectLst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7" name="椭圆 86"/>
          <p:cNvSpPr/>
          <p:nvPr>
            <p:custDataLst>
              <p:tags r:id="rId19"/>
            </p:custDataLst>
          </p:nvPr>
        </p:nvSpPr>
        <p:spPr>
          <a:xfrm>
            <a:off x="2289175" y="4705033"/>
            <a:ext cx="90445" cy="90445"/>
          </a:xfrm>
          <a:prstGeom prst="ellipse">
            <a:avLst/>
          </a:prstGeom>
          <a:gradFill>
            <a:gsLst>
              <a:gs pos="1000">
                <a:srgbClr val="376FFF">
                  <a:lumMod val="75000"/>
                </a:srgbClr>
              </a:gs>
              <a:gs pos="100000">
                <a:srgbClr val="376FFF"/>
              </a:gs>
            </a:gsLst>
            <a:lin ang="16200000" scaled="1"/>
          </a:gradFill>
          <a:ln>
            <a:noFill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矩形 34"/>
          <p:cNvSpPr/>
          <p:nvPr>
            <p:custDataLst>
              <p:tags r:id="rId20"/>
            </p:custDataLst>
          </p:nvPr>
        </p:nvSpPr>
        <p:spPr>
          <a:xfrm>
            <a:off x="858520" y="3384868"/>
            <a:ext cx="2952750" cy="6489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chemeClr val="bg1"/>
                </a:solidFill>
                <a:latin typeface="+mn-ea"/>
                <a:cs typeface="+mn-ea"/>
                <a:sym typeface="+mn-ea"/>
              </a:rPr>
              <a:t>低位有空间，趋势当先</a:t>
            </a:r>
            <a:endParaRPr lang="zh-CN" altLang="en-US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6" name="矩形 35"/>
          <p:cNvSpPr/>
          <p:nvPr>
            <p:custDataLst>
              <p:tags r:id="rId21"/>
            </p:custDataLst>
          </p:nvPr>
        </p:nvSpPr>
        <p:spPr>
          <a:xfrm>
            <a:off x="858520" y="2896553"/>
            <a:ext cx="2952750" cy="368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底部双</a:t>
            </a:r>
            <a:r>
              <a:rPr lang="en-US" altLang="zh-CN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B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做起</a:t>
            </a:r>
            <a:endParaRPr lang="zh-CN" altLang="en-US" sz="24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83" name="直接连接符 82"/>
          <p:cNvCxnSpPr/>
          <p:nvPr>
            <p:custDataLst>
              <p:tags r:id="rId22"/>
            </p:custDataLst>
          </p:nvPr>
        </p:nvCxnSpPr>
        <p:spPr>
          <a:xfrm flipV="1">
            <a:off x="2335530" y="4027488"/>
            <a:ext cx="0" cy="649254"/>
          </a:xfrm>
          <a:prstGeom prst="line">
            <a:avLst/>
          </a:prstGeom>
          <a:noFill/>
          <a:ln>
            <a:gradFill flip="none" rotWithShape="1">
              <a:gsLst>
                <a:gs pos="0">
                  <a:srgbClr val="376FFF">
                    <a:alpha val="0"/>
                  </a:srgbClr>
                </a:gs>
                <a:gs pos="100000">
                  <a:srgbClr val="376FFF"/>
                </a:gs>
              </a:gsLst>
              <a:lin ang="16200000" scaled="0"/>
              <a:tileRect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</p:cxnSp>
      <p:sp>
        <p:nvSpPr>
          <p:cNvPr id="94" name="椭圆 93"/>
          <p:cNvSpPr/>
          <p:nvPr>
            <p:custDataLst>
              <p:tags r:id="rId23"/>
            </p:custDataLst>
          </p:nvPr>
        </p:nvSpPr>
        <p:spPr>
          <a:xfrm>
            <a:off x="9783445" y="4795203"/>
            <a:ext cx="146385" cy="146385"/>
          </a:xfrm>
          <a:prstGeom prst="ellipse">
            <a:avLst/>
          </a:prstGeom>
          <a:solidFill>
            <a:srgbClr val="FFFFFF"/>
          </a:solidFill>
          <a:ln w="3175">
            <a:solidFill>
              <a:srgbClr val="376FFF"/>
            </a:solidFill>
          </a:ln>
          <a:effectLst>
            <a:outerShdw blurRad="63500" sx="102000" sy="102000" algn="ctr" rotWithShape="0">
              <a:srgbClr val="376FFF">
                <a:lumMod val="75000"/>
                <a:alpha val="40000"/>
              </a:srgbClr>
            </a:outerShdw>
          </a:effectLst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5" name="椭圆 94"/>
          <p:cNvSpPr/>
          <p:nvPr>
            <p:custDataLst>
              <p:tags r:id="rId24"/>
            </p:custDataLst>
          </p:nvPr>
        </p:nvSpPr>
        <p:spPr>
          <a:xfrm>
            <a:off x="9811385" y="4823143"/>
            <a:ext cx="90445" cy="90445"/>
          </a:xfrm>
          <a:prstGeom prst="ellipse">
            <a:avLst/>
          </a:prstGeom>
          <a:gradFill>
            <a:gsLst>
              <a:gs pos="1000">
                <a:srgbClr val="376FFF">
                  <a:lumMod val="75000"/>
                </a:srgbClr>
              </a:gs>
              <a:gs pos="100000">
                <a:srgbClr val="376FFF"/>
              </a:gs>
            </a:gsLst>
            <a:lin ang="16200000" scaled="1"/>
          </a:gradFill>
          <a:ln>
            <a:noFill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25"/>
            </p:custDataLst>
          </p:nvPr>
        </p:nvSpPr>
        <p:spPr>
          <a:xfrm>
            <a:off x="8380730" y="3502978"/>
            <a:ext cx="2952750" cy="6489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中期</a:t>
            </a:r>
            <a:r>
              <a:rPr lang="en-US" altLang="zh-CN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+</a:t>
            </a:r>
            <a:r>
              <a:rPr lang="zh-CN" altLang="en-US" dirty="0">
                <a:solidFill>
                  <a:schemeClr val="bg1"/>
                </a:solidFill>
                <a:latin typeface="+mn-ea"/>
                <a:cs typeface="+mn-ea"/>
                <a:sym typeface="+mn-ea"/>
              </a:rPr>
              <a:t>短期资金活跃</a:t>
            </a:r>
            <a:endParaRPr lang="zh-CN" altLang="en-US" dirty="0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8" name="矩形 37"/>
          <p:cNvSpPr/>
          <p:nvPr>
            <p:custDataLst>
              <p:tags r:id="rId26"/>
            </p:custDataLst>
          </p:nvPr>
        </p:nvSpPr>
        <p:spPr>
          <a:xfrm>
            <a:off x="8380730" y="3014663"/>
            <a:ext cx="2952750" cy="368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控盘双紫出击</a:t>
            </a:r>
            <a:endParaRPr lang="zh-CN" altLang="en-US" sz="24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91" name="直接连接符 90"/>
          <p:cNvCxnSpPr/>
          <p:nvPr>
            <p:custDataLst>
              <p:tags r:id="rId27"/>
            </p:custDataLst>
          </p:nvPr>
        </p:nvCxnSpPr>
        <p:spPr>
          <a:xfrm flipV="1">
            <a:off x="9857740" y="4145598"/>
            <a:ext cx="0" cy="649254"/>
          </a:xfrm>
          <a:prstGeom prst="line">
            <a:avLst/>
          </a:prstGeom>
          <a:noFill/>
          <a:ln>
            <a:gradFill flip="none" rotWithShape="1">
              <a:gsLst>
                <a:gs pos="0">
                  <a:srgbClr val="376FFF">
                    <a:alpha val="0"/>
                  </a:srgbClr>
                </a:gs>
                <a:gs pos="100000">
                  <a:srgbClr val="376FFF"/>
                </a:gs>
              </a:gsLst>
              <a:lin ang="16200000" scaled="0"/>
              <a:tileRect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</p:cxnSp>
      <p:sp>
        <p:nvSpPr>
          <p:cNvPr id="103" name="椭圆 102"/>
          <p:cNvSpPr/>
          <p:nvPr>
            <p:custDataLst>
              <p:tags r:id="rId28"/>
            </p:custDataLst>
          </p:nvPr>
        </p:nvSpPr>
        <p:spPr>
          <a:xfrm>
            <a:off x="5915025" y="3899218"/>
            <a:ext cx="146385" cy="146385"/>
          </a:xfrm>
          <a:prstGeom prst="ellipse">
            <a:avLst/>
          </a:prstGeom>
          <a:solidFill>
            <a:srgbClr val="FFFFFF"/>
          </a:solidFill>
          <a:ln w="3175">
            <a:solidFill>
              <a:srgbClr val="376FFF"/>
            </a:solidFill>
          </a:ln>
          <a:effectLst>
            <a:outerShdw blurRad="63500" sx="102000" sy="102000" algn="ctr" rotWithShape="0">
              <a:srgbClr val="376FFF">
                <a:lumMod val="75000"/>
                <a:alpha val="40000"/>
              </a:srgbClr>
            </a:outerShdw>
          </a:effectLst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" name="椭圆 103"/>
          <p:cNvSpPr/>
          <p:nvPr>
            <p:custDataLst>
              <p:tags r:id="rId29"/>
            </p:custDataLst>
          </p:nvPr>
        </p:nvSpPr>
        <p:spPr>
          <a:xfrm>
            <a:off x="5942965" y="3927158"/>
            <a:ext cx="90445" cy="90445"/>
          </a:xfrm>
          <a:prstGeom prst="ellipse">
            <a:avLst/>
          </a:prstGeom>
          <a:gradFill>
            <a:gsLst>
              <a:gs pos="1000">
                <a:srgbClr val="376FFF">
                  <a:lumMod val="75000"/>
                </a:srgbClr>
              </a:gs>
              <a:gs pos="100000">
                <a:srgbClr val="376FFF"/>
              </a:gs>
            </a:gsLst>
            <a:lin ang="16200000" scaled="1"/>
          </a:gradFill>
          <a:ln>
            <a:noFill/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矩形 38"/>
          <p:cNvSpPr/>
          <p:nvPr>
            <p:custDataLst>
              <p:tags r:id="rId30"/>
            </p:custDataLst>
          </p:nvPr>
        </p:nvSpPr>
        <p:spPr>
          <a:xfrm>
            <a:off x="4512310" y="2607628"/>
            <a:ext cx="2952750" cy="6489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chemeClr val="bg1"/>
                </a:solidFill>
                <a:sym typeface="+mn-ea"/>
              </a:rPr>
              <a:t>低估加成长是核心</a:t>
            </a:r>
            <a:endParaRPr lang="zh-CN" altLang="en-US">
              <a:solidFill>
                <a:schemeClr val="bg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0" name="矩形 39"/>
          <p:cNvSpPr/>
          <p:nvPr>
            <p:custDataLst>
              <p:tags r:id="rId31"/>
            </p:custDataLst>
          </p:nvPr>
        </p:nvSpPr>
        <p:spPr>
          <a:xfrm>
            <a:off x="4512310" y="2118678"/>
            <a:ext cx="2952750" cy="36830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绩优为王</a:t>
            </a:r>
            <a:endParaRPr lang="zh-CN" altLang="en-US" sz="2400" b="1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  <p:cxnSp>
        <p:nvCxnSpPr>
          <p:cNvPr id="100" name="直接连接符 99"/>
          <p:cNvCxnSpPr/>
          <p:nvPr>
            <p:custDataLst>
              <p:tags r:id="rId32"/>
            </p:custDataLst>
          </p:nvPr>
        </p:nvCxnSpPr>
        <p:spPr>
          <a:xfrm flipV="1">
            <a:off x="5989320" y="3250248"/>
            <a:ext cx="0" cy="649254"/>
          </a:xfrm>
          <a:prstGeom prst="line">
            <a:avLst/>
          </a:prstGeom>
          <a:noFill/>
          <a:ln>
            <a:gradFill flip="none" rotWithShape="1">
              <a:gsLst>
                <a:gs pos="0">
                  <a:srgbClr val="376FFF">
                    <a:alpha val="0"/>
                  </a:srgbClr>
                </a:gs>
                <a:gs pos="100000">
                  <a:srgbClr val="376FFF"/>
                </a:gs>
              </a:gsLst>
              <a:lin ang="16200000" scaled="0"/>
              <a:tileRect/>
            </a:gradFill>
          </a:ln>
        </p:spPr>
        <p:style>
          <a:lnRef idx="2">
            <a:srgbClr val="376FFF">
              <a:shade val="15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</p:cxnSp>
    </p:spTree>
    <p:custDataLst>
      <p:tags r:id="rId33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910080" y="0"/>
            <a:ext cx="88715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底部双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战法，优选底部启动双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类型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170" y="1315085"/>
            <a:ext cx="8201025" cy="16764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170" y="3358515"/>
            <a:ext cx="8210550" cy="2667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金坑机遇，震荡抬升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聚焦主线，主题机会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兴起牛机遇，双猎手出击</a:t>
              </a:r>
              <a:endParaRPr lang="en-US" altLang="zh-CN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中报掘金，未来可期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当下最好的选股思路：底部</a:t>
            </a:r>
            <a:r>
              <a:rPr lang="zh-CN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绩优有主力类型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980"/>
            <a:ext cx="12192000" cy="56718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215"/>
            <a:ext cx="12192000" cy="569976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25625" y="4445"/>
            <a:ext cx="8905240" cy="589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当下最好的选股思路：底部</a:t>
            </a:r>
            <a:r>
              <a:rPr lang="zh-CN" sz="3600" b="1">
                <a:gradFill>
                  <a:gsLst>
                    <a:gs pos="0">
                      <a:srgbClr val="FFF8E4"/>
                    </a:gs>
                    <a:gs pos="100000">
                      <a:srgbClr val="F1DAAC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绩优有主力类型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短期抄底反弹战法应用选股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945"/>
            <a:ext cx="12192000" cy="57023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0" y="4155440"/>
            <a:ext cx="7486650" cy="19964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23110" y="0"/>
            <a:ext cx="84950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fontAlgn="auto"/>
            <a:r>
              <a:rPr lang="en-US" altLang="zh-CN" sz="4000" b="1">
                <a:ln w="19050">
                  <a:solidFill>
                    <a:srgbClr val="BA2125">
                      <a:alpha val="55000"/>
                    </a:srgbClr>
                  </a:solidFill>
                </a:ln>
                <a:gradFill>
                  <a:gsLst>
                    <a:gs pos="0">
                      <a:srgbClr val="FEF988"/>
                    </a:gs>
                    <a:gs pos="100000">
                      <a:srgbClr val="F0F7FC"/>
                    </a:gs>
                  </a:gsLst>
                  <a:lin ang="1128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4000" b="1">
                <a:ln w="19050">
                  <a:solidFill>
                    <a:srgbClr val="BA2125">
                      <a:alpha val="55000"/>
                    </a:srgbClr>
                  </a:solidFill>
                </a:ln>
                <a:gradFill>
                  <a:gsLst>
                    <a:gs pos="0">
                      <a:srgbClr val="FEF988"/>
                    </a:gs>
                    <a:gs pos="100000">
                      <a:srgbClr val="F0F7FC"/>
                    </a:gs>
                  </a:gsLst>
                  <a:lin ang="1128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未来空间，赢在底部绩优双</a:t>
            </a:r>
            <a:r>
              <a:rPr lang="en-US" altLang="zh-CN" sz="4000" b="1">
                <a:ln w="19050">
                  <a:solidFill>
                    <a:srgbClr val="BA2125">
                      <a:alpha val="55000"/>
                    </a:srgbClr>
                  </a:solidFill>
                </a:ln>
                <a:gradFill>
                  <a:gsLst>
                    <a:gs pos="0">
                      <a:srgbClr val="FEF988"/>
                    </a:gs>
                    <a:gs pos="100000">
                      <a:srgbClr val="F0F7FC"/>
                    </a:gs>
                  </a:gsLst>
                  <a:lin ang="1128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</a:t>
            </a:r>
            <a:r>
              <a:rPr lang="zh-CN" altLang="en-US" sz="4000" b="1">
                <a:ln w="19050">
                  <a:solidFill>
                    <a:srgbClr val="BA2125">
                      <a:alpha val="55000"/>
                    </a:srgbClr>
                  </a:solidFill>
                </a:ln>
                <a:gradFill>
                  <a:gsLst>
                    <a:gs pos="0">
                      <a:srgbClr val="FEF988"/>
                    </a:gs>
                    <a:gs pos="100000">
                      <a:srgbClr val="F0F7FC"/>
                    </a:gs>
                  </a:gsLst>
                  <a:lin ang="1128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牛</a:t>
            </a:r>
            <a:endParaRPr lang="zh-CN" altLang="en-US" sz="4000" b="1">
              <a:ln w="19050">
                <a:solidFill>
                  <a:srgbClr val="BA2125">
                    <a:alpha val="55000"/>
                  </a:srgbClr>
                </a:solidFill>
              </a:ln>
              <a:gradFill>
                <a:gsLst>
                  <a:gs pos="0">
                    <a:srgbClr val="FEF988"/>
                  </a:gs>
                  <a:gs pos="100000">
                    <a:srgbClr val="F0F7FC"/>
                  </a:gs>
                </a:gsLst>
                <a:lin ang="1128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5" y="793115"/>
            <a:ext cx="5547995" cy="56400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980" y="793115"/>
            <a:ext cx="6010910" cy="559879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把心打开，学会跟就是一种幸福！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" y="707390"/>
            <a:ext cx="5770245" cy="567118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540" y="707390"/>
            <a:ext cx="6208395" cy="56711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" y="741045"/>
            <a:ext cx="5838825" cy="56508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920" y="741045"/>
            <a:ext cx="6043930" cy="56521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25625" y="4445"/>
            <a:ext cx="89052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把心打开，学会跟就是一种幸福！</a:t>
            </a:r>
            <a:endParaRPr lang="zh-CN" sz="3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176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金坑机遇，震荡抬升</a:t>
            </a:r>
            <a:endParaRPr lang="zh-CN" altLang="en-US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33320" y="0"/>
            <a:ext cx="80498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32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绩优成长盈利是王道，将兴起牛进行到底！</a:t>
            </a:r>
            <a:endParaRPr lang="zh-CN" altLang="en-US" sz="32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0250"/>
            <a:ext cx="12192000" cy="56622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高温天气叠加</a:t>
            </a:r>
            <a:r>
              <a:rPr lang="en-US" altLang="zh-CN" sz="2800" b="1">
                <a:solidFill>
                  <a:schemeClr val="bg1"/>
                </a:solidFill>
              </a:rPr>
              <a:t>AI</a:t>
            </a:r>
            <a:r>
              <a:rPr lang="zh-CN" altLang="en-US" sz="2800" b="1">
                <a:solidFill>
                  <a:schemeClr val="bg1"/>
                </a:solidFill>
              </a:rPr>
              <a:t>算力用电激增 电力板块或迎量价齐升机遇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99695" y="714375"/>
            <a:ext cx="12191365" cy="549656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据媒体报道，本轮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电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行情的直接催化，或来自迎峰度夏旺季需求的持续超预期。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月以来，全国用电负荷多次突破历史极值。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日，江苏、浙江电网最高用电负荷分别达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1.58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亿千瓦、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1.33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亿千瓦，相继刷新本省纪录。国家发改委研判，今夏全国最高用电负荷将达到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亿千瓦左右，较去年增加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9000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万千瓦左右。当前，国内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电力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保供面临来水偏少、负荷激增、能源市场波动等多重挑战，区域供需结构性矛盾凸显。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而国家能源局日前发布的数据显示，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1-6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月份全社会用电量同比增长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5.3%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，其中，高技术及装备制造业用电量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6008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亿千瓦时，同比增长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9.8%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，充换电服务业、互联网数据服务用电量分别为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810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亿千瓦时、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494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亿千瓦时，增速分别达到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56.9%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44%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，反映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新能源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、算力发展显著拉动电力需求。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此外政策层面，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新型能源体系建设“十五五”规划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提出，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2030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年初步建成清洁低碳安全高效的新型能源体系，风电和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太阳能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发电装机比重超过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、成为电力装机主体，非化石能源发电量比重达到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、成为电量主体，以水风光一体化为重点推进水电开发建设，积极安全有序发展核电等重点工作。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东吴证券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认为，电改深化电力重估，红利配置价值显著。绿电方面，消纳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电价</a:t>
            </a:r>
            <a:r>
              <a:rPr lang="en-US" altLang="zh-CN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补贴三大压制因素逐步缓解，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新能源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全面入市，市场化引领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新能源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高质量发展。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长江证券</a:t>
            </a:r>
            <a:r>
              <a:rPr lang="zh-CN" altLang="en-US" sz="1600" b="0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报指出，厄尔尼诺持续演绎下，用电负荷峰值不断突破，现货及月度电价持续回暖，有望对长协电价谈判形成积极影响，加速中长期交易电价开启新一轮上行周期。（本文不构成任何投资建议，投资者据此操作，一切后果自负。市场有风险，投资需谨慎。)（东方财富研究中心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科技板块短线回调 硬科技长期成长逻辑是否生变？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35" y="521970"/>
            <a:ext cx="12193270" cy="6330950"/>
          </a:xfrm>
          <a:prstGeom prst="rect">
            <a:avLst/>
          </a:prstGeom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A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股科技板块迎来阶段性调整。随着短期市场波动加剧，不少投资者产生情绪扰动，并对科创赛道长期走势产生疑虑。</a:t>
            </a:r>
            <a:endParaRPr lang="zh-CN" altLang="en-US" sz="1600">
              <a:solidFill>
                <a:schemeClr val="bg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sym typeface="+mn-ea"/>
              </a:rPr>
              <a:t> 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      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展望后市，科技板块行情接下来会怎么走呢？对此，市场人士对澎湃新闻记者表示，透过短期行情震荡的表象看，当前资金动向、产业基本面、政策环境等三重维度，均释放出明确的积极信号，硬科技的长期成长逻辑并未发生改变。</a:t>
            </a:r>
            <a:endParaRPr lang="en-US" altLang="zh-CN" sz="1600">
              <a:solidFill>
                <a:schemeClr val="bg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sym typeface="+mn-ea"/>
              </a:rPr>
              <a:t>　　具体而言，资金面上，本周沪市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资金流入超千亿元，增量资金持续流入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A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股市场。截至7月16日，沪市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资金净流入达1068亿元，其中股票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净流入额达926亿元（宽基</a:t>
            </a:r>
            <a:r>
              <a:rPr lang="en-US" altLang="zh-CN" sz="160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sz="1600">
                <a:solidFill>
                  <a:schemeClr val="bg1"/>
                </a:solidFill>
                <a:sym typeface="+mn-ea"/>
              </a:rPr>
              <a:t>净流入额达668亿元）。“逆势涌入的增量资金，彰显了市场专业机构对硬科技赛道的长期认可度，耐心资本正跨越短期波动，持续深耕科创核心主线。”该市场人士称。</a:t>
            </a:r>
            <a:endParaRPr lang="en-US" altLang="zh-CN" sz="1600">
              <a:solidFill>
                <a:schemeClr val="bg1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>
                <a:solidFill>
                  <a:schemeClr val="bg1"/>
                </a:solidFill>
                <a:sym typeface="+mn-ea"/>
              </a:rPr>
              <a:t>　　产业基本面上，一方面，科创板已有32家公司披露2026年半年度业绩预告，其中30家预喜，包括22家预计净利润同比增长、6家预计扭亏为盈，相关公司覆盖半导体、电子材料、高端装备、生物医药、锂电等多个领域。另一方面，产业落地层面，科创板最前沿领域的市场化应用场景也在持续拓宽。政策环境上，当前正持续加大对半导体、人工智能、高端装备、创新医药等硬核领域的扶持力度，通过税收优惠、产业基金、专项攻关、资本市场改革等多重举措，持续优化科创企业发展生态，助力企业突破技术瓶颈、实现规模化发展，为科创板整体长期向好奠定坚实的政策基础。值得一提的是，对于本轮回调，机构的判断趋于一致。多家券商认为，科技板块前期处于高景气、高估值、高拥挤的状态，对利空因素的反应容易被放大，产业趋势本身并未被证伪。有机构进一步指出，科技行情正从上半年的估值驱动转向业绩验证驱动，具备订单与业绩双重支撑的赛道表现相对更强。这也意味着，市场的定价权正在回到企业自身的经营质量上。市场人士称，纵观资本市场发展规律，科技创新赛道从来都是一场长跑，兼具高投入、高迭代、高成长的特性。科创企业的价值既离不开必要的制度支持，更取决于企业有没有过硬的研发积累和产品落地能力。研发投入是否真金白银，订单能否转化为收入，盈利能否持续，这些问题的答案不会被一两周的行情改变。（澎湃新闻）</a:t>
            </a:r>
            <a:endParaRPr lang="zh-CN" altLang="en-US" sz="1600" b="0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六大方阵”齐出手！监管、市场双向发力 </a:t>
            </a:r>
            <a:r>
              <a:rPr lang="en-US" altLang="zh-CN" sz="2800" b="1">
                <a:solidFill>
                  <a:schemeClr val="bg1"/>
                </a:solidFill>
              </a:rPr>
              <a:t>A</a:t>
            </a:r>
            <a:r>
              <a:rPr lang="zh-CN" altLang="en-US" sz="2800" b="1">
                <a:solidFill>
                  <a:schemeClr val="bg1"/>
                </a:solidFill>
              </a:rPr>
              <a:t>股利好组合拳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35" y="714375"/>
            <a:ext cx="12193270" cy="5676900"/>
          </a:xfrm>
          <a:prstGeom prst="rect">
            <a:avLst/>
          </a:prstGeom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16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7月20日，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股迎来多重积极信号，市场主体护盘举措落地。</a:t>
            </a:r>
            <a:endParaRPr lang="zh-CN" altLang="en-US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“六大方阵”协同发力，以提振市场信心，包括：证监会召开投资者座谈会倾听市场诉求；“国家队”、央企、上市公司、公募私募、保险资金同步推出增持、回购、自购、加大权益配置等动作；股票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持续迎来大额资金净流入，外资机构、头部券商也释放乐观判断，多方合力提振资本市场信心。7月20日上午，证监会党委书记、主席吴清在北京到证券营业部调研并主持召开投资者座谈会，与包括大中小散各类投资者的8名代表面对面交流，就促进资本市场稳定健康发展听取意见建议。会上，投资者代表结合投资和参与股市的经历和体会作了发言。大家表示，新“国九条”实施以来，我国资本市场总体呈现稳中向好发展态势。近期，受境外输入性风险等因素叠加影响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股市场出现较大波动，但“9·26”以来资本市场政策逻辑、创新逻辑、安全逻辑没有改变，短期波动不改变长期向好趋势。建议加强一二级市场逆周期调节，多措并举引导中长期资金入市，规范发展量化交易和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应用，进一步推动上市公司加大分红力度，提高证券违法犯罪成本，全力推动资本市场高质量发展。　吴清表示，广大投资者是市场之本，是资本市场最重要的参与群体。证监会将坚持一体推进资本市场防风险、强监管、促高质量发展，全力维护市场平稳运行，着力提高上市公司透明度和真实性，更好回报投资者，督促行业机构规范经营并提升投资者服务水平，不断健全投资者保护长效机制，坚决维护公开、公平、公正的市场秩序，让投资者更好分享经济和资本市场高质量发展成果。详见文章：盘后重磅！证监会主席吴清表态：全力维护市场平稳运行“国家队”出手增持用于维护市场稳定，国有资本运营平台作为稳定市场的核心力量，已明确释放护盘信号并付诸行动。　7月19日晚，中国诚通公告称，旗下诚通资本、诚旸投资近期聚焦国资央企大额增持中国股票资产，累计买入近百亿元。随后中国国新宣布，旗下国新投资已使用股票回购增持专项再贷款及配套资金超500亿元，用于维护市场稳定。　两家机构均明确表示，将继续动用自有资金及再贷款额度大额增持央企、科技股及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ETF，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坚定看好中国经济与资本市场前景，全力维护资本市场平稳健康运行。（华夏时报）</a:t>
            </a:r>
            <a:endParaRPr lang="zh-CN" altLang="en-US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</a:t>
            </a:r>
            <a:r>
              <a:rPr lang="zh-CN" altLang="en-US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吴镇鸿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A1120618120002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:A20250617005261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0540" y="0"/>
            <a:ext cx="9210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</a:rPr>
              <a:t>“半导体市场规模预计暴增93%！</a:t>
            </a:r>
            <a:r>
              <a:rPr lang="en-US" altLang="zh-CN" sz="2800" b="1">
                <a:solidFill>
                  <a:schemeClr val="bg1"/>
                </a:solidFill>
              </a:rPr>
              <a:t>SEMI</a:t>
            </a:r>
            <a:r>
              <a:rPr lang="zh-CN" altLang="en-US" sz="2800" b="1">
                <a:solidFill>
                  <a:schemeClr val="bg1"/>
                </a:solidFill>
              </a:rPr>
              <a:t>三大关键预测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99695" y="714375"/>
            <a:ext cx="12191365" cy="5198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消息面上，市场研究机构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Omdia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发布二季度中国半导体市场预测报告，大幅上调全年行业增长预期，预计2026年国内半导体整体市场规模达到8120.8亿美元，同比增速上修至92.9%。</a:t>
            </a:r>
            <a:endParaRPr lang="en-US" altLang="zh-CN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对比去年四季度给出的预测数值，市场规模上调2656亿美元，上调幅度接近五成，增长预期大幅抬升的核心驱动力来自全国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设施建设提速。报告显示，国内计算与存储芯片赛道增速达到126%，在整体半导体应用市场中占比62.9%，全球半导体市场2026年总规模将突破1.6万亿美元，计算存储品类同样占据六成以上份额，国内外产业增长逻辑高度同步，行业正式迈入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驱动增长周期。国际半导体产业协会：三大关键预测</a:t>
            </a:r>
            <a:endParaRPr lang="zh-CN" altLang="en-US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据21世纪经济报道，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SEMI(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国际半导体产业协会)7月14日发布的《年中总半导体设备市场预测报告》。报告给出三大关键预测：　第一，2026年全球半导体制造设备总销售额预计达1659亿美元，同比增长23.2%，刷新历史纪录。第二，增长势头预计持续至2028年，总设备销售额有望达到2295亿美元，实现连续五年扩张。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SEMI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总裁兼首席执行官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Ajit Manocha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表示，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正加速推动对更强大、更高效芯片的需求，从而带动整个半导体资本设备市场的投资增长。　第三，前段设备2028年突破2000亿美元。 晶圆厂设备（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WFE）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领域2026年预计增长23.1%至1439亿美元，2027年再增长21.8%，2028年增长14.1%，突破2000亿美元大关。其中，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DRAM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设备2026年增长39%至388亿美元，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NAND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设备增长30.7%至139亿美元。报告中指出，从区域看，中国大陆、中国台湾和韩国预计至2028年仍稳居全球设备投资前三，中国大陆在预测期内维持全球最大设备市场地位。</a:t>
            </a:r>
            <a:endParaRPr lang="zh-CN" altLang="en-US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2325"/>
              </a:lnSpc>
              <a:spcBef>
                <a:spcPts val="1600"/>
              </a:spcBef>
              <a:spcAft>
                <a:spcPts val="1600"/>
              </a:spcAft>
            </a:pP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瑞银研报观点认为，当前是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WFE“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超级周期的早期”，认为推动这一轮超级周期的核心力量正是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带动的内存和逻辑芯片产能扩张。中信证券预计2026年、2027年全球</a:t>
            </a:r>
            <a:r>
              <a:rPr lang="en-US" altLang="zh-CN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WFE</a:t>
            </a:r>
            <a:r>
              <a:rPr lang="zh-CN" altLang="en-US" sz="1400" b="1" i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市场规模同比将分别增长26%、35%至1478亿美元、1995亿美元，下游存储占比进一步提升。（东方财富研究中心）</a:t>
            </a:r>
            <a:endParaRPr lang="zh-CN" altLang="en-US" sz="1400" b="1" i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,&quot;colorType&quot;:1,&quot;foreColorIndex&quot;:5,&quot;pos&quot;:0,&quot;transparency&quot;:0.8500000238418579},{&quot;brightness&quot;:0,&quot;colorType&quot;:1,&quot;foreColorIndex&quot;:5,&quot;pos&quot;:1,&quot;transparency&quot;:1}],&quot;type&quot;:3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0.8700000047683716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2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2199999988079071,&quot;colorType&quot;:1,&quot;foreColorIndex&quot;:5,&quot;pos&quot;:0.009999999776482582,&quot;transparency&quot;:0},{&quot;brightness&quot;:-0.09000000357627869,&quot;colorType&quot;:1,&quot;foreColorIndex&quot;:5,&quot;pos&quot;:0.779999971389770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3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4000000059604645,&quot;colorType&quot;:1,&quot;foreColorIndex&quot;:5,&quot;pos&quot;:0.1899999976158142,&quot;transparency&quot;:0},{&quot;brightness&quot;:0,&quot;colorType&quot;:1,&quot;foreColorIndex&quot;:5,&quot;pos&quot;:0.920000016689300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4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5,&quot;colorType&quot;:1,&quot;foreColorIndex&quot;:5,&quot;pos&quot;:0,&quot;transparency&quot;:0},{&quot;brightness&quot;:0.1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5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36000001430511475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6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,&quot;colorType&quot;:1,&quot;foreColorIndex&quot;:5,&quot;pos&quot;:0.920000016689300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7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7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2800000011920929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8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8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44999998807907104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9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9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6399999856948853,&quot;colorType&quot;:1,&quot;foreColorIndex&quot;:5,&quot;pos&quot;:0,&quot;transparency&quot;:0},{&quot;brightness&quot;:0.23000000417232513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0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1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2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.4000000059604645,&quot;colorType&quot;:1,&quot;foreColorIndex&quot;:5,&quot;pos&quot;:0.009999999776482582,&quot;transparency&quot;:0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3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4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0.800000011920929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i*1_15"/>
  <p:tag name="KSO_WM_TEMPLATE_CATEGORY" val="diagram"/>
  <p:tag name="KSO_WM_TEMPLATE_INDEX" val="20231731"/>
  <p:tag name="KSO_WM_UNIT_LAYERLEVEL" val="1_1"/>
  <p:tag name="KSO_WM_TAG_VERSION" val="3.0"/>
  <p:tag name="KSO_WM_DIAGRAM_GROUP_CODE" val="l1-1"/>
  <p:tag name="KSO_WM_UNIT_TYPE" val="l_i"/>
  <p:tag name="KSO_WM_UNIT_INDEX" val="1_1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0,&quot;transparency&quot;:0},{&quot;brightness&quot;:0,&quot;colorType&quot;:1,&quot;foreColorIndex&quot;:5,&quot;pos&quot;:0.9200000166893005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1_3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1_2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31_2*l_h_f*1_1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31_2*l_h_a*1_1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1_1"/>
  <p:tag name="KSO_WM_TEMPLATE_CATEGORY" val="diagram"/>
  <p:tag name="KSO_WM_TEMPLATE_INDEX" val="2023173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1_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3_3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3_2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3_1"/>
  <p:tag name="KSO_WM_UNIT_ID" val="diagram20231731_2*l_h_f*1_3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此处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31_2*l_h_a*1_3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3_1"/>
  <p:tag name="KSO_WM_TEMPLATE_CATEGORY" val="diagram"/>
  <p:tag name="KSO_WM_TEMPLATE_INDEX" val="2023173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3_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2_3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,&quot;colorType&quot;:1,&quot;foreColorIndex&quot;:5,&quot;transparency&quot;:0},&quot;type&quot;:1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2_2"/>
  <p:tag name="KSO_WM_TEMPLATE_CATEGORY" val="diagram"/>
  <p:tag name="KSO_WM_TEMPLATE_INDEX" val="20231731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gradient&quot;:[{&quot;brightness&quot;:-0.25,&quot;colorType&quot;:1,&quot;foreColorIndex&quot;:5,&quot;pos&quot;:0.009999999776482582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3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31_2*l_h_f*1_2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PRESET_TEXT" val="单击输入你的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31_2*l_h_a*1_2_1"/>
  <p:tag name="KSO_WM_TEMPLATE_CATEGORY" val="diagram"/>
  <p:tag name="KSO_WM_TEMPLATE_INDEX" val="2023173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PRESET_TEXT" val="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731_2*l_h_i*1_2_1"/>
  <p:tag name="KSO_WM_TEMPLATE_CATEGORY" val="diagram"/>
  <p:tag name="KSO_WM_TEMPLATE_INDEX" val="2023173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UNIT_TYPE" val="l_h_i"/>
  <p:tag name="KSO_WM_UNIT_INDEX" val="1_2_1"/>
  <p:tag name="KSO_WM_DIAGRAM_MAX_ITEMCNT" val="6"/>
  <p:tag name="KSO_WM_DIAGRAM_MIN_ITEMCNT" val="2"/>
  <p:tag name="KSO_WM_DIAGRAM_VIRTUALLY_FRAME" val="{&quot;height&quot;:322.30948211429626,&quot;left&quot;:67.6,&quot;top&quot;:166.82503937007874,&quot;width&quot;:824.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56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8842</Words>
  <Application>WPS 演示</Application>
  <PresentationFormat>宽屏</PresentationFormat>
  <Paragraphs>211</Paragraphs>
  <Slides>38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5" baseType="lpstr">
      <vt:lpstr>Arial</vt:lpstr>
      <vt:lpstr>宋体</vt:lpstr>
      <vt:lpstr>Wingdings</vt:lpstr>
      <vt:lpstr>微软雅黑</vt:lpstr>
      <vt:lpstr>Wingdings</vt:lpstr>
      <vt:lpstr>思源黑体 CN Light</vt:lpstr>
      <vt:lpstr>黑体</vt:lpstr>
      <vt:lpstr>思源黑体 CN Normal</vt:lpstr>
      <vt:lpstr>思源黑体 CN Bold</vt:lpstr>
      <vt:lpstr>思源黑体 CN Medium</vt:lpstr>
      <vt:lpstr>思源黑体 Medium</vt:lpstr>
      <vt:lpstr>Arial Unicode MS</vt:lpstr>
      <vt:lpstr>Calibri</vt:lpstr>
      <vt:lpstr>KSOF954951BB</vt:lpstr>
      <vt:lpstr>FFont-Family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【经传多赢】狼道：A1120618120002</cp:lastModifiedBy>
  <cp:revision>343</cp:revision>
  <dcterms:created xsi:type="dcterms:W3CDTF">2022-12-31T05:43:00Z</dcterms:created>
  <dcterms:modified xsi:type="dcterms:W3CDTF">2026-07-24T09:49:28Z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2052-12.1.0.28040</vt:lpwstr>
  </property>
  <property fmtid="{D5CDD505-2E9C-101B-9397-08002B2CF9AE}" pid="3" name="ICV">
    <vt:lpwstr>2940D9413DE64B5696F76C7D324D51E1_13</vt:lpwstr>
  </property>
</Properties>
</file>