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8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28" r:id="rId3"/>
    <p:sldId id="331" r:id="rId4"/>
    <p:sldId id="321" r:id="rId5"/>
    <p:sldId id="322" r:id="rId6"/>
    <p:sldId id="337" r:id="rId7"/>
    <p:sldId id="332" r:id="rId8"/>
    <p:sldId id="338" r:id="rId9"/>
    <p:sldId id="333" r:id="rId10"/>
    <p:sldId id="339" r:id="rId11"/>
    <p:sldId id="340" r:id="rId12"/>
    <p:sldId id="341" r:id="rId13"/>
    <p:sldId id="342" r:id="rId14"/>
    <p:sldId id="335" r:id="rId15"/>
    <p:sldId id="334" r:id="rId16"/>
    <p:sldId id="344" r:id="rId17"/>
    <p:sldId id="345" r:id="rId18"/>
    <p:sldId id="349" r:id="rId19"/>
    <p:sldId id="346" r:id="rId20"/>
    <p:sldId id="347" r:id="rId21"/>
    <p:sldId id="343" r:id="rId22"/>
    <p:sldId id="336" r:id="rId23"/>
    <p:sldId id="348" r:id="rId24"/>
    <p:sldId id="350" r:id="rId25"/>
    <p:sldId id="351" r:id="rId26"/>
    <p:sldId id="352" r:id="rId27"/>
    <p:sldId id="327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6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84"/>
        <p:guide pos="36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37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svg"/><Relationship Id="rId8" Type="http://schemas.openxmlformats.org/officeDocument/2006/relationships/image" Target="../media/image43.png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93.xml"/><Relationship Id="rId12" Type="http://schemas.openxmlformats.org/officeDocument/2006/relationships/image" Target="../media/image47.svg"/><Relationship Id="rId11" Type="http://schemas.openxmlformats.org/officeDocument/2006/relationships/image" Target="../media/image46.png"/><Relationship Id="rId10" Type="http://schemas.openxmlformats.org/officeDocument/2006/relationships/image" Target="../media/image45.jpeg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.xml"/><Relationship Id="rId2" Type="http://schemas.openxmlformats.org/officeDocument/2006/relationships/image" Target="../media/image48.png"/><Relationship Id="rId1" Type="http://schemas.openxmlformats.org/officeDocument/2006/relationships/tags" Target="../tags/tag9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7.xml"/><Relationship Id="rId2" Type="http://schemas.openxmlformats.org/officeDocument/2006/relationships/image" Target="../media/image49.png"/><Relationship Id="rId1" Type="http://schemas.openxmlformats.org/officeDocument/2006/relationships/tags" Target="../tags/tag9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9.xml"/><Relationship Id="rId2" Type="http://schemas.openxmlformats.org/officeDocument/2006/relationships/image" Target="../media/image50.png"/><Relationship Id="rId1" Type="http://schemas.openxmlformats.org/officeDocument/2006/relationships/tags" Target="../tags/tag9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8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tags" Target="../tags/tag11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0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119.xml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2.xml"/><Relationship Id="rId2" Type="http://schemas.openxmlformats.org/officeDocument/2006/relationships/image" Target="../media/image56.png"/><Relationship Id="rId1" Type="http://schemas.openxmlformats.org/officeDocument/2006/relationships/tags" Target="../tags/tag12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4.xml"/><Relationship Id="rId2" Type="http://schemas.openxmlformats.org/officeDocument/2006/relationships/image" Target="../media/image57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image" Target="../media/image10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9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tags" Target="../tags/tag12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1.xml"/><Relationship Id="rId2" Type="http://schemas.openxmlformats.org/officeDocument/2006/relationships/image" Target="../media/image61.png"/><Relationship Id="rId1" Type="http://schemas.openxmlformats.org/officeDocument/2006/relationships/tags" Target="../tags/tag130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33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tags" Target="../tags/tag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4.xml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5.xml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6.xml"/><Relationship Id="rId1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0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0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9" Type="http://schemas.openxmlformats.org/officeDocument/2006/relationships/tags" Target="../tags/tag82.xml"/><Relationship Id="rId38" Type="http://schemas.openxmlformats.org/officeDocument/2006/relationships/tags" Target="../tags/tag81.xml"/><Relationship Id="rId37" Type="http://schemas.openxmlformats.org/officeDocument/2006/relationships/tags" Target="../tags/tag80.xml"/><Relationship Id="rId36" Type="http://schemas.openxmlformats.org/officeDocument/2006/relationships/tags" Target="../tags/tag79.xml"/><Relationship Id="rId35" Type="http://schemas.openxmlformats.org/officeDocument/2006/relationships/tags" Target="../tags/tag78.xml"/><Relationship Id="rId34" Type="http://schemas.openxmlformats.org/officeDocument/2006/relationships/tags" Target="../tags/tag77.xml"/><Relationship Id="rId33" Type="http://schemas.openxmlformats.org/officeDocument/2006/relationships/tags" Target="../tags/tag76.xml"/><Relationship Id="rId32" Type="http://schemas.openxmlformats.org/officeDocument/2006/relationships/tags" Target="../tags/tag75.xml"/><Relationship Id="rId31" Type="http://schemas.openxmlformats.org/officeDocument/2006/relationships/tags" Target="../tags/tag74.xml"/><Relationship Id="rId30" Type="http://schemas.openxmlformats.org/officeDocument/2006/relationships/tags" Target="../tags/tag73.xml"/><Relationship Id="rId3" Type="http://schemas.openxmlformats.org/officeDocument/2006/relationships/tags" Target="../tags/tag46.xml"/><Relationship Id="rId29" Type="http://schemas.openxmlformats.org/officeDocument/2006/relationships/tags" Target="../tags/tag72.xml"/><Relationship Id="rId28" Type="http://schemas.openxmlformats.org/officeDocument/2006/relationships/tags" Target="../tags/tag71.xml"/><Relationship Id="rId27" Type="http://schemas.openxmlformats.org/officeDocument/2006/relationships/tags" Target="../tags/tag70.xml"/><Relationship Id="rId26" Type="http://schemas.openxmlformats.org/officeDocument/2006/relationships/tags" Target="../tags/tag69.xml"/><Relationship Id="rId25" Type="http://schemas.openxmlformats.org/officeDocument/2006/relationships/tags" Target="../tags/tag68.xml"/><Relationship Id="rId24" Type="http://schemas.openxmlformats.org/officeDocument/2006/relationships/tags" Target="../tags/tag67.xml"/><Relationship Id="rId23" Type="http://schemas.openxmlformats.org/officeDocument/2006/relationships/tags" Target="../tags/tag66.xml"/><Relationship Id="rId22" Type="http://schemas.openxmlformats.org/officeDocument/2006/relationships/tags" Target="../tags/tag65.xml"/><Relationship Id="rId21" Type="http://schemas.openxmlformats.org/officeDocument/2006/relationships/tags" Target="../tags/tag64.xml"/><Relationship Id="rId20" Type="http://schemas.openxmlformats.org/officeDocument/2006/relationships/tags" Target="../tags/tag63.xml"/><Relationship Id="rId2" Type="http://schemas.openxmlformats.org/officeDocument/2006/relationships/tags" Target="../tags/tag45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13.png"/><Relationship Id="rId1" Type="http://schemas.openxmlformats.org/officeDocument/2006/relationships/tags" Target="../tags/tag8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6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svg"/><Relationship Id="rId8" Type="http://schemas.openxmlformats.org/officeDocument/2006/relationships/image" Target="../media/image23.pn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svg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91.xml"/><Relationship Id="rId21" Type="http://schemas.openxmlformats.org/officeDocument/2006/relationships/image" Target="../media/image36.svg"/><Relationship Id="rId20" Type="http://schemas.openxmlformats.org/officeDocument/2006/relationships/image" Target="../media/image35.png"/><Relationship Id="rId2" Type="http://schemas.openxmlformats.org/officeDocument/2006/relationships/image" Target="../media/image17.png"/><Relationship Id="rId19" Type="http://schemas.openxmlformats.org/officeDocument/2006/relationships/image" Target="../media/image34.svg"/><Relationship Id="rId18" Type="http://schemas.openxmlformats.org/officeDocument/2006/relationships/image" Target="../media/image33.png"/><Relationship Id="rId17" Type="http://schemas.openxmlformats.org/officeDocument/2006/relationships/image" Target="../media/image32.svg"/><Relationship Id="rId16" Type="http://schemas.openxmlformats.org/officeDocument/2006/relationships/image" Target="../media/image31.png"/><Relationship Id="rId15" Type="http://schemas.openxmlformats.org/officeDocument/2006/relationships/image" Target="../media/image30.svg"/><Relationship Id="rId14" Type="http://schemas.openxmlformats.org/officeDocument/2006/relationships/image" Target="../media/image29.png"/><Relationship Id="rId13" Type="http://schemas.openxmlformats.org/officeDocument/2006/relationships/image" Target="../media/image28.svg"/><Relationship Id="rId12" Type="http://schemas.openxmlformats.org/officeDocument/2006/relationships/image" Target="../media/image27.png"/><Relationship Id="rId11" Type="http://schemas.openxmlformats.org/officeDocument/2006/relationships/image" Target="../media/image26.svg"/><Relationship Id="rId10" Type="http://schemas.openxmlformats.org/officeDocument/2006/relationships/image" Target="../media/image25.png"/><Relationship Id="rId1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3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2197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sym typeface="Noto Sans SC" panose="020B0200000000000000" charset="-122"/>
              </a:rPr>
              <a:t>未来能源：首次写入政府报告，开启能源革命新篇章</a:t>
            </a:r>
            <a:endParaRPr lang="zh-CN" altLang="en-US" sz="28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sp>
        <p:nvSpPr>
          <p:cNvPr id="6" name="AutoShape 3"/>
          <p:cNvSpPr/>
          <p:nvPr/>
        </p:nvSpPr>
        <p:spPr>
          <a:xfrm>
            <a:off x="762000" y="1524000"/>
            <a:ext cx="5080000" cy="1079500"/>
          </a:xfrm>
          <a:prstGeom prst="roundRect">
            <a:avLst>
              <a:gd name="adj" fmla="val 11764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1714500"/>
            <a:ext cx="406400" cy="406400"/>
          </a:xfrm>
          <a:prstGeom prst="rect">
            <a:avLst/>
          </a:prstGeom>
        </p:spPr>
      </p:pic>
      <p:sp>
        <p:nvSpPr>
          <p:cNvPr id="8" name="AutoShape 5"/>
          <p:cNvSpPr/>
          <p:nvPr/>
        </p:nvSpPr>
        <p:spPr>
          <a:xfrm>
            <a:off x="1524000" y="1651000"/>
            <a:ext cx="4064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新型储能技术</a:t>
            </a:r>
            <a:endParaRPr lang="en-US" sz="1100"/>
          </a:p>
        </p:txBody>
      </p:sp>
      <p:sp>
        <p:nvSpPr>
          <p:cNvPr id="9" name="AutoShape 6"/>
          <p:cNvSpPr/>
          <p:nvPr/>
        </p:nvSpPr>
        <p:spPr>
          <a:xfrm>
            <a:off x="1524000" y="2006600"/>
            <a:ext cx="406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555F6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聚焦锂电池、液流电池、钠离子电池等，解决新能源消纳难题。</a:t>
            </a:r>
            <a:endParaRPr lang="en-US" sz="1100"/>
          </a:p>
        </p:txBody>
      </p:sp>
      <p:sp>
        <p:nvSpPr>
          <p:cNvPr id="10" name="AutoShape 7"/>
          <p:cNvSpPr/>
          <p:nvPr/>
        </p:nvSpPr>
        <p:spPr>
          <a:xfrm>
            <a:off x="762000" y="2730500"/>
            <a:ext cx="5080000" cy="1079500"/>
          </a:xfrm>
          <a:prstGeom prst="roundRect">
            <a:avLst>
              <a:gd name="adj" fmla="val 11764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0" y="2921000"/>
            <a:ext cx="406400" cy="406400"/>
          </a:xfrm>
          <a:prstGeom prst="rect">
            <a:avLst/>
          </a:prstGeom>
        </p:spPr>
      </p:pic>
      <p:sp>
        <p:nvSpPr>
          <p:cNvPr id="12" name="AutoShape 9"/>
          <p:cNvSpPr/>
          <p:nvPr/>
        </p:nvSpPr>
        <p:spPr>
          <a:xfrm>
            <a:off x="1524000" y="2857500"/>
            <a:ext cx="4064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绿氢产业应用</a:t>
            </a:r>
            <a:endParaRPr lang="en-US" sz="1100"/>
          </a:p>
        </p:txBody>
      </p:sp>
      <p:sp>
        <p:nvSpPr>
          <p:cNvPr id="13" name="AutoShape 10"/>
          <p:cNvSpPr/>
          <p:nvPr/>
        </p:nvSpPr>
        <p:spPr>
          <a:xfrm>
            <a:off x="1524000" y="3213100"/>
            <a:ext cx="406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555F6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作为清洁燃料，广泛应用于工业脱碳和重型交通运输领域。</a:t>
            </a:r>
            <a:endParaRPr lang="en-US" sz="1100"/>
          </a:p>
        </p:txBody>
      </p:sp>
      <p:sp>
        <p:nvSpPr>
          <p:cNvPr id="14" name="AutoShape 11"/>
          <p:cNvSpPr/>
          <p:nvPr/>
        </p:nvSpPr>
        <p:spPr>
          <a:xfrm>
            <a:off x="762000" y="3937000"/>
            <a:ext cx="5080000" cy="1079500"/>
          </a:xfrm>
          <a:prstGeom prst="roundRect">
            <a:avLst>
              <a:gd name="adj" fmla="val 11764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0" y="4127500"/>
            <a:ext cx="406400" cy="406400"/>
          </a:xfrm>
          <a:prstGeom prst="rect">
            <a:avLst/>
          </a:prstGeom>
        </p:spPr>
      </p:pic>
      <p:sp>
        <p:nvSpPr>
          <p:cNvPr id="16" name="AutoShape 13"/>
          <p:cNvSpPr/>
          <p:nvPr/>
        </p:nvSpPr>
        <p:spPr>
          <a:xfrm>
            <a:off x="1524000" y="4064000"/>
            <a:ext cx="4064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可控核聚变</a:t>
            </a:r>
            <a:endParaRPr lang="en-US" sz="1100"/>
          </a:p>
        </p:txBody>
      </p:sp>
      <p:sp>
        <p:nvSpPr>
          <p:cNvPr id="17" name="AutoShape 14"/>
          <p:cNvSpPr/>
          <p:nvPr/>
        </p:nvSpPr>
        <p:spPr>
          <a:xfrm>
            <a:off x="1524000" y="4419600"/>
            <a:ext cx="406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555F6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被视为终极能源解决方案，“十五五”期间将迎来重点突破期。</a:t>
            </a:r>
            <a:endParaRPr lang="en-US" sz="1100"/>
          </a:p>
        </p:txBody>
      </p:sp>
      <p:sp>
        <p:nvSpPr>
          <p:cNvPr id="18" name="AutoShape 15"/>
          <p:cNvSpPr/>
          <p:nvPr/>
        </p:nvSpPr>
        <p:spPr>
          <a:xfrm>
            <a:off x="762000" y="5143500"/>
            <a:ext cx="5080000" cy="1079500"/>
          </a:xfrm>
          <a:prstGeom prst="roundRect">
            <a:avLst>
              <a:gd name="adj" fmla="val 11764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0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000" y="5334000"/>
            <a:ext cx="406400" cy="406400"/>
          </a:xfrm>
          <a:prstGeom prst="rect">
            <a:avLst/>
          </a:prstGeom>
        </p:spPr>
      </p:pic>
      <p:sp>
        <p:nvSpPr>
          <p:cNvPr id="21" name="AutoShape 17"/>
          <p:cNvSpPr/>
          <p:nvPr/>
        </p:nvSpPr>
        <p:spPr>
          <a:xfrm>
            <a:off x="1524000" y="5270500"/>
            <a:ext cx="4064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太空光伏电站</a:t>
            </a:r>
            <a:endParaRPr lang="en-US" sz="1100"/>
          </a:p>
        </p:txBody>
      </p:sp>
      <p:sp>
        <p:nvSpPr>
          <p:cNvPr id="22" name="AutoShape 18"/>
          <p:cNvSpPr/>
          <p:nvPr/>
        </p:nvSpPr>
        <p:spPr>
          <a:xfrm>
            <a:off x="1524000" y="5626100"/>
            <a:ext cx="406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555F6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利用太空太阳能电站，为地球提供源源不断的清洁能源。</a:t>
            </a:r>
            <a:endParaRPr lang="en-US" sz="1100"/>
          </a:p>
        </p:txBody>
      </p:sp>
      <p:pic>
        <p:nvPicPr>
          <p:cNvPr id="23" name="Picture 19"/>
          <p:cNvPicPr>
            <a:picLocks noChangeAspect="1"/>
          </p:cNvPicPr>
          <p:nvPr/>
        </p:nvPicPr>
        <p:blipFill>
          <a:blip r:embed="rId10"/>
          <a:srcRect t="4328" b="4328"/>
          <a:stretch>
            <a:fillRect/>
          </a:stretch>
        </p:blipFill>
        <p:spPr>
          <a:xfrm>
            <a:off x="6096000" y="1524000"/>
            <a:ext cx="5334000" cy="3048000"/>
          </a:xfrm>
          <a:prstGeom prst="roundRect">
            <a:avLst>
              <a:gd name="adj" fmla="val 4166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52400" dist="76200" dir="2700000" algn="tl" rotWithShape="0">
              <a:srgbClr val="0D253F">
                <a:alpha val="15000"/>
              </a:srgbClr>
            </a:outerShdw>
          </a:effectLst>
        </p:spPr>
      </p:pic>
      <p:sp>
        <p:nvSpPr>
          <p:cNvPr id="24" name="AutoShape 20"/>
          <p:cNvSpPr/>
          <p:nvPr/>
        </p:nvSpPr>
        <p:spPr>
          <a:xfrm>
            <a:off x="6096000" y="4762500"/>
            <a:ext cx="5334000" cy="1460500"/>
          </a:xfrm>
          <a:prstGeom prst="roundRect">
            <a:avLst>
              <a:gd name="adj" fmla="val 8695"/>
            </a:avLst>
          </a:prstGeom>
          <a:solidFill>
            <a:srgbClr val="00A6ED">
              <a:alpha val="10000"/>
            </a:srgbClr>
          </a:solidFill>
          <a:ln w="12700" cap="flat" cmpd="sng">
            <a:solidFill>
              <a:srgbClr val="00A6ED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5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0000" y="4953000"/>
            <a:ext cx="355600" cy="355600"/>
          </a:xfrm>
          <a:prstGeom prst="rect">
            <a:avLst/>
          </a:prstGeom>
        </p:spPr>
      </p:pic>
      <p:sp>
        <p:nvSpPr>
          <p:cNvPr id="26" name="AutoShape 22"/>
          <p:cNvSpPr/>
          <p:nvPr/>
        </p:nvSpPr>
        <p:spPr>
          <a:xfrm>
            <a:off x="6794500" y="4927600"/>
            <a:ext cx="43815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highlight>
                  <a:srgbClr val="FFFF00"/>
                </a:highlight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核心投资逻辑</a:t>
            </a:r>
            <a:endParaRPr lang="en-US" sz="1600" b="1" i="0" u="none" strike="noStrike">
              <a:solidFill>
                <a:srgbClr val="0D253F"/>
              </a:solidFill>
              <a:highlight>
                <a:srgbClr val="FFFF00"/>
              </a:highlight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7" name="AutoShape 23"/>
          <p:cNvSpPr/>
          <p:nvPr/>
        </p:nvSpPr>
        <p:spPr>
          <a:xfrm>
            <a:off x="6350000" y="5334000"/>
            <a:ext cx="482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在能源安全和“双碳”目标的双重驱动下，未来能源技术的突破将带来颠覆性的长期增长空间。</a:t>
            </a:r>
            <a:endParaRPr lang="en-US" sz="1300" b="0" i="0" u="none" strike="noStrike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未来能源新方向：新型储能</a:t>
            </a:r>
            <a:endParaRPr lang="zh-CN" altLang="en-US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95" y="788670"/>
            <a:ext cx="9325610" cy="563816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37335" y="57734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主题猎手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-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双红战法（趋势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多空）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智能经济新引擎：</a:t>
            </a:r>
            <a:r>
              <a:rPr lang="en-US" altLang="zh-CN" sz="3200" b="1">
                <a:solidFill>
                  <a:schemeClr val="bg1"/>
                </a:solidFill>
                <a:sym typeface="Noto Sans SC" panose="020B0200000000000000" charset="-122"/>
              </a:rPr>
              <a:t>AI</a:t>
            </a:r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硬件</a:t>
            </a:r>
            <a:endParaRPr lang="zh-CN" altLang="en-US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742950"/>
            <a:ext cx="9143365" cy="569277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664335" y="59004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主题猎手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-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双红战法（趋势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多空）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70" y="772795"/>
            <a:ext cx="6947535" cy="56591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81720" y="2152650"/>
            <a:ext cx="35102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FF00"/>
                </a:solidFill>
              </a:rPr>
              <a:t>当方向机会凸显，多研究好公司好价格好趋势，政策</a:t>
            </a:r>
            <a:r>
              <a:rPr lang="en-US" altLang="zh-CN" sz="1600" b="1">
                <a:solidFill>
                  <a:srgbClr val="FFFF00"/>
                </a:solidFill>
              </a:rPr>
              <a:t>+</a:t>
            </a:r>
            <a:r>
              <a:rPr lang="zh-CN" altLang="en-US" sz="1600" b="1">
                <a:solidFill>
                  <a:srgbClr val="FFFF00"/>
                </a:solidFill>
              </a:rPr>
              <a:t>资金</a:t>
            </a:r>
            <a:r>
              <a:rPr lang="en-US" altLang="zh-CN" sz="1600" b="1">
                <a:solidFill>
                  <a:srgbClr val="FFFF00"/>
                </a:solidFill>
              </a:rPr>
              <a:t>+</a:t>
            </a:r>
            <a:r>
              <a:rPr lang="zh-CN" altLang="en-US" sz="1600" b="1">
                <a:solidFill>
                  <a:srgbClr val="FFFF00"/>
                </a:solidFill>
              </a:rPr>
              <a:t>趋势，跟随主力控盘操作</a:t>
            </a:r>
            <a:endParaRPr lang="zh-CN" altLang="en-US" sz="1600" b="1">
              <a:solidFill>
                <a:srgbClr val="FFFF00"/>
              </a:solidFill>
            </a:endParaRPr>
          </a:p>
          <a:p>
            <a:endParaRPr lang="zh-CN" altLang="en-US" sz="1600" b="1">
              <a:solidFill>
                <a:schemeClr val="bg1"/>
              </a:solidFill>
            </a:endParaRPr>
          </a:p>
          <a:p>
            <a:r>
              <a:rPr lang="zh-CN" altLang="en-US" sz="1600" b="1">
                <a:solidFill>
                  <a:schemeClr val="bg1"/>
                </a:solidFill>
              </a:rPr>
              <a:t>选股思路：行业板块</a:t>
            </a:r>
            <a:r>
              <a:rPr lang="en-US" altLang="zh-CN" sz="1600" b="1">
                <a:solidFill>
                  <a:schemeClr val="bg1"/>
                </a:solidFill>
              </a:rPr>
              <a:t>+</a:t>
            </a:r>
            <a:r>
              <a:rPr lang="zh-CN" altLang="en-US" sz="1600" b="1">
                <a:solidFill>
                  <a:schemeClr val="bg1"/>
                </a:solidFill>
              </a:rPr>
              <a:t>主题猎手资金流入前</a:t>
            </a:r>
            <a:r>
              <a:rPr lang="en-US" altLang="zh-CN" sz="1600" b="1">
                <a:solidFill>
                  <a:schemeClr val="bg1"/>
                </a:solidFill>
              </a:rPr>
              <a:t>10+</a:t>
            </a:r>
            <a:r>
              <a:rPr lang="zh-CN" altLang="en-US" sz="1600" b="1">
                <a:solidFill>
                  <a:schemeClr val="bg1"/>
                </a:solidFill>
              </a:rPr>
              <a:t>业绩长期较好</a:t>
            </a:r>
            <a:r>
              <a:rPr lang="en-US" altLang="zh-CN" sz="1600" b="1">
                <a:solidFill>
                  <a:schemeClr val="bg1"/>
                </a:solidFill>
              </a:rPr>
              <a:t>+</a:t>
            </a:r>
            <a:r>
              <a:rPr lang="zh-CN" altLang="en-US" sz="1600" b="1">
                <a:solidFill>
                  <a:schemeClr val="bg1"/>
                </a:solidFill>
              </a:rPr>
              <a:t>稳定中大市值优质资产</a:t>
            </a:r>
            <a:endParaRPr lang="zh-CN" altLang="en-US" sz="1600" b="1">
              <a:solidFill>
                <a:schemeClr val="bg1"/>
              </a:solidFill>
            </a:endParaRPr>
          </a:p>
          <a:p>
            <a:endParaRPr lang="zh-CN" altLang="en-US" sz="1600" b="1">
              <a:solidFill>
                <a:schemeClr val="bg1"/>
              </a:solidFill>
            </a:endParaRPr>
          </a:p>
          <a:p>
            <a:r>
              <a:rPr lang="zh-CN" altLang="en-US" sz="1600" b="1">
                <a:solidFill>
                  <a:schemeClr val="bg1"/>
                </a:solidFill>
              </a:rPr>
              <a:t>仅供参考，操作应按照软件信号严格执行</a:t>
            </a:r>
            <a:endParaRPr lang="zh-CN" altLang="en-US" sz="16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建立投资框架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3200" b="1">
                <a:solidFill>
                  <a:schemeClr val="bg1"/>
                </a:solidFill>
                <a:sym typeface="Noto Sans SC" panose="020B0200000000000000" charset="-122"/>
              </a:rPr>
              <a:t>2026</a:t>
            </a:r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年操作专注：趋势</a:t>
            </a:r>
            <a:r>
              <a:rPr lang="en-US" altLang="zh-CN" sz="3200" b="1">
                <a:solidFill>
                  <a:schemeClr val="bg1"/>
                </a:solidFill>
                <a:sym typeface="Noto Sans SC" panose="020B0200000000000000" charset="-122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修复</a:t>
            </a:r>
            <a:r>
              <a:rPr lang="en-US" altLang="zh-CN" sz="3200" b="1">
                <a:solidFill>
                  <a:schemeClr val="bg1"/>
                </a:solidFill>
                <a:sym typeface="Noto Sans SC" panose="020B0200000000000000" charset="-122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突破</a:t>
            </a:r>
            <a:endParaRPr lang="zh-CN" altLang="en-US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34403" y="1412875"/>
            <a:ext cx="2800706" cy="119544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</a:rPr>
              <a:t>01</a:t>
            </a:r>
            <a:endParaRPr lang="en-US" altLang="zh-CN" sz="66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934403" y="2835275"/>
            <a:ext cx="2800985" cy="669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2"/>
                </a:solidFill>
                <a:latin typeface="+mn-ea"/>
                <a:cs typeface="+mn-ea"/>
                <a:sym typeface="+mn-ea"/>
              </a:rPr>
              <a:t>确定的趋势</a:t>
            </a:r>
            <a:endParaRPr lang="zh-CN" altLang="en-US" sz="2000" b="1" dirty="0"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718368" y="1412875"/>
            <a:ext cx="2800706" cy="119544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 lvl="0" algn="l">
              <a:buClrTx/>
              <a:buSzTx/>
              <a:buFontTx/>
            </a:pPr>
            <a:r>
              <a:rPr lang="en-US" altLang="zh-CN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6600" b="1" dirty="0">
              <a:solidFill>
                <a:schemeClr val="accent2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4718368" y="2835275"/>
            <a:ext cx="2800985" cy="669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000" b="1">
                <a:solidFill>
                  <a:schemeClr val="bg2"/>
                </a:solidFill>
                <a:latin typeface="+mn-ea"/>
                <a:cs typeface="+mn-ea"/>
                <a:sym typeface="+mn-ea"/>
              </a:rPr>
              <a:t>挖坑于修复</a:t>
            </a:r>
            <a:endParaRPr lang="zh-CN" altLang="en-US" sz="2000" b="1">
              <a:solidFill>
                <a:schemeClr val="bg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4703763" y="3504565"/>
            <a:ext cx="2800350" cy="263906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多数长期趋势股，往往也伴随跌破智能辅助线形成挖坑走势，以长期趋势而言，挖坑只是停顿和修正，对长期趋势来说是积蓄力量，在成本优势存在的情况下，保持底仓不动。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挖坑之后形成修复就是填坑，确定趋势的开始。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  <a:sym typeface="+mn-ea"/>
              </a:rPr>
              <a:t>关注控盘</a:t>
            </a:r>
            <a:r>
              <a:rPr lang="en-US" altLang="zh-CN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  <a:sym typeface="+mn-ea"/>
              </a:rPr>
              <a:t>底部启动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FF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8501698" y="1412875"/>
            <a:ext cx="2800706" cy="1195446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</a:rPr>
              <a:t>03</a:t>
            </a:r>
            <a:endParaRPr lang="en-US" altLang="zh-CN" sz="66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8"/>
            </p:custDataLst>
          </p:nvPr>
        </p:nvCxnSpPr>
        <p:spPr>
          <a:xfrm>
            <a:off x="934403" y="2701925"/>
            <a:ext cx="2790000" cy="0"/>
          </a:xfrm>
          <a:prstGeom prst="line">
            <a:avLst/>
          </a:prstGeom>
          <a:ln w="1270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9"/>
            </p:custDataLst>
          </p:nvPr>
        </p:nvCxnSpPr>
        <p:spPr>
          <a:xfrm>
            <a:off x="4718368" y="2701925"/>
            <a:ext cx="2790000" cy="0"/>
          </a:xfrm>
          <a:prstGeom prst="line">
            <a:avLst/>
          </a:prstGeom>
          <a:ln w="127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>
            <a:off x="8501698" y="2701925"/>
            <a:ext cx="2790000" cy="0"/>
          </a:xfrm>
          <a:prstGeom prst="line">
            <a:avLst/>
          </a:prstGeom>
          <a:ln w="12700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8501698" y="2835275"/>
            <a:ext cx="2800985" cy="6692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2"/>
                </a:solidFill>
                <a:latin typeface="+mn-ea"/>
                <a:cs typeface="+mn-ea"/>
              </a:rPr>
              <a:t>突破于回踩</a:t>
            </a:r>
            <a:endParaRPr lang="zh-CN" altLang="en-US" sz="2000" b="1" dirty="0">
              <a:solidFill>
                <a:schemeClr val="bg2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8501698" y="3445510"/>
            <a:ext cx="2800350" cy="263842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大周期压缩看股价突破的大平台位置，是否打开真正意义的上涨通道，如果形成了突破之后的回踩，那么就关注控盘走势能否形成新一轮开始，也就是说如果突破回踩之后在修复的，趋势必然很强。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关注回踩大阳线再次确定趋势。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  <a:sym typeface="+mn-ea"/>
              </a:rPr>
              <a:t>留意控盘</a:t>
            </a:r>
            <a:r>
              <a:rPr lang="en-US" altLang="zh-CN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  <a:sym typeface="+mn-ea"/>
              </a:rPr>
              <a:t>熊线上移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FF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934403" y="3588385"/>
            <a:ext cx="2800350" cy="263906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indent="0" algn="just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长期趋势在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60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日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/120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日线上运行。保持良好的上涨趋势，形成拐点向上和较大的上升夹角，而控盘开始增加到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30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往上走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。并且能反复形成控盘，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FF00"/>
                </a:solidFill>
                <a:latin typeface="+mn-ea"/>
                <a:cs typeface="+mn-ea"/>
              </a:rPr>
              <a:t>多次控盘形成代表主力中线做多意愿强烈</a:t>
            </a:r>
            <a:endParaRPr lang="zh-CN" altLang="en-US" sz="1400" b="1" dirty="0">
              <a:ln>
                <a:noFill/>
                <a:prstDash val="sysDot"/>
              </a:ln>
              <a:solidFill>
                <a:srgbClr val="FFFF00"/>
              </a:solidFill>
              <a:latin typeface="+mn-ea"/>
              <a:cs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政策</a:t>
            </a:r>
            <a:r>
              <a:rPr lang="en-US" altLang="zh-CN" sz="3200" b="1">
                <a:solidFill>
                  <a:schemeClr val="bg1"/>
                </a:solidFill>
                <a:sym typeface="Noto Sans SC" panose="020B0200000000000000" charset="-122"/>
              </a:rPr>
              <a:t>+</a:t>
            </a: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资金</a:t>
            </a:r>
            <a:r>
              <a:rPr lang="en-US" altLang="zh-CN" sz="3200" b="1">
                <a:solidFill>
                  <a:schemeClr val="bg1"/>
                </a:solidFill>
                <a:sym typeface="Noto Sans SC" panose="020B0200000000000000" charset="-122"/>
              </a:rPr>
              <a:t>+</a:t>
            </a: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趋势，耐心做</a:t>
            </a:r>
            <a:endParaRPr lang="zh-CN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95" y="2587625"/>
            <a:ext cx="6072505" cy="3885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" y="804545"/>
            <a:ext cx="5854065" cy="4016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77925" y="5539105"/>
            <a:ext cx="3415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多看</a:t>
            </a:r>
            <a:r>
              <a:rPr lang="en-US" altLang="zh-CN" sz="2000" b="1">
                <a:solidFill>
                  <a:schemeClr val="bg1"/>
                </a:solidFill>
              </a:rPr>
              <a:t>60</a:t>
            </a:r>
            <a:r>
              <a:rPr lang="zh-CN" altLang="en-US" sz="2000" b="1">
                <a:solidFill>
                  <a:schemeClr val="bg1"/>
                </a:solidFill>
              </a:rPr>
              <a:t>天线中期趋势</a:t>
            </a:r>
            <a:endParaRPr lang="zh-CN" altLang="en-US" sz="2000" b="1">
              <a:solidFill>
                <a:schemeClr val="bg1"/>
              </a:solidFill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</a:rPr>
              <a:t>趋势挖坑修复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2481580" y="4861560"/>
            <a:ext cx="807720" cy="57848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35240" y="1164590"/>
            <a:ext cx="3415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000" b="1">
                <a:solidFill>
                  <a:schemeClr val="bg1"/>
                </a:solidFill>
              </a:rPr>
              <a:t>熊线上移后的每次调整</a:t>
            </a:r>
            <a:endParaRPr lang="zh-CN" sz="2000" b="1">
              <a:solidFill>
                <a:schemeClr val="bg1"/>
              </a:solidFill>
            </a:endParaRPr>
          </a:p>
          <a:p>
            <a:pPr algn="ctr"/>
            <a:r>
              <a:rPr lang="zh-CN" sz="2000" b="1">
                <a:solidFill>
                  <a:schemeClr val="bg1"/>
                </a:solidFill>
              </a:rPr>
              <a:t>都是机会</a:t>
            </a:r>
            <a:endParaRPr lang="zh-CN" sz="2000" b="1">
              <a:solidFill>
                <a:schemeClr val="bg1"/>
              </a:solidFill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8939530" y="1909445"/>
            <a:ext cx="807720" cy="57848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70" y="988695"/>
            <a:ext cx="3181350" cy="265747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业绩紫、主力紫、主力控盘</a:t>
            </a:r>
            <a:r>
              <a:rPr lang="en-US" altLang="zh-CN" sz="3200" b="1">
                <a:solidFill>
                  <a:schemeClr val="bg1"/>
                </a:solidFill>
                <a:sym typeface="Noto Sans SC" panose="020B0200000000000000" charset="-122"/>
              </a:rPr>
              <a:t>=</a:t>
            </a: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有机会启动</a:t>
            </a:r>
            <a:endParaRPr lang="zh-CN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735" y="989330"/>
            <a:ext cx="8487410" cy="54146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" y="2745740"/>
            <a:ext cx="3162300" cy="36576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096000" y="44697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主力动向紫柱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找到适合自己的模式，底仓不跑光</a:t>
            </a:r>
            <a:endParaRPr lang="zh-CN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35" y="862330"/>
            <a:ext cx="10388600" cy="5501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圆角矩形标注 18"/>
          <p:cNvSpPr/>
          <p:nvPr/>
        </p:nvSpPr>
        <p:spPr>
          <a:xfrm>
            <a:off x="4836795" y="2817495"/>
            <a:ext cx="1311275" cy="611505"/>
          </a:xfrm>
          <a:prstGeom prst="wedgeRoundRectCallout">
            <a:avLst>
              <a:gd name="adj1" fmla="val 91458"/>
              <a:gd name="adj2" fmla="val -5643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市场下杀挖黄金坑</a:t>
            </a:r>
            <a:endParaRPr lang="zh-CN" altLang="en-US"/>
          </a:p>
        </p:txBody>
      </p:sp>
      <p:sp>
        <p:nvSpPr>
          <p:cNvPr id="13" name="圆角矩形标注 12"/>
          <p:cNvSpPr/>
          <p:nvPr/>
        </p:nvSpPr>
        <p:spPr>
          <a:xfrm>
            <a:off x="5518150" y="1559560"/>
            <a:ext cx="1311275" cy="61150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底部启动模式</a:t>
            </a:r>
            <a:endParaRPr lang="zh-CN" altLang="en-US"/>
          </a:p>
        </p:txBody>
      </p:sp>
      <p:sp>
        <p:nvSpPr>
          <p:cNvPr id="23" name="圆角矩形标注 22"/>
          <p:cNvSpPr/>
          <p:nvPr/>
        </p:nvSpPr>
        <p:spPr>
          <a:xfrm>
            <a:off x="7178040" y="1369695"/>
            <a:ext cx="1529080" cy="611505"/>
          </a:xfrm>
          <a:prstGeom prst="wedgeRoundRectCallout">
            <a:avLst>
              <a:gd name="adj1" fmla="val -32765"/>
              <a:gd name="adj2" fmla="val 10472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趋势持有</a:t>
            </a:r>
            <a:endParaRPr lang="zh-CN" altLang="en-US"/>
          </a:p>
          <a:p>
            <a:pPr algn="ctr"/>
            <a:r>
              <a:rPr lang="zh-CN" altLang="en-US"/>
              <a:t>模型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643120" y="53803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智尊版看滚动净利润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AutoShape 2"/>
          <p:cNvSpPr txBox="1"/>
          <p:nvPr/>
        </p:nvSpPr>
        <p:spPr>
          <a:xfrm>
            <a:off x="1999615" y="220980"/>
            <a:ext cx="10668000" cy="5835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3200" b="1">
                <a:solidFill>
                  <a:schemeClr val="bg1"/>
                </a:solidFill>
                <a:sym typeface="Noto Sans SC" panose="020B0200000000000000" charset="-122"/>
              </a:rPr>
              <a:t>控盘双突破，强者恒强，出大牛</a:t>
            </a:r>
            <a:endParaRPr lang="zh-CN" sz="3200" b="1">
              <a:solidFill>
                <a:schemeClr val="bg1"/>
              </a:solidFill>
              <a:sym typeface="Noto Sans SC" panose="020B02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" y="869315"/>
            <a:ext cx="10212705" cy="5532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圆角矩形标注 3"/>
          <p:cNvSpPr/>
          <p:nvPr/>
        </p:nvSpPr>
        <p:spPr>
          <a:xfrm>
            <a:off x="4863465" y="1559560"/>
            <a:ext cx="1311275" cy="61150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控盘</a:t>
            </a:r>
            <a:endParaRPr lang="zh-CN" altLang="en-US"/>
          </a:p>
          <a:p>
            <a:pPr algn="ctr"/>
            <a:r>
              <a:rPr lang="zh-CN" altLang="en-US"/>
              <a:t>双突破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69285" y="36753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股价突破新高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控盘突破新高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经传多赢金牌资深投顾。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61305" y="45942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/2024/2025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年度经传金牌投顾。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565140" y="664210"/>
            <a:ext cx="640461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乘政策东风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享慢牛红利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2" name="图片 11" descr="曲线 7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915" y="258445"/>
            <a:ext cx="3632835" cy="570865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308600" y="3526790"/>
            <a:ext cx="5698490" cy="7219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787390" y="3555365"/>
            <a:ext cx="5512435" cy="906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苏柏安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投顾执业编号：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A1120619080002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</a:t>
            </a:r>
            <a:r>
              <a:rPr lang="zh-CN" altLang="en-US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基金从业编号：</a:t>
            </a:r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A20250613005386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投资策略展望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9140" y="6078855"/>
            <a:ext cx="1071308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慢牛不踏空，量化时代拼策略，赚钱效应同质化交易，而你拼的是要么拥抱量化，要么跟上机构趋势抱团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" y="858520"/>
            <a:ext cx="3622675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470" y="900430"/>
            <a:ext cx="7892415" cy="5135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605" y="4154170"/>
            <a:ext cx="1881505" cy="18815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7045" y="235839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红利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量化选股</a:t>
            </a:r>
            <a:endParaRPr lang="zh-CN" altLang="en-US" sz="2400" b="1">
              <a:highlight>
                <a:srgbClr val="FFFF00"/>
              </a:highlight>
            </a:endParaRPr>
          </a:p>
          <a:p>
            <a:r>
              <a:rPr lang="zh-CN" altLang="en-US" sz="2400" b="1">
                <a:highlight>
                  <a:srgbClr val="FFFF00"/>
                </a:highlight>
              </a:rPr>
              <a:t>提前做好配置！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75815" y="15176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</a:rPr>
              <a:t>闲钱提前投资，量化拥抱慢牛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75815" y="15176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</a:rPr>
              <a:t>共同提升！慢牛多思考基本面</a:t>
            </a:r>
            <a:endParaRPr lang="en-US" altLang="zh-CN" sz="320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" y="991870"/>
            <a:ext cx="10922635" cy="52158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75815" y="15176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</a:rPr>
              <a:t>共同提升！今年定有大收获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203325"/>
            <a:ext cx="5847080" cy="47320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535" y="1147445"/>
            <a:ext cx="5857875" cy="2819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535" y="4058920"/>
            <a:ext cx="5857875" cy="19259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慢牛逻辑解析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两会政策总览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投资策略展望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9"/>
            </p:custDataLst>
          </p:nvPr>
        </p:nvSpPr>
        <p:spPr>
          <a:xfrm>
            <a:off x="6353810" y="3780790"/>
            <a:ext cx="3970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建立投资框架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慢牛逻辑解析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6310" y="151765"/>
            <a:ext cx="6352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sym typeface="+mn-ea"/>
              </a:rPr>
              <a:t>健全</a:t>
            </a:r>
            <a:r>
              <a:rPr lang="zh-CN" altLang="en-US" sz="3200" b="1">
                <a:solidFill>
                  <a:schemeClr val="bg1"/>
                </a:solidFill>
              </a:rPr>
              <a:t>金融体系，应对外部冲突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1" name="三角形 1"/>
          <p:cNvSpPr/>
          <p:nvPr>
            <p:custDataLst>
              <p:tags r:id="rId2"/>
            </p:custDataLst>
          </p:nvPr>
        </p:nvSpPr>
        <p:spPr>
          <a:xfrm>
            <a:off x="3898203" y="1011502"/>
            <a:ext cx="4790277" cy="4972655"/>
          </a:xfrm>
          <a:prstGeom prst="triangle">
            <a:avLst/>
          </a:prstGeom>
          <a:solidFill>
            <a:srgbClr val="D9D9D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6857300" y="2181143"/>
            <a:ext cx="454545" cy="88420"/>
          </a:xfrm>
          <a:custGeom>
            <a:avLst/>
            <a:gdLst>
              <a:gd name="connsiteX0" fmla="*/ 89 w 846"/>
              <a:gd name="connsiteY0" fmla="*/ 218 h 218"/>
              <a:gd name="connsiteX1" fmla="*/ 0 w 846"/>
              <a:gd name="connsiteY1" fmla="*/ 0 h 218"/>
              <a:gd name="connsiteX2" fmla="*/ 846 w 846"/>
              <a:gd name="connsiteY2" fmla="*/ 218 h 218"/>
              <a:gd name="connsiteX3" fmla="*/ 89 w 846"/>
              <a:gd name="connsiteY3" fmla="*/ 218 h 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" h="131">
                <a:moveTo>
                  <a:pt x="0" y="0"/>
                </a:moveTo>
                <a:lnTo>
                  <a:pt x="675" y="131"/>
                </a:lnTo>
                <a:lnTo>
                  <a:pt x="63" y="1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任意多边形 32"/>
          <p:cNvSpPr/>
          <p:nvPr>
            <p:custDataLst>
              <p:tags r:id="rId4"/>
            </p:custDataLst>
          </p:nvPr>
        </p:nvSpPr>
        <p:spPr>
          <a:xfrm rot="3000000" flipH="1">
            <a:off x="3917047" y="5600559"/>
            <a:ext cx="142327" cy="127025"/>
          </a:xfrm>
          <a:custGeom>
            <a:avLst/>
            <a:gdLst>
              <a:gd name="connsiteX0" fmla="*/ 0 w 316"/>
              <a:gd name="connsiteY0" fmla="*/ 185 h 291"/>
              <a:gd name="connsiteX1" fmla="*/ 81 w 316"/>
              <a:gd name="connsiteY1" fmla="*/ 0 h 291"/>
              <a:gd name="connsiteX2" fmla="*/ 316 w 316"/>
              <a:gd name="connsiteY2" fmla="*/ 291 h 291"/>
              <a:gd name="connsiteX3" fmla="*/ 0 w 316"/>
              <a:gd name="connsiteY3" fmla="*/ 185 h 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" h="189">
                <a:moveTo>
                  <a:pt x="54" y="0"/>
                </a:moveTo>
                <a:lnTo>
                  <a:pt x="211" y="189"/>
                </a:lnTo>
                <a:lnTo>
                  <a:pt x="0" y="120"/>
                </a:lnTo>
                <a:lnTo>
                  <a:pt x="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任意多边形 24"/>
          <p:cNvSpPr/>
          <p:nvPr>
            <p:custDataLst>
              <p:tags r:id="rId5"/>
            </p:custDataLst>
          </p:nvPr>
        </p:nvSpPr>
        <p:spPr>
          <a:xfrm rot="3000000" flipH="1">
            <a:off x="4294589" y="4829323"/>
            <a:ext cx="137102" cy="122265"/>
          </a:xfrm>
          <a:custGeom>
            <a:avLst/>
            <a:gdLst>
              <a:gd name="connsiteX0" fmla="*/ 0 w 316"/>
              <a:gd name="connsiteY0" fmla="*/ 185 h 291"/>
              <a:gd name="connsiteX1" fmla="*/ 81 w 316"/>
              <a:gd name="connsiteY1" fmla="*/ 0 h 291"/>
              <a:gd name="connsiteX2" fmla="*/ 316 w 316"/>
              <a:gd name="connsiteY2" fmla="*/ 291 h 291"/>
              <a:gd name="connsiteX3" fmla="*/ 0 w 316"/>
              <a:gd name="connsiteY3" fmla="*/ 185 h 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" h="182">
                <a:moveTo>
                  <a:pt x="52" y="0"/>
                </a:moveTo>
                <a:lnTo>
                  <a:pt x="204" y="182"/>
                </a:lnTo>
                <a:lnTo>
                  <a:pt x="0" y="116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任意多边形 10"/>
          <p:cNvSpPr/>
          <p:nvPr>
            <p:custDataLst>
              <p:tags r:id="rId6"/>
            </p:custDataLst>
          </p:nvPr>
        </p:nvSpPr>
        <p:spPr>
          <a:xfrm>
            <a:off x="7187734" y="2867584"/>
            <a:ext cx="468596" cy="98246"/>
          </a:xfrm>
          <a:custGeom>
            <a:avLst/>
            <a:gdLst>
              <a:gd name="connsiteX0" fmla="*/ 89 w 846"/>
              <a:gd name="connsiteY0" fmla="*/ 218 h 218"/>
              <a:gd name="connsiteX1" fmla="*/ 0 w 846"/>
              <a:gd name="connsiteY1" fmla="*/ 0 h 218"/>
              <a:gd name="connsiteX2" fmla="*/ 846 w 846"/>
              <a:gd name="connsiteY2" fmla="*/ 218 h 218"/>
              <a:gd name="connsiteX3" fmla="*/ 89 w 846"/>
              <a:gd name="connsiteY3" fmla="*/ 218 h 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" h="146">
                <a:moveTo>
                  <a:pt x="0" y="0"/>
                </a:moveTo>
                <a:lnTo>
                  <a:pt x="696" y="146"/>
                </a:lnTo>
                <a:lnTo>
                  <a:pt x="70" y="1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任意多边形 11"/>
          <p:cNvSpPr/>
          <p:nvPr>
            <p:custDataLst>
              <p:tags r:id="rId7"/>
            </p:custDataLst>
          </p:nvPr>
        </p:nvSpPr>
        <p:spPr>
          <a:xfrm rot="3000000" flipH="1">
            <a:off x="4959494" y="3429523"/>
            <a:ext cx="145184" cy="129472"/>
          </a:xfrm>
          <a:custGeom>
            <a:avLst/>
            <a:gdLst>
              <a:gd name="connsiteX0" fmla="*/ 0 w 316"/>
              <a:gd name="connsiteY0" fmla="*/ 185 h 291"/>
              <a:gd name="connsiteX1" fmla="*/ 81 w 316"/>
              <a:gd name="connsiteY1" fmla="*/ 0 h 291"/>
              <a:gd name="connsiteX2" fmla="*/ 316 w 316"/>
              <a:gd name="connsiteY2" fmla="*/ 291 h 291"/>
              <a:gd name="connsiteX3" fmla="*/ 0 w 316"/>
              <a:gd name="connsiteY3" fmla="*/ 185 h 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" h="192">
                <a:moveTo>
                  <a:pt x="55" y="0"/>
                </a:moveTo>
                <a:lnTo>
                  <a:pt x="216" y="192"/>
                </a:lnTo>
                <a:lnTo>
                  <a:pt x="0" y="122"/>
                </a:lnTo>
                <a:lnTo>
                  <a:pt x="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任意多边形 13"/>
          <p:cNvSpPr/>
          <p:nvPr>
            <p:custDataLst>
              <p:tags r:id="rId8"/>
            </p:custDataLst>
          </p:nvPr>
        </p:nvSpPr>
        <p:spPr>
          <a:xfrm>
            <a:off x="7522878" y="3563446"/>
            <a:ext cx="465324" cy="93785"/>
          </a:xfrm>
          <a:custGeom>
            <a:avLst/>
            <a:gdLst>
              <a:gd name="connsiteX0" fmla="*/ 89 w 846"/>
              <a:gd name="connsiteY0" fmla="*/ 218 h 218"/>
              <a:gd name="connsiteX1" fmla="*/ 0 w 846"/>
              <a:gd name="connsiteY1" fmla="*/ 0 h 218"/>
              <a:gd name="connsiteX2" fmla="*/ 846 w 846"/>
              <a:gd name="connsiteY2" fmla="*/ 218 h 218"/>
              <a:gd name="connsiteX3" fmla="*/ 89 w 846"/>
              <a:gd name="connsiteY3" fmla="*/ 218 h 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" h="139">
                <a:moveTo>
                  <a:pt x="0" y="0"/>
                </a:moveTo>
                <a:lnTo>
                  <a:pt x="691" y="139"/>
                </a:lnTo>
                <a:lnTo>
                  <a:pt x="67" y="1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任意多边形 14"/>
          <p:cNvSpPr/>
          <p:nvPr>
            <p:custDataLst>
              <p:tags r:id="rId9"/>
            </p:custDataLst>
          </p:nvPr>
        </p:nvSpPr>
        <p:spPr>
          <a:xfrm rot="3000000" flipH="1">
            <a:off x="4619639" y="4118655"/>
            <a:ext cx="152061" cy="135604"/>
          </a:xfrm>
          <a:custGeom>
            <a:avLst/>
            <a:gdLst>
              <a:gd name="connsiteX0" fmla="*/ 0 w 316"/>
              <a:gd name="connsiteY0" fmla="*/ 185 h 291"/>
              <a:gd name="connsiteX1" fmla="*/ 81 w 316"/>
              <a:gd name="connsiteY1" fmla="*/ 0 h 291"/>
              <a:gd name="connsiteX2" fmla="*/ 316 w 316"/>
              <a:gd name="connsiteY2" fmla="*/ 291 h 291"/>
              <a:gd name="connsiteX3" fmla="*/ 0 w 316"/>
              <a:gd name="connsiteY3" fmla="*/ 185 h 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" h="201">
                <a:moveTo>
                  <a:pt x="58" y="0"/>
                </a:moveTo>
                <a:lnTo>
                  <a:pt x="226" y="201"/>
                </a:lnTo>
                <a:lnTo>
                  <a:pt x="0" y="12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任意多边形 23"/>
          <p:cNvSpPr/>
          <p:nvPr>
            <p:custDataLst>
              <p:tags r:id="rId10"/>
            </p:custDataLst>
          </p:nvPr>
        </p:nvSpPr>
        <p:spPr>
          <a:xfrm>
            <a:off x="7865425" y="4274114"/>
            <a:ext cx="446477" cy="85196"/>
          </a:xfrm>
          <a:custGeom>
            <a:avLst/>
            <a:gdLst>
              <a:gd name="connsiteX0" fmla="*/ 89 w 846"/>
              <a:gd name="connsiteY0" fmla="*/ 218 h 218"/>
              <a:gd name="connsiteX1" fmla="*/ 0 w 846"/>
              <a:gd name="connsiteY1" fmla="*/ 0 h 218"/>
              <a:gd name="connsiteX2" fmla="*/ 846 w 846"/>
              <a:gd name="connsiteY2" fmla="*/ 218 h 218"/>
              <a:gd name="connsiteX3" fmla="*/ 89 w 846"/>
              <a:gd name="connsiteY3" fmla="*/ 218 h 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" h="127">
                <a:moveTo>
                  <a:pt x="0" y="0"/>
                </a:moveTo>
                <a:lnTo>
                  <a:pt x="663" y="127"/>
                </a:lnTo>
                <a:lnTo>
                  <a:pt x="61" y="1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任意多边形 31"/>
          <p:cNvSpPr/>
          <p:nvPr>
            <p:custDataLst>
              <p:tags r:id="rId11"/>
            </p:custDataLst>
          </p:nvPr>
        </p:nvSpPr>
        <p:spPr>
          <a:xfrm>
            <a:off x="8236238" y="5044677"/>
            <a:ext cx="459099" cy="88921"/>
          </a:xfrm>
          <a:custGeom>
            <a:avLst/>
            <a:gdLst>
              <a:gd name="connsiteX0" fmla="*/ 89 w 846"/>
              <a:gd name="connsiteY0" fmla="*/ 218 h 218"/>
              <a:gd name="connsiteX1" fmla="*/ 0 w 846"/>
              <a:gd name="connsiteY1" fmla="*/ 0 h 218"/>
              <a:gd name="connsiteX2" fmla="*/ 846 w 846"/>
              <a:gd name="connsiteY2" fmla="*/ 218 h 218"/>
              <a:gd name="connsiteX3" fmla="*/ 89 w 846"/>
              <a:gd name="connsiteY3" fmla="*/ 218 h 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" h="132">
                <a:moveTo>
                  <a:pt x="0" y="0"/>
                </a:moveTo>
                <a:lnTo>
                  <a:pt x="682" y="132"/>
                </a:lnTo>
                <a:lnTo>
                  <a:pt x="64" y="1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任意多边形 4"/>
          <p:cNvSpPr/>
          <p:nvPr>
            <p:custDataLst>
              <p:tags r:id="rId12"/>
            </p:custDataLst>
          </p:nvPr>
        </p:nvSpPr>
        <p:spPr>
          <a:xfrm>
            <a:off x="6512061" y="1465092"/>
            <a:ext cx="508287" cy="111984"/>
          </a:xfrm>
          <a:custGeom>
            <a:avLst/>
            <a:gdLst>
              <a:gd name="connsiteX0" fmla="*/ 89 w 846"/>
              <a:gd name="connsiteY0" fmla="*/ 218 h 218"/>
              <a:gd name="connsiteX1" fmla="*/ 0 w 846"/>
              <a:gd name="connsiteY1" fmla="*/ 0 h 218"/>
              <a:gd name="connsiteX2" fmla="*/ 846 w 846"/>
              <a:gd name="connsiteY2" fmla="*/ 218 h 218"/>
              <a:gd name="connsiteX3" fmla="*/ 89 w 846"/>
              <a:gd name="connsiteY3" fmla="*/ 218 h 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" h="166">
                <a:moveTo>
                  <a:pt x="0" y="0"/>
                </a:moveTo>
                <a:lnTo>
                  <a:pt x="755" y="166"/>
                </a:lnTo>
                <a:lnTo>
                  <a:pt x="80" y="1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任意多边形 5"/>
          <p:cNvSpPr/>
          <p:nvPr>
            <p:custDataLst>
              <p:tags r:id="rId13"/>
            </p:custDataLst>
          </p:nvPr>
        </p:nvSpPr>
        <p:spPr>
          <a:xfrm rot="3000000" flipH="1">
            <a:off x="5596807" y="2034433"/>
            <a:ext cx="174466" cy="159686"/>
          </a:xfrm>
          <a:custGeom>
            <a:avLst/>
            <a:gdLst>
              <a:gd name="connsiteX0" fmla="*/ 0 w 316"/>
              <a:gd name="connsiteY0" fmla="*/ 185 h 291"/>
              <a:gd name="connsiteX1" fmla="*/ 81 w 316"/>
              <a:gd name="connsiteY1" fmla="*/ 0 h 291"/>
              <a:gd name="connsiteX2" fmla="*/ 316 w 316"/>
              <a:gd name="connsiteY2" fmla="*/ 291 h 291"/>
              <a:gd name="connsiteX3" fmla="*/ 0 w 316"/>
              <a:gd name="connsiteY3" fmla="*/ 185 h 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" h="237">
                <a:moveTo>
                  <a:pt x="68" y="0"/>
                </a:moveTo>
                <a:lnTo>
                  <a:pt x="259" y="237"/>
                </a:lnTo>
                <a:lnTo>
                  <a:pt x="0" y="150"/>
                </a:lnTo>
                <a:lnTo>
                  <a:pt x="6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任意多边形 7"/>
          <p:cNvSpPr/>
          <p:nvPr>
            <p:custDataLst>
              <p:tags r:id="rId14"/>
            </p:custDataLst>
          </p:nvPr>
        </p:nvSpPr>
        <p:spPr>
          <a:xfrm rot="3000000" flipH="1">
            <a:off x="5300695" y="2739717"/>
            <a:ext cx="138008" cy="123072"/>
          </a:xfrm>
          <a:custGeom>
            <a:avLst/>
            <a:gdLst>
              <a:gd name="connsiteX0" fmla="*/ 0 w 316"/>
              <a:gd name="connsiteY0" fmla="*/ 185 h 291"/>
              <a:gd name="connsiteX1" fmla="*/ 81 w 316"/>
              <a:gd name="connsiteY1" fmla="*/ 0 h 291"/>
              <a:gd name="connsiteX2" fmla="*/ 316 w 316"/>
              <a:gd name="connsiteY2" fmla="*/ 291 h 291"/>
              <a:gd name="connsiteX3" fmla="*/ 0 w 316"/>
              <a:gd name="connsiteY3" fmla="*/ 185 h 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" h="183">
                <a:moveTo>
                  <a:pt x="52" y="0"/>
                </a:moveTo>
                <a:lnTo>
                  <a:pt x="205" y="183"/>
                </a:lnTo>
                <a:lnTo>
                  <a:pt x="0" y="116"/>
                </a:lnTo>
                <a:lnTo>
                  <a:pt x="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15"/>
            </p:custDataLst>
          </p:nvPr>
        </p:nvSpPr>
        <p:spPr>
          <a:xfrm>
            <a:off x="5280506" y="2269304"/>
            <a:ext cx="2026345" cy="518868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  <a:gs pos="3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71755" bIns="36195" numCol="1" spcCol="0" rtlCol="0" fromWordArt="0" anchor="ctr" anchorCtr="0" forceAA="0" compatLnSpc="1">
            <a:norm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6"/>
            </p:custDataLst>
          </p:nvPr>
        </p:nvSpPr>
        <p:spPr>
          <a:xfrm>
            <a:off x="4937959" y="2961801"/>
            <a:ext cx="2711440" cy="51886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3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71755" bIns="36195" numCol="1" spcCol="0" rtlCol="0" fromWordArt="0" anchor="ctr" anchorCtr="0" forceAA="0" compatLnSpc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7"/>
            </p:custDataLst>
          </p:nvPr>
        </p:nvSpPr>
        <p:spPr>
          <a:xfrm>
            <a:off x="5566523" y="1577479"/>
            <a:ext cx="1454312" cy="51886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3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1755" bIns="36195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8"/>
            </p:custDataLst>
          </p:nvPr>
        </p:nvSpPr>
        <p:spPr>
          <a:xfrm>
            <a:off x="4595411" y="3654298"/>
            <a:ext cx="3395861" cy="518868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  <a:gs pos="3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71755" bIns="36195" numCol="1" spcCol="0" rtlCol="0" fromWordArt="0" anchor="ctr" anchorCtr="0" forceAA="0" compatLnSpc="1">
            <a:norm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9"/>
            </p:custDataLst>
          </p:nvPr>
        </p:nvSpPr>
        <p:spPr>
          <a:xfrm>
            <a:off x="7886700" y="1922780"/>
            <a:ext cx="3395345" cy="4546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深化创业板改革</a:t>
            </a:r>
            <a:r>
              <a:rPr lang="en-US" altLang="zh-CN" b="1" dirty="0">
                <a:solidFill>
                  <a:srgbClr val="FFFF00"/>
                </a:solidFill>
                <a:latin typeface="+mn-ea"/>
                <a:cs typeface="+mn-ea"/>
              </a:rPr>
              <a:t>/</a:t>
            </a: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优化再融资</a:t>
            </a:r>
            <a:endParaRPr lang="zh-CN" altLang="en-US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20"/>
            </p:custDataLst>
          </p:nvPr>
        </p:nvSpPr>
        <p:spPr>
          <a:xfrm>
            <a:off x="7866380" y="2533015"/>
            <a:ext cx="4101465" cy="9601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对优质创新企业（尤其关键核心技术突破）实施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IPO 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预先审阅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/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将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轻资产、高研发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认定标准拓展至主板</a:t>
            </a:r>
            <a:r>
              <a:rPr lang="zh-CN" altLang="en-US" sz="1600">
                <a:solidFill>
                  <a:schemeClr val="bg1"/>
                </a:solidFill>
                <a:latin typeface="+mn-ea"/>
                <a:cs typeface="+mn-ea"/>
              </a:rPr>
              <a:t>。</a:t>
            </a:r>
            <a:endParaRPr lang="zh-CN" altLang="en-US" sz="16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21"/>
            </p:custDataLst>
          </p:nvPr>
        </p:nvSpPr>
        <p:spPr>
          <a:xfrm>
            <a:off x="4275746" y="4357563"/>
            <a:ext cx="4035866" cy="51886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  <a:gs pos="3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71755" bIns="36195" numCol="1" spcCol="0" rtlCol="0" fromWordArt="0" anchor="ctr" anchorCtr="0" forceAA="0" compatLnSpc="1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05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22"/>
            </p:custDataLst>
          </p:nvPr>
        </p:nvSpPr>
        <p:spPr>
          <a:xfrm>
            <a:off x="3894838" y="5134183"/>
            <a:ext cx="4797007" cy="518868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  <a:gs pos="3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tIns="71755" bIns="36195" numCol="1" spcCol="0" rtlCol="0" fromWordArt="0" anchor="ctr" anchorCtr="0" forceAA="0" compatLnSpc="1">
            <a:norm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06</a:t>
            </a:r>
            <a:endParaRPr lang="en-US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3"/>
            </p:custDataLst>
          </p:nvPr>
        </p:nvSpPr>
        <p:spPr>
          <a:xfrm>
            <a:off x="8547155" y="3414044"/>
            <a:ext cx="2763931" cy="4549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强化监管与投资者保护</a:t>
            </a:r>
            <a:endParaRPr lang="zh-CN" altLang="en-US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24"/>
            </p:custDataLst>
          </p:nvPr>
        </p:nvSpPr>
        <p:spPr>
          <a:xfrm>
            <a:off x="8547735" y="3897630"/>
            <a:ext cx="3448685" cy="1146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精准打击财务造假、操纵市场、内幕交易，严查蹭热点、炒概念。畅通维权渠道，推动代表人诉讼、先行赔付等民事赔偿落地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5"/>
            </p:custDataLst>
          </p:nvPr>
        </p:nvSpPr>
        <p:spPr>
          <a:xfrm>
            <a:off x="9168130" y="4820920"/>
            <a:ext cx="2830195" cy="58039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稳步发展期货和衍生品市场</a:t>
            </a:r>
            <a:endParaRPr lang="zh-CN" altLang="en-US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26"/>
            </p:custDataLst>
          </p:nvPr>
        </p:nvSpPr>
        <p:spPr>
          <a:xfrm>
            <a:off x="9255131" y="5401356"/>
            <a:ext cx="2712696" cy="7249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支持中央汇金发挥类平准基金作用（与央行协同），提供流动性与稳定器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27"/>
            </p:custDataLst>
          </p:nvPr>
        </p:nvSpPr>
        <p:spPr>
          <a:xfrm>
            <a:off x="1954635" y="1341936"/>
            <a:ext cx="2711440" cy="45493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完善中国特色稳市机制</a:t>
            </a:r>
            <a:endParaRPr lang="zh-CN" altLang="en-US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28"/>
            </p:custDataLst>
          </p:nvPr>
        </p:nvSpPr>
        <p:spPr>
          <a:xfrm>
            <a:off x="233680" y="1836420"/>
            <a:ext cx="4434205" cy="10579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健全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长钱长投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生态，丰富调节手段，增强市场稳定性，降低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 A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股波动率，吸引长期资金稳定入市，形成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 “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稳市</a:t>
            </a:r>
            <a:r>
              <a:rPr lang="en-US" altLang="en-US" sz="1400" dirty="0">
                <a:solidFill>
                  <a:schemeClr val="bg1"/>
                </a:solidFill>
                <a:latin typeface="+mn-ea"/>
                <a:cs typeface="+mn-ea"/>
              </a:rPr>
              <a:t>→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长钱入场</a:t>
            </a:r>
            <a:r>
              <a:rPr lang="en-US" altLang="en-US" sz="1400" dirty="0">
                <a:solidFill>
                  <a:schemeClr val="bg1"/>
                </a:solidFill>
                <a:latin typeface="+mn-ea"/>
                <a:cs typeface="+mn-ea"/>
              </a:rPr>
              <a:t>→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更稳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”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的正向循环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29"/>
            </p:custDataLst>
          </p:nvPr>
        </p:nvSpPr>
        <p:spPr>
          <a:xfrm>
            <a:off x="290195" y="2757170"/>
            <a:ext cx="3747770" cy="4546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提升上市公司质量（价值投资基础）</a:t>
            </a:r>
            <a:endParaRPr lang="zh-CN" altLang="en-US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30"/>
            </p:custDataLst>
          </p:nvPr>
        </p:nvSpPr>
        <p:spPr>
          <a:xfrm>
            <a:off x="317500" y="3251200"/>
            <a:ext cx="3721735" cy="10026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狠抓真实性，提高可投性，强化退市制度，破除造假生态圈，市场出清加速，优质公司估值修复，价值投资环境改善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9" name="矩形 38"/>
          <p:cNvSpPr/>
          <p:nvPr>
            <p:custDataLst>
              <p:tags r:id="rId31"/>
            </p:custDataLst>
          </p:nvPr>
        </p:nvSpPr>
        <p:spPr>
          <a:xfrm>
            <a:off x="241300" y="4172585"/>
            <a:ext cx="3133090" cy="45466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十五五</a:t>
            </a:r>
            <a:r>
              <a:rPr lang="en-US" altLang="zh-CN" b="1" dirty="0">
                <a:solidFill>
                  <a:srgbClr val="FFFF00"/>
                </a:solidFill>
                <a:latin typeface="+mn-ea"/>
                <a:cs typeface="+mn-ea"/>
              </a:rPr>
              <a:t>” </a:t>
            </a: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资本市场五大新提升</a:t>
            </a:r>
            <a:endParaRPr lang="zh-CN" altLang="en-US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40" name="矩形 39"/>
          <p:cNvSpPr/>
          <p:nvPr>
            <p:custDataLst>
              <p:tags r:id="rId32"/>
            </p:custDataLst>
          </p:nvPr>
        </p:nvSpPr>
        <p:spPr>
          <a:xfrm>
            <a:off x="681355" y="4657090"/>
            <a:ext cx="2712720" cy="1193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市场更稳健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制度更包容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公司更优质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+mn-ea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监管更有力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开放更高水平</a:t>
            </a:r>
            <a:endParaRPr lang="zh-CN" altLang="en-US" sz="14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33"/>
            </p:custDataLst>
          </p:nvPr>
        </p:nvCxnSpPr>
        <p:spPr>
          <a:xfrm>
            <a:off x="4880082" y="1856093"/>
            <a:ext cx="686758" cy="1346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40000"/>
              </a:schemeClr>
            </a:solidFill>
            <a:prstDash val="sysDash"/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直接连接符 20"/>
          <p:cNvCxnSpPr/>
          <p:nvPr>
            <p:custDataLst>
              <p:tags r:id="rId34"/>
            </p:custDataLst>
          </p:nvPr>
        </p:nvCxnSpPr>
        <p:spPr>
          <a:xfrm>
            <a:off x="7311562" y="2533112"/>
            <a:ext cx="364083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40000"/>
              </a:schemeClr>
            </a:solidFill>
            <a:prstDash val="sysDash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直接连接符 25"/>
          <p:cNvCxnSpPr/>
          <p:nvPr>
            <p:custDataLst>
              <p:tags r:id="rId35"/>
            </p:custDataLst>
          </p:nvPr>
        </p:nvCxnSpPr>
        <p:spPr>
          <a:xfrm>
            <a:off x="4249499" y="3243107"/>
            <a:ext cx="686758" cy="1346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40000"/>
              </a:schemeClr>
            </a:solidFill>
            <a:prstDash val="sysDash"/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直接连接符 26"/>
          <p:cNvCxnSpPr/>
          <p:nvPr>
            <p:custDataLst>
              <p:tags r:id="rId36"/>
            </p:custDataLst>
          </p:nvPr>
        </p:nvCxnSpPr>
        <p:spPr>
          <a:xfrm>
            <a:off x="3589305" y="4629447"/>
            <a:ext cx="686758" cy="1346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40000"/>
              </a:schemeClr>
            </a:solidFill>
            <a:prstDash val="sysDash"/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>
            <p:custDataLst>
              <p:tags r:id="rId37"/>
            </p:custDataLst>
          </p:nvPr>
        </p:nvCxnSpPr>
        <p:spPr>
          <a:xfrm>
            <a:off x="8002040" y="3901282"/>
            <a:ext cx="333798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40000"/>
              </a:schemeClr>
            </a:solidFill>
            <a:prstDash val="sysDash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直接连接符 40"/>
          <p:cNvCxnSpPr/>
          <p:nvPr>
            <p:custDataLst>
              <p:tags r:id="rId38"/>
            </p:custDataLst>
          </p:nvPr>
        </p:nvCxnSpPr>
        <p:spPr>
          <a:xfrm>
            <a:off x="8688481" y="5393281"/>
            <a:ext cx="317647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  <a:alpha val="40000"/>
              </a:schemeClr>
            </a:solidFill>
            <a:prstDash val="sysDash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3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58935" y="1395095"/>
            <a:ext cx="2933065" cy="436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长期上升趋势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已经确定，从长期投资角度去看待目前市场调整是低吸机会。不管是大跌，还是小跌，还是震荡横盘，最终目的是</a:t>
            </a:r>
            <a:r>
              <a:rPr lang="zh-CN" altLang="en-US" sz="1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新高！新高！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事件过去都会按照自身的市场节奏来运行。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22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年的俄乌战争和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年的中东摩擦都是例子。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没有改变趋势，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22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年下行趋势，打完了还是下行趋势，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年牛市上升趋势，打不打都改变不了上升趋势。关注一个点就是</a:t>
            </a:r>
            <a:r>
              <a:rPr lang="zh-CN" altLang="en-US" sz="16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股票仓位+基金搭配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。均衡配置才能跟上慢牛，跑赢市场。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" y="877570"/>
            <a:ext cx="9011920" cy="5497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226310" y="151765"/>
            <a:ext cx="5170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中国慢牛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长牛</a:t>
            </a:r>
            <a:r>
              <a:rPr lang="zh-CN" altLang="en-US" sz="3200" b="1">
                <a:solidFill>
                  <a:schemeClr val="bg1"/>
                </a:solidFill>
              </a:rPr>
              <a:t>已在路上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4975" y="390652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调整时珍惜，上行是结果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6310" y="151765"/>
            <a:ext cx="5170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盘中上蹿下跳，注意节奏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1804670"/>
            <a:ext cx="5734050" cy="4067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345" y="4022090"/>
            <a:ext cx="4054475" cy="23202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630" y="816610"/>
            <a:ext cx="3558540" cy="31445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两会政策总览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6310" y="151765"/>
            <a:ext cx="63525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sym typeface="Noto Sans SC" panose="020B0200000000000000" charset="-122"/>
              </a:rPr>
              <a:t>新兴支柱与未来产业双轮驱动</a:t>
            </a:r>
            <a:endParaRPr lang="en-US" sz="3200"/>
          </a:p>
          <a:p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2" name="AutoShape 2"/>
          <p:cNvSpPr/>
          <p:nvPr/>
        </p:nvSpPr>
        <p:spPr>
          <a:xfrm>
            <a:off x="809625" y="34607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endParaRPr lang="en-US" sz="1100"/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625" y="1235075"/>
            <a:ext cx="304800" cy="304800"/>
          </a:xfrm>
          <a:prstGeom prst="rect">
            <a:avLst/>
          </a:prstGeom>
        </p:spPr>
      </p:pic>
      <p:sp>
        <p:nvSpPr>
          <p:cNvPr id="42" name="AutoShape 4"/>
          <p:cNvSpPr/>
          <p:nvPr/>
        </p:nvSpPr>
        <p:spPr>
          <a:xfrm>
            <a:off x="1190625" y="1209675"/>
            <a:ext cx="5968365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新兴支柱产业：成熟规模化，经济增长新引擎</a:t>
            </a:r>
            <a:endParaRPr lang="en-US" sz="20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3" name="AutoShape 5"/>
          <p:cNvSpPr/>
          <p:nvPr/>
        </p:nvSpPr>
        <p:spPr>
          <a:xfrm>
            <a:off x="809625" y="1679575"/>
            <a:ext cx="254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4" name="Picture 6"/>
          <p:cNvPicPr>
            <a:picLocks noChangeAspect="1"/>
          </p:cNvPicPr>
          <p:nvPr/>
        </p:nvPicPr>
        <p:blipFill>
          <a:blip r:embed="rId4"/>
          <a:srcRect t="16315" b="16315"/>
          <a:stretch>
            <a:fillRect/>
          </a:stretch>
        </p:blipFill>
        <p:spPr>
          <a:xfrm>
            <a:off x="809625" y="1679575"/>
            <a:ext cx="2540000" cy="1143000"/>
          </a:xfrm>
          <a:prstGeom prst="roundRect">
            <a:avLst>
              <a:gd name="adj" fmla="val 11111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45" name="AutoShape 7"/>
          <p:cNvSpPr/>
          <p:nvPr/>
        </p:nvSpPr>
        <p:spPr>
          <a:xfrm>
            <a:off x="936625" y="2886075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集成电路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核心技术突破，产业基石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6" name="AutoShape 8"/>
          <p:cNvSpPr/>
          <p:nvPr/>
        </p:nvSpPr>
        <p:spPr>
          <a:xfrm>
            <a:off x="3514725" y="1679575"/>
            <a:ext cx="254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7" name="Picture 9"/>
          <p:cNvPicPr>
            <a:picLocks noChangeAspect="1"/>
          </p:cNvPicPr>
          <p:nvPr/>
        </p:nvPicPr>
        <p:blipFill>
          <a:blip r:embed="rId5"/>
          <a:srcRect t="16250" b="16250"/>
          <a:stretch>
            <a:fillRect/>
          </a:stretch>
        </p:blipFill>
        <p:spPr>
          <a:xfrm>
            <a:off x="3514725" y="1679575"/>
            <a:ext cx="2540000" cy="1143000"/>
          </a:xfrm>
          <a:prstGeom prst="roundRect">
            <a:avLst>
              <a:gd name="adj" fmla="val 11111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48" name="AutoShape 10"/>
          <p:cNvSpPr/>
          <p:nvPr/>
        </p:nvSpPr>
        <p:spPr>
          <a:xfrm>
            <a:off x="3641725" y="2886075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航空航天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大国重器，迈向深空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9" name="AutoShape 11"/>
          <p:cNvSpPr/>
          <p:nvPr/>
        </p:nvSpPr>
        <p:spPr>
          <a:xfrm>
            <a:off x="6219825" y="1679575"/>
            <a:ext cx="254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0" name="Picture 12"/>
          <p:cNvPicPr>
            <a:picLocks noChangeAspect="1"/>
          </p:cNvPicPr>
          <p:nvPr/>
        </p:nvPicPr>
        <p:blipFill>
          <a:blip r:embed="rId6"/>
          <a:srcRect t="9978" b="9978"/>
          <a:stretch>
            <a:fillRect/>
          </a:stretch>
        </p:blipFill>
        <p:spPr>
          <a:xfrm>
            <a:off x="6219825" y="1679575"/>
            <a:ext cx="2540000" cy="1143000"/>
          </a:xfrm>
          <a:prstGeom prst="roundRect">
            <a:avLst>
              <a:gd name="adj" fmla="val 11111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52" name="AutoShape 13"/>
          <p:cNvSpPr/>
          <p:nvPr/>
        </p:nvSpPr>
        <p:spPr>
          <a:xfrm>
            <a:off x="6346825" y="2886075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生物医药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创新研发，守护健康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3" name="AutoShape 14"/>
          <p:cNvSpPr/>
          <p:nvPr/>
        </p:nvSpPr>
        <p:spPr>
          <a:xfrm>
            <a:off x="8937625" y="1679575"/>
            <a:ext cx="254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4" name="Picture 15"/>
          <p:cNvPicPr>
            <a:picLocks noChangeAspect="1"/>
          </p:cNvPicPr>
          <p:nvPr/>
        </p:nvPicPr>
        <p:blipFill>
          <a:blip r:embed="rId7"/>
          <a:srcRect t="16276" b="16276"/>
          <a:stretch>
            <a:fillRect/>
          </a:stretch>
        </p:blipFill>
        <p:spPr>
          <a:xfrm>
            <a:off x="8937625" y="1679575"/>
            <a:ext cx="2540000" cy="1143000"/>
          </a:xfrm>
          <a:prstGeom prst="roundRect">
            <a:avLst>
              <a:gd name="adj" fmla="val 11111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55" name="AutoShape 16"/>
          <p:cNvSpPr/>
          <p:nvPr/>
        </p:nvSpPr>
        <p:spPr>
          <a:xfrm>
            <a:off x="9064625" y="2886075"/>
            <a:ext cx="2286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低空经济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低空开放，物流新蓝海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56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625" y="3775075"/>
            <a:ext cx="304800" cy="304800"/>
          </a:xfrm>
          <a:prstGeom prst="rect">
            <a:avLst/>
          </a:prstGeom>
        </p:spPr>
      </p:pic>
      <p:sp>
        <p:nvSpPr>
          <p:cNvPr id="57" name="AutoShape 18"/>
          <p:cNvSpPr/>
          <p:nvPr/>
        </p:nvSpPr>
        <p:spPr>
          <a:xfrm>
            <a:off x="1190625" y="3749675"/>
            <a:ext cx="508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未来产业：前瞻布局，抢占科技制高点</a:t>
            </a:r>
            <a:endParaRPr lang="en-US" sz="2000" b="1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8" name="AutoShape 19"/>
          <p:cNvSpPr/>
          <p:nvPr/>
        </p:nvSpPr>
        <p:spPr>
          <a:xfrm>
            <a:off x="809625" y="4219575"/>
            <a:ext cx="10668000" cy="1143000"/>
          </a:xfrm>
          <a:prstGeom prst="roundRect">
            <a:avLst>
              <a:gd name="adj" fmla="val 1111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D253F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9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3625" y="4410075"/>
            <a:ext cx="304800" cy="304800"/>
          </a:xfrm>
          <a:prstGeom prst="rect">
            <a:avLst/>
          </a:prstGeom>
        </p:spPr>
      </p:pic>
      <p:sp>
        <p:nvSpPr>
          <p:cNvPr id="60" name="AutoShape 21"/>
          <p:cNvSpPr/>
          <p:nvPr/>
        </p:nvSpPr>
        <p:spPr>
          <a:xfrm>
            <a:off x="1444625" y="4410075"/>
            <a:ext cx="177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未来能源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清洁能源与储能技术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61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95625" y="4410075"/>
            <a:ext cx="304800" cy="304800"/>
          </a:xfrm>
          <a:prstGeom prst="rect">
            <a:avLst/>
          </a:prstGeom>
        </p:spPr>
      </p:pic>
      <p:sp>
        <p:nvSpPr>
          <p:cNvPr id="62" name="AutoShape 23"/>
          <p:cNvSpPr/>
          <p:nvPr/>
        </p:nvSpPr>
        <p:spPr>
          <a:xfrm>
            <a:off x="3476625" y="4410075"/>
            <a:ext cx="177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量子科技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计算与通信的革命性突破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63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27625" y="4410075"/>
            <a:ext cx="304800" cy="304800"/>
          </a:xfrm>
          <a:prstGeom prst="rect">
            <a:avLst/>
          </a:prstGeom>
        </p:spPr>
      </p:pic>
      <p:sp>
        <p:nvSpPr>
          <p:cNvPr id="64" name="AutoShape 25"/>
          <p:cNvSpPr/>
          <p:nvPr/>
        </p:nvSpPr>
        <p:spPr>
          <a:xfrm>
            <a:off x="5508625" y="4410075"/>
            <a:ext cx="177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具身智能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AI与机器人深度融合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65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59625" y="4410075"/>
            <a:ext cx="304800" cy="304800"/>
          </a:xfrm>
          <a:prstGeom prst="rect">
            <a:avLst/>
          </a:prstGeom>
        </p:spPr>
      </p:pic>
      <p:sp>
        <p:nvSpPr>
          <p:cNvPr id="66" name="AutoShape 27"/>
          <p:cNvSpPr/>
          <p:nvPr/>
        </p:nvSpPr>
        <p:spPr>
          <a:xfrm>
            <a:off x="7540625" y="4410075"/>
            <a:ext cx="177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脑机接口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探索大脑与机器的连接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67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91625" y="4410075"/>
            <a:ext cx="304800" cy="304800"/>
          </a:xfrm>
          <a:prstGeom prst="rect">
            <a:avLst/>
          </a:prstGeom>
        </p:spPr>
      </p:pic>
      <p:sp>
        <p:nvSpPr>
          <p:cNvPr id="68" name="AutoShape 29"/>
          <p:cNvSpPr/>
          <p:nvPr/>
        </p:nvSpPr>
        <p:spPr>
          <a:xfrm>
            <a:off x="9572625" y="4410075"/>
            <a:ext cx="177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0D253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6G通信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rgbClr val="64748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下一代移动通信技术</a:t>
            </a:r>
            <a:endParaRPr lang="en-US" sz="1200" b="0" i="0" u="none" strike="noStrike">
              <a:solidFill>
                <a:srgbClr val="64748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9" name="AutoShape 30"/>
          <p:cNvSpPr/>
          <p:nvPr/>
        </p:nvSpPr>
        <p:spPr>
          <a:xfrm>
            <a:off x="809625" y="5553075"/>
            <a:ext cx="10668000" cy="635000"/>
          </a:xfrm>
          <a:prstGeom prst="roundRect">
            <a:avLst>
              <a:gd name="adj" fmla="val 20000"/>
            </a:avLst>
          </a:prstGeom>
          <a:solidFill>
            <a:srgbClr val="00A6ED">
              <a:alpha val="10000"/>
            </a:srgbClr>
          </a:solidFill>
          <a:ln w="12700" cap="flat" cmpd="sng">
            <a:solidFill>
              <a:srgbClr val="00A6ED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70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00125" y="5718175"/>
            <a:ext cx="304800" cy="304800"/>
          </a:xfrm>
          <a:prstGeom prst="rect">
            <a:avLst/>
          </a:prstGeom>
        </p:spPr>
      </p:pic>
      <p:sp>
        <p:nvSpPr>
          <p:cNvPr id="71" name="AutoShape 32"/>
          <p:cNvSpPr/>
          <p:nvPr/>
        </p:nvSpPr>
        <p:spPr>
          <a:xfrm>
            <a:off x="1381125" y="5680075"/>
            <a:ext cx="990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政策护航：</a:t>
            </a:r>
            <a:r>
              <a:rPr lang="en-US" sz="1400" b="0" i="0" u="none" strike="noStrike">
                <a:solidFill>
                  <a:schemeClr val="bg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建立未来产业投入增长和风险分担机制，鼓励央企国企带头开放应用场景，加速技术落地。</a:t>
            </a:r>
            <a:endParaRPr lang="en-US" sz="1400" b="0" i="0" u="none" strike="noStrike">
              <a:solidFill>
                <a:schemeClr val="bg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131_2*l_h_i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5,6,5,6,5,6]}"/>
  <p:tag name="KSO_WM_UNIT_TEXT_FILL_FORE_SCHEMECOLOR_INDEX" val="1"/>
  <p:tag name="KSO_WM_UNIT_TEXT_FILL_TYPE" val="1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31_2*l_h_a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PRESET_TEXT" val="添加项标题"/>
  <p:tag name="KSO_WM_UNIT_TEXT_FILL_FORE_SCHEMECOLOR_INDEX" val="1"/>
  <p:tag name="KSO_WM_UNIT_TEXT_FILL_TYPE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131_2*l_h_i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5,6,5,6,5,6]}"/>
  <p:tag name="KSO_WM_UNIT_TEXT_FILL_FORE_SCHEMECOLOR_INDEX" val="1"/>
  <p:tag name="KSO_WM_UNIT_TEXT_FILL_TYPE" val="1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31_2*l_h_a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PRESET_TEXT" val="添加项标题"/>
  <p:tag name="KSO_WM_UNIT_TEXT_FILL_FORE_SCHEMECOLOR_INDEX" val="1"/>
  <p:tag name="KSO_WM_UNIT_TEXT_FILL_TYPE" val="1"/>
</p:tagLst>
</file>

<file path=ppt/tags/tag1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31_2*l_h_f*1_2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TEXT_LAYER_COUNT" val="1"/>
  <p:tag name="KSO_WM_UNIT_PRESET_TEXT" val="单击此处输入智能正文，文字是您思想的提炼，请尽量言简意赅的阐述观点。单击此处添加正文&#10;文字是您思想的提炼。单击此处输入智能正文，文字是您思想的提炼，请尽量言简意赅的阐述观点。单击此处添加正文"/>
  <p:tag name="KSO_WM_UNIT_TEXT_FILL_FORE_SCHEMECOLOR_INDEX" val="1"/>
  <p:tag name="KSO_WM_UNIT_TEXT_FILL_TYPE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131_2*l_h_i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USE_COLOR_VALUE" val="{&quot;color_scheme&quot;:1,&quot;color_type&quot;:1,&quot;theme_color_indexes&quot;:[5,6,5,6,5,6]}"/>
  <p:tag name="KSO_WM_UNIT_TEXT_FILL_FORE_SCHEMECOLOR_INDEX" val="1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131_2*l_h_i*1_1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5,6,5,6,5,6]}"/>
  <p:tag name="KSO_WM_UNIT_LINE_FORE_SCHEMECOLOR_INDEX" val="5"/>
</p:tagLst>
</file>

<file path=ppt/tags/tag111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131_2*l_h_i*1_2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5,6,5,6,5,6]}"/>
  <p:tag name="KSO_WM_UNIT_LINE_FORE_SCHEMECOLOR_INDEX" val="5"/>
</p:tagLst>
</file>

<file path=ppt/tags/tag112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131_2*l_h_i*1_3_2"/>
  <p:tag name="KSO_WM_TEMPLATE_CATEGORY" val="diagram"/>
  <p:tag name="KSO_WM_TEMPLATE_INDEX" val="2023313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  <p:tag name="KSO_WM_DIAGRAM_USE_COLOR_VALUE" val="{&quot;color_scheme&quot;:1,&quot;color_type&quot;:1,&quot;theme_color_indexes&quot;:[5,6,5,6,5,6]}"/>
  <p:tag name="KSO_WM_UNIT_LINE_FORE_SCHEMECOLOR_INDEX" val="5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31_2*l_h_a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PRESET_TEXT" val="添加项标题"/>
  <p:tag name="KSO_WM_UNIT_TEXT_FILL_FORE_SCHEMECOLOR_INDEX" val="1"/>
  <p:tag name="KSO_WM_UNIT_TEXT_FILL_TYPE" val="1"/>
</p:tagLst>
</file>

<file path=ppt/tags/tag1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31_2*l_h_f*1_3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TEXT_LAYER_COUNT" val="1"/>
  <p:tag name="KSO_WM_UNIT_PRESET_TEXT" val="单击此处输入智能正文，文字是您思想的提炼，请尽量言简意赅的阐述观点。单击此处添加正文文字是您思想的提炼&#10;文字是您思想的提炼。单击此处输入智能正文，文字是您思想的提炼，请尽量言简意赅的阐述观点。"/>
  <p:tag name="KSO_WM_UNIT_TEXT_FILL_FORE_SCHEMECOLOR_INDEX" val="1"/>
  <p:tag name="KSO_WM_UNIT_TEXT_FILL_TYPE" val="1"/>
</p:tagLst>
</file>

<file path=ppt/tags/tag1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31_2*l_h_f*1_1_1"/>
  <p:tag name="KSO_WM_TEMPLATE_CATEGORY" val="diagram"/>
  <p:tag name="KSO_WM_TEMPLATE_INDEX" val="20233131"/>
  <p:tag name="KSO_WM_UNIT_LAYERLEVEL" val="1_1_1"/>
  <p:tag name="KSO_WM_TAG_VERSION" val="3.0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1000061035156,&quot;left&quot;:72.34503173828125,&quot;top&quot;:111.24999694824218,&quot;width&quot;:818.8099365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TYPE" val="1"/>
  <p:tag name="KSO_WM_DIAGRAM_USE_COLOR_VALUE" val="{&quot;color_scheme&quot;:1,&quot;color_type&quot;:1,&quot;theme_color_indexes&quot;:[5,6,5,6,5,6]}"/>
  <p:tag name="KSO_WM_UNIT_TEXT_LAYER_COUNT" val="1"/>
  <p:tag name="KSO_WM_UNIT_PRESET_TEXT" val="单击此处输入智能正文，文字是您思想的提炼，请尽量言简意赅的阐述观点。单击此处添加正文文字是您思想的提炼&#10;文字是您思想的提炼。单击此处输入智能正文，文字是您思想的提炼，请尽量言简意赅的阐述观点。"/>
  <p:tag name="KSO_WM_UNIT_TEXT_FILL_FORE_SCHEMECOLOR_INDEX" val="1"/>
  <p:tag name="KSO_WM_UNIT_TEXT_FILL_TYPE" val="1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i*1_1"/>
  <p:tag name="KSO_WM_TEMPLATE_CATEGORY" val="diagram"/>
  <p:tag name="KSO_WM_TEMPLATE_INDEX" val="20230933"/>
  <p:tag name="KSO_WM_UNIT_LAYERLEVEL" val="1_1"/>
  <p:tag name="KSO_WM_TAG_VERSION" val="3.0"/>
  <p:tag name="KSO_WM_DIAGRAM_GROUP_CODE" val="o1-1"/>
  <p:tag name="KSO_WM_UNIT_TYPE" val="o_i"/>
  <p:tag name="KSO_WM_UNIT_INDEX" val="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2,&quot;rgb&quot;:&quot;#d9d9d9&quot;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2_4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2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6_3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6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5_3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5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3_4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3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3_3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4_4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4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4_3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5_4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5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6_4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6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1_4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1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1_3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2_3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2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SUBTYPE" val="d"/>
  <p:tag name="KSO_WM_UNIT_TYPE" val="o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1,&quot;transparency&quot;:0},{&quot;brightness&quot;:0.4000000059604645,&quot;colorType&quot;:1,&quot;foreColorIndex&quot;:6,&quot;pos&quot;:0.3000000119209289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3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SUBTYPE" val="d"/>
  <p:tag name="KSO_WM_UNIT_TYPE" val="o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1,&quot;transparency&quot;:0},{&quot;brightness&quot;:0.4000000059604645,&quot;colorType&quot;:1,&quot;foreColorIndex&quot;:5,&quot;pos&quot;:0.3000000119209289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1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SUBTYPE" val="d"/>
  <p:tag name="KSO_WM_UNIT_TYPE" val="o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1,&quot;transparency&quot;:0},{&quot;brightness&quot;:0.4000000059604645,&quot;colorType&quot;:1,&quot;foreColorIndex&quot;:5,&quot;pos&quot;:0.3000000119209289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4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SUBTYPE" val="d"/>
  <p:tag name="KSO_WM_UNIT_TYPE" val="o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1,&quot;transparency&quot;:0},{&quot;brightness&quot;:0.4000000059604645,&quot;colorType&quot;:1,&quot;foreColorIndex&quot;:6,&quot;pos&quot;:0.3000000119209289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a*1_2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a"/>
  <p:tag name="KSO_WM_UNIT_INDEX" val="1_2_1"/>
  <p:tag name="KSO_WM_UNIT_VALUE" val="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f*1_2_1"/>
  <p:tag name="KSO_WM_TEMPLATE_CATEGORY" val="diagram"/>
  <p:tag name="KSO_WM_TEMPLATE_INDEX" val="20230933"/>
  <p:tag name="KSO_WM_UNIT_LAYERLEVEL" val="1_1_1"/>
  <p:tag name="KSO_WM_TAG_VERSION" val="3.0"/>
  <p:tag name="KSO_WM_UNIT_SUBTYPE" val="a"/>
  <p:tag name="KSO_WM_DIAGRAM_GROUP_CODE" val="o1-1"/>
  <p:tag name="KSO_WM_UNIT_TYPE" val="o_h_f"/>
  <p:tag name="KSO_WM_UNIT_INDEX" val="1_2_1"/>
  <p:tag name="KSO_WM_UNIT_VALUE" val="5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5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SUBTYPE" val="d"/>
  <p:tag name="KSO_WM_UNIT_TYPE" val="o_h_i"/>
  <p:tag name="KSO_WM_UNIT_INDEX" val="1_5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gradient&quot;:[{&quot;brightness&quot;:0.800000011920929,&quot;colorType&quot;:1,&quot;foreColorIndex&quot;:5,&quot;pos&quot;:0,&quot;transparency&quot;:0},{&quot;brightness&quot;:0,&quot;colorType&quot;:1,&quot;foreColorIndex&quot;:5,&quot;pos&quot;:1,&quot;transparency&quot;:0},{&quot;brightness&quot;:0.4000000059604645,&quot;colorType&quot;:1,&quot;foreColorIndex&quot;:5,&quot;pos&quot;:0.3000000119209289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6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SUBTYPE" val="d"/>
  <p:tag name="KSO_WM_UNIT_TYPE" val="o_h_i"/>
  <p:tag name="KSO_WM_UNIT_INDEX" val="1_6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1,&quot;transparency&quot;:0},{&quot;brightness&quot;:0.4000000059604645,&quot;colorType&quot;:1,&quot;foreColorIndex&quot;:6,&quot;pos&quot;:0.30000001192092896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a*1_4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a"/>
  <p:tag name="KSO_WM_UNIT_INDEX" val="1_4_1"/>
  <p:tag name="KSO_WM_UNIT_VALUE" val="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f*1_4_1"/>
  <p:tag name="KSO_WM_TEMPLATE_CATEGORY" val="diagram"/>
  <p:tag name="KSO_WM_TEMPLATE_INDEX" val="20230933"/>
  <p:tag name="KSO_WM_UNIT_LAYERLEVEL" val="1_1_1"/>
  <p:tag name="KSO_WM_TAG_VERSION" val="3.0"/>
  <p:tag name="KSO_WM_UNIT_SUBTYPE" val="a"/>
  <p:tag name="KSO_WM_DIAGRAM_GROUP_CODE" val="o1-1"/>
  <p:tag name="KSO_WM_UNIT_TYPE" val="o_h_f"/>
  <p:tag name="KSO_WM_UNIT_INDEX" val="1_4_1"/>
  <p:tag name="KSO_WM_UNIT_VALUE" val="5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a*1_6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a"/>
  <p:tag name="KSO_WM_UNIT_INDEX" val="1_6_1"/>
  <p:tag name="KSO_WM_UNIT_VALUE" val="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f*1_6_1"/>
  <p:tag name="KSO_WM_TEMPLATE_CATEGORY" val="diagram"/>
  <p:tag name="KSO_WM_TEMPLATE_INDEX" val="20230933"/>
  <p:tag name="KSO_WM_UNIT_LAYERLEVEL" val="1_1_1"/>
  <p:tag name="KSO_WM_TAG_VERSION" val="3.0"/>
  <p:tag name="KSO_WM_UNIT_SUBTYPE" val="a"/>
  <p:tag name="KSO_WM_DIAGRAM_GROUP_CODE" val="o1-1"/>
  <p:tag name="KSO_WM_UNIT_TYPE" val="o_h_f"/>
  <p:tag name="KSO_WM_UNIT_INDEX" val="1_6_1"/>
  <p:tag name="KSO_WM_UNIT_VALUE" val="5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a*1_1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a"/>
  <p:tag name="KSO_WM_UNIT_INDEX" val="1_1_1"/>
  <p:tag name="KSO_WM_UNIT_VALUE" val="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f*1_1_1"/>
  <p:tag name="KSO_WM_TEMPLATE_CATEGORY" val="diagram"/>
  <p:tag name="KSO_WM_TEMPLATE_INDEX" val="20230933"/>
  <p:tag name="KSO_WM_UNIT_LAYERLEVEL" val="1_1_1"/>
  <p:tag name="KSO_WM_TAG_VERSION" val="3.0"/>
  <p:tag name="KSO_WM_UNIT_SUBTYPE" val="a"/>
  <p:tag name="KSO_WM_DIAGRAM_GROUP_CODE" val="o1-1"/>
  <p:tag name="KSO_WM_UNIT_TYPE" val="o_h_f"/>
  <p:tag name="KSO_WM_UNIT_INDEX" val="1_1_1"/>
  <p:tag name="KSO_WM_UNIT_VALUE" val="5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a*1_3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a"/>
  <p:tag name="KSO_WM_UNIT_INDEX" val="1_3_1"/>
  <p:tag name="KSO_WM_UNIT_VALUE" val="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f*1_3_1"/>
  <p:tag name="KSO_WM_TEMPLATE_CATEGORY" val="diagram"/>
  <p:tag name="KSO_WM_TEMPLATE_INDEX" val="20230933"/>
  <p:tag name="KSO_WM_UNIT_LAYERLEVEL" val="1_1_1"/>
  <p:tag name="KSO_WM_TAG_VERSION" val="3.0"/>
  <p:tag name="KSO_WM_UNIT_SUBTYPE" val="a"/>
  <p:tag name="KSO_WM_DIAGRAM_GROUP_CODE" val="o1-1"/>
  <p:tag name="KSO_WM_UNIT_TYPE" val="o_h_f"/>
  <p:tag name="KSO_WM_UNIT_INDEX" val="1_3_1"/>
  <p:tag name="KSO_WM_UNIT_VALUE" val="5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a*1_5_1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a"/>
  <p:tag name="KSO_WM_UNIT_INDEX" val="1_5_1"/>
  <p:tag name="KSO_WM_UNIT_VALUE" val="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30933_5*o_h_f*1_5_1"/>
  <p:tag name="KSO_WM_TEMPLATE_CATEGORY" val="diagram"/>
  <p:tag name="KSO_WM_TEMPLATE_INDEX" val="20230933"/>
  <p:tag name="KSO_WM_UNIT_LAYERLEVEL" val="1_1_1"/>
  <p:tag name="KSO_WM_TAG_VERSION" val="3.0"/>
  <p:tag name="KSO_WM_UNIT_SUBTYPE" val="a"/>
  <p:tag name="KSO_WM_DIAGRAM_GROUP_CODE" val="o1-1"/>
  <p:tag name="KSO_WM_UNIT_TYPE" val="o_h_f"/>
  <p:tag name="KSO_WM_UNIT_INDEX" val="1_5_1"/>
  <p:tag name="KSO_WM_UNIT_VALUE" val="5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1_2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2_2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3_2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5_2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5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4_2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3_5*o_h_i*1_6_2"/>
  <p:tag name="KSO_WM_TEMPLATE_CATEGORY" val="diagram"/>
  <p:tag name="KSO_WM_TEMPLATE_INDEX" val="20230933"/>
  <p:tag name="KSO_WM_UNIT_LAYERLEVEL" val="1_1_1"/>
  <p:tag name="KSO_WM_TAG_VERSION" val="3.0"/>
  <p:tag name="KSO_WM_DIAGRAM_GROUP_CODE" val="o1-1"/>
  <p:tag name="KSO_WM_UNIT_TYPE" val="o_h_i"/>
  <p:tag name="KSO_WM_UNIT_INDEX" val="1_6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32.8374422184502,&quot;left&quot;:26.65,&quot;top&quot;:67.64586486816407,&quot;width&quot;:933.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4418</Words>
  <Application>WPS 演示</Application>
  <PresentationFormat>宽屏</PresentationFormat>
  <Paragraphs>268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方正宝黑体 简 Medium</vt:lpstr>
      <vt:lpstr>黑体</vt:lpstr>
      <vt:lpstr>方正宝黑体 简 Light</vt:lpstr>
      <vt:lpstr>思源黑体 CN Bold</vt:lpstr>
      <vt:lpstr>思源黑体 Medium</vt:lpstr>
      <vt:lpstr>思源黑体 CN Normal</vt:lpstr>
      <vt:lpstr>Noto Sans SC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310</cp:revision>
  <dcterms:created xsi:type="dcterms:W3CDTF">2022-12-31T05:43:00Z</dcterms:created>
  <dcterms:modified xsi:type="dcterms:W3CDTF">2026-03-12T11:13:00Z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29A6AC1D570D490C9AB732DC4DB32958_13</vt:lpwstr>
  </property>
</Properties>
</file>