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328" r:id="rId3"/>
    <p:sldId id="329" r:id="rId4"/>
    <p:sldId id="321" r:id="rId5"/>
    <p:sldId id="322" r:id="rId6"/>
    <p:sldId id="330" r:id="rId7"/>
    <p:sldId id="338" r:id="rId8"/>
    <p:sldId id="340" r:id="rId9"/>
    <p:sldId id="333" r:id="rId10"/>
    <p:sldId id="337" r:id="rId11"/>
    <p:sldId id="339" r:id="rId12"/>
    <p:sldId id="347" r:id="rId13"/>
    <p:sldId id="334" r:id="rId14"/>
    <p:sldId id="343" r:id="rId15"/>
    <p:sldId id="336" r:id="rId16"/>
    <p:sldId id="345" r:id="rId17"/>
    <p:sldId id="335" r:id="rId18"/>
    <p:sldId id="344" r:id="rId19"/>
    <p:sldId id="348" r:id="rId20"/>
    <p:sldId id="349" r:id="rId21"/>
    <p:sldId id="346" r:id="rId22"/>
    <p:sldId id="327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89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0.xml"/><Relationship Id="rId5" Type="http://schemas.openxmlformats.org/officeDocument/2006/relationships/image" Target="../media/image13.png"/><Relationship Id="rId4" Type="http://schemas.openxmlformats.org/officeDocument/2006/relationships/tags" Target="../tags/tag5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5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3.xml"/><Relationship Id="rId4" Type="http://schemas.openxmlformats.org/officeDocument/2006/relationships/image" Target="../media/image27.png"/><Relationship Id="rId3" Type="http://schemas.openxmlformats.org/officeDocument/2006/relationships/tags" Target="../tags/tag62.xml"/><Relationship Id="rId2" Type="http://schemas.openxmlformats.org/officeDocument/2006/relationships/image" Target="../media/image13.png"/><Relationship Id="rId1" Type="http://schemas.openxmlformats.org/officeDocument/2006/relationships/tags" Target="../tags/tag6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9.xml"/><Relationship Id="rId4" Type="http://schemas.openxmlformats.org/officeDocument/2006/relationships/image" Target="../media/image28.png"/><Relationship Id="rId3" Type="http://schemas.openxmlformats.org/officeDocument/2006/relationships/image" Target="../media/image13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2.xml"/><Relationship Id="rId4" Type="http://schemas.openxmlformats.org/officeDocument/2006/relationships/image" Target="../media/image29.png"/><Relationship Id="rId3" Type="http://schemas.openxmlformats.org/officeDocument/2006/relationships/image" Target="../media/image13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5.xml"/><Relationship Id="rId4" Type="http://schemas.openxmlformats.org/officeDocument/2006/relationships/image" Target="../media/image30.png"/><Relationship Id="rId3" Type="http://schemas.openxmlformats.org/officeDocument/2006/relationships/image" Target="../media/image13.pn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1.xml"/><Relationship Id="rId4" Type="http://schemas.openxmlformats.org/officeDocument/2006/relationships/image" Target="../media/image13.png"/><Relationship Id="rId3" Type="http://schemas.openxmlformats.org/officeDocument/2006/relationships/tags" Target="../tags/tag80.xml"/><Relationship Id="rId2" Type="http://schemas.openxmlformats.org/officeDocument/2006/relationships/image" Target="../media/image31.png"/><Relationship Id="rId1" Type="http://schemas.openxmlformats.org/officeDocument/2006/relationships/tags" Target="../tags/tag79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image" Target="../media/image13.png"/><Relationship Id="rId3" Type="http://schemas.openxmlformats.org/officeDocument/2006/relationships/tags" Target="../tags/tag8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85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2.xml"/><Relationship Id="rId6" Type="http://schemas.openxmlformats.org/officeDocument/2006/relationships/image" Target="../media/image10.pn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8.xml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12.png"/><Relationship Id="rId3" Type="http://schemas.openxmlformats.org/officeDocument/2006/relationships/tags" Target="../tags/tag2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5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48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3.pn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5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3.png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5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13.pn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3" name="图片 2" descr="深圳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3385" y="934085"/>
            <a:ext cx="11572240" cy="4840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438" t="1553"/>
          <a:stretch>
            <a:fillRect/>
          </a:stretch>
        </p:blipFill>
        <p:spPr>
          <a:xfrm>
            <a:off x="3983990" y="984885"/>
            <a:ext cx="7938135" cy="47904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2750" y="3611880"/>
            <a:ext cx="3771900" cy="182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股价总是会围绕内在价值波动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、营业收入确定股价趋势和空间高度</a:t>
            </a:r>
            <a:b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、公司利润情况确定股价的弹性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3"/>
          <a:srcRect l="325" t="377"/>
          <a:stretch>
            <a:fillRect/>
          </a:stretch>
        </p:blipFill>
        <p:spPr>
          <a:xfrm>
            <a:off x="455295" y="1557655"/>
            <a:ext cx="3470275" cy="15519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2421890" y="243840"/>
            <a:ext cx="3063875" cy="583565"/>
            <a:chOff x="5569" y="497"/>
            <a:chExt cx="4825" cy="919"/>
          </a:xfrm>
        </p:grpSpPr>
        <p:sp>
          <p:nvSpPr>
            <p:cNvPr id="11" name="文本框 10"/>
            <p:cNvSpPr txBox="1"/>
            <p:nvPr>
              <p:custDataLst>
                <p:tags r:id="rId4"/>
              </p:custDataLst>
            </p:nvPr>
          </p:nvSpPr>
          <p:spPr>
            <a:xfrm>
              <a:off x="5952" y="497"/>
              <a:ext cx="444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市场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位置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endParaRPr>
            </a:p>
          </p:txBody>
        </p:sp>
        <p:pic>
          <p:nvPicPr>
            <p:cNvPr id="14" name="图片 13" descr="矩形 8 拷贝"/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5569" y="673"/>
              <a:ext cx="386" cy="559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332105" y="5899150"/>
            <a:ext cx="11080115" cy="634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</a:t>
            </a:r>
            <a:r>
              <a:rPr lang="zh-CN" altLang="en-US" sz="1600">
                <a:solidFill>
                  <a:schemeClr val="bg1"/>
                </a:solidFill>
              </a:rPr>
              <a:t>当前市场也要知道，个股公司的位置</a:t>
            </a:r>
            <a:endParaRPr lang="en-US" altLang="zh-CN" sz="1600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2421890" y="243840"/>
            <a:ext cx="3961765" cy="583565"/>
            <a:chOff x="5569" y="497"/>
            <a:chExt cx="4825" cy="919"/>
          </a:xfrm>
        </p:grpSpPr>
        <p:sp>
          <p:nvSpPr>
            <p:cNvPr id="11" name="文本框 10"/>
            <p:cNvSpPr txBox="1"/>
            <p:nvPr>
              <p:custDataLst>
                <p:tags r:id="rId1"/>
              </p:custDataLst>
            </p:nvPr>
          </p:nvSpPr>
          <p:spPr>
            <a:xfrm>
              <a:off x="5952" y="497"/>
              <a:ext cx="444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鉴别业绩披露期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endParaRPr>
            </a:p>
          </p:txBody>
        </p:sp>
        <p:pic>
          <p:nvPicPr>
            <p:cNvPr id="14" name="图片 13" descr="矩形 8 拷贝"/>
            <p:cNvPicPr>
              <a:picLocks noChangeAspect="1"/>
            </p:cNvPicPr>
            <p:nvPr/>
          </p:nvPicPr>
          <p:blipFill>
            <a:blip r:embed="rId2">
              <a:biLevel thresh="25000"/>
            </a:blip>
            <a:stretch>
              <a:fillRect/>
            </a:stretch>
          </p:blipFill>
          <p:spPr>
            <a:xfrm>
              <a:off x="5569" y="673"/>
              <a:ext cx="386" cy="55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 userDrawn="1">
            <p:custDataLst>
              <p:tags r:id="rId3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2677" t="13602" r="2286" b="10064"/>
          <a:stretch>
            <a:fillRect/>
          </a:stretch>
        </p:blipFill>
        <p:spPr>
          <a:xfrm>
            <a:off x="563245" y="1069975"/>
            <a:ext cx="11065510" cy="49720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两会后方向在哪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60670" y="827405"/>
            <a:ext cx="6096000" cy="5060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>
                <a:solidFill>
                  <a:schemeClr val="bg1"/>
                </a:solidFill>
              </a:rPr>
              <a:t>2026</a:t>
            </a:r>
            <a:r>
              <a:rPr lang="zh-CN" altLang="en-US" b="1">
                <a:solidFill>
                  <a:schemeClr val="bg1"/>
                </a:solidFill>
              </a:rPr>
              <a:t>年经济社会发展总体要求和政策取向</a:t>
            </a:r>
            <a:r>
              <a:rPr lang="en-US" altLang="zh-CN" b="1">
                <a:solidFill>
                  <a:schemeClr val="bg1"/>
                </a:solidFill>
              </a:rPr>
              <a:t>​</a:t>
            </a:r>
            <a:endParaRPr lang="en-US" altLang="zh-CN" b="1">
              <a:solidFill>
                <a:schemeClr val="bg1"/>
              </a:solidFill>
            </a:endParaRPr>
          </a:p>
          <a:p>
            <a:br>
              <a:rPr lang="zh-CN" altLang="en-US" u="sng">
                <a:solidFill>
                  <a:schemeClr val="bg1"/>
                </a:solidFill>
              </a:rPr>
            </a:br>
            <a:r>
              <a:rPr lang="zh-CN" altLang="en-US" u="sng">
                <a:solidFill>
                  <a:schemeClr val="bg1"/>
                </a:solidFill>
              </a:rPr>
              <a:t>经济增长</a:t>
            </a:r>
            <a:r>
              <a:rPr lang="en-US" altLang="zh-CN" u="sng">
                <a:solidFill>
                  <a:schemeClr val="bg1"/>
                </a:solidFill>
              </a:rPr>
              <a:t>4.5%—5%​</a:t>
            </a:r>
            <a:endParaRPr lang="en-US" altLang="zh-CN" u="sng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城镇新增就业</a:t>
            </a:r>
            <a:r>
              <a:rPr lang="en-US" altLang="zh-CN">
                <a:solidFill>
                  <a:schemeClr val="bg1"/>
                </a:solidFill>
              </a:rPr>
              <a:t>1200</a:t>
            </a:r>
            <a:r>
              <a:rPr lang="zh-CN" altLang="en-US">
                <a:solidFill>
                  <a:schemeClr val="bg1"/>
                </a:solidFill>
              </a:rPr>
              <a:t>万人以上</a:t>
            </a:r>
            <a:r>
              <a:rPr lang="en-US" altLang="zh-CN">
                <a:solidFill>
                  <a:schemeClr val="bg1"/>
                </a:solidFill>
              </a:rPr>
              <a:t>​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居民消费价格涨幅</a:t>
            </a:r>
            <a:r>
              <a:rPr lang="en-US" altLang="zh-CN">
                <a:solidFill>
                  <a:schemeClr val="bg1"/>
                </a:solidFill>
              </a:rPr>
              <a:t>2%</a:t>
            </a:r>
            <a:r>
              <a:rPr lang="zh-CN" altLang="en-US">
                <a:solidFill>
                  <a:schemeClr val="bg1"/>
                </a:solidFill>
              </a:rPr>
              <a:t>左右</a:t>
            </a:r>
            <a:r>
              <a:rPr lang="en-US" altLang="zh-CN">
                <a:solidFill>
                  <a:schemeClr val="bg1"/>
                </a:solidFill>
              </a:rPr>
              <a:t>​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粮食产量</a:t>
            </a:r>
            <a:r>
              <a:rPr lang="en-US" altLang="zh-CN">
                <a:solidFill>
                  <a:schemeClr val="bg1"/>
                </a:solidFill>
              </a:rPr>
              <a:t>1.4</a:t>
            </a:r>
            <a:r>
              <a:rPr lang="zh-CN" altLang="en-US">
                <a:solidFill>
                  <a:schemeClr val="bg1"/>
                </a:solidFill>
              </a:rPr>
              <a:t>万亿斤左右</a:t>
            </a:r>
            <a:r>
              <a:rPr lang="en-US" altLang="zh-CN">
                <a:solidFill>
                  <a:schemeClr val="bg1"/>
                </a:solidFill>
              </a:rPr>
              <a:t>​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 u="sng">
                <a:solidFill>
                  <a:schemeClr val="bg1"/>
                </a:solidFill>
              </a:rPr>
              <a:t>单位国内生产总值二氧化碳排放降低</a:t>
            </a:r>
            <a:r>
              <a:rPr lang="en-US" altLang="zh-CN" u="sng">
                <a:solidFill>
                  <a:schemeClr val="bg1"/>
                </a:solidFill>
              </a:rPr>
              <a:t>3.8%</a:t>
            </a:r>
            <a:r>
              <a:rPr lang="zh-CN" altLang="en-US" u="sng">
                <a:solidFill>
                  <a:schemeClr val="bg1"/>
                </a:solidFill>
              </a:rPr>
              <a:t>左右</a:t>
            </a:r>
            <a:r>
              <a:rPr lang="en-US" altLang="zh-CN" u="sng">
                <a:solidFill>
                  <a:schemeClr val="bg1"/>
                </a:solidFill>
              </a:rPr>
              <a:t>​</a:t>
            </a:r>
            <a:endParaRPr lang="en-US" altLang="zh-CN" u="sng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赤字率拟按</a:t>
            </a:r>
            <a:r>
              <a:rPr lang="en-US" altLang="zh-CN">
                <a:solidFill>
                  <a:schemeClr val="bg1"/>
                </a:solidFill>
              </a:rPr>
              <a:t>4%</a:t>
            </a:r>
            <a:r>
              <a:rPr lang="zh-CN" altLang="en-US">
                <a:solidFill>
                  <a:schemeClr val="bg1"/>
                </a:solidFill>
              </a:rPr>
              <a:t>左右安排，赤字规模比上年增加</a:t>
            </a:r>
            <a:r>
              <a:rPr lang="en-US" altLang="zh-CN">
                <a:solidFill>
                  <a:schemeClr val="bg1"/>
                </a:solidFill>
              </a:rPr>
              <a:t>2300</a:t>
            </a:r>
            <a:r>
              <a:rPr lang="zh-CN" altLang="en-US">
                <a:solidFill>
                  <a:schemeClr val="bg1"/>
                </a:solidFill>
              </a:rPr>
              <a:t>亿元</a:t>
            </a:r>
            <a:r>
              <a:rPr lang="en-US" altLang="zh-CN">
                <a:solidFill>
                  <a:schemeClr val="bg1"/>
                </a:solidFill>
              </a:rPr>
              <a:t>​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一般公共预算支出规模将首次达到</a:t>
            </a:r>
            <a:r>
              <a:rPr lang="en-US" altLang="zh-CN">
                <a:solidFill>
                  <a:schemeClr val="bg1"/>
                </a:solidFill>
              </a:rPr>
              <a:t>30</a:t>
            </a:r>
            <a:r>
              <a:rPr lang="zh-CN" altLang="en-US">
                <a:solidFill>
                  <a:schemeClr val="bg1"/>
                </a:solidFill>
              </a:rPr>
              <a:t>万亿元</a:t>
            </a:r>
            <a:r>
              <a:rPr lang="en-US" altLang="zh-CN">
                <a:solidFill>
                  <a:schemeClr val="bg1"/>
                </a:solidFill>
              </a:rPr>
              <a:t>​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拟发行超长期特别国债</a:t>
            </a:r>
            <a:r>
              <a:rPr lang="en-US" altLang="zh-CN">
                <a:solidFill>
                  <a:schemeClr val="bg1"/>
                </a:solidFill>
              </a:rPr>
              <a:t>1.3</a:t>
            </a:r>
            <a:r>
              <a:rPr lang="zh-CN" altLang="en-US">
                <a:solidFill>
                  <a:schemeClr val="bg1"/>
                </a:solidFill>
              </a:rPr>
              <a:t>万亿元</a:t>
            </a:r>
            <a:r>
              <a:rPr lang="en-US" altLang="zh-CN">
                <a:solidFill>
                  <a:schemeClr val="bg1"/>
                </a:solidFill>
              </a:rPr>
              <a:t>​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拟安排地方政府专项债券</a:t>
            </a:r>
            <a:r>
              <a:rPr lang="en-US" altLang="zh-CN">
                <a:solidFill>
                  <a:schemeClr val="bg1"/>
                </a:solidFill>
              </a:rPr>
              <a:t>4.4</a:t>
            </a:r>
            <a:r>
              <a:rPr lang="zh-CN" altLang="en-US">
                <a:solidFill>
                  <a:schemeClr val="bg1"/>
                </a:solidFill>
              </a:rPr>
              <a:t>万亿元</a:t>
            </a:r>
            <a:r>
              <a:rPr lang="en-US" altLang="zh-CN">
                <a:solidFill>
                  <a:schemeClr val="bg1"/>
                </a:solidFill>
              </a:rPr>
              <a:t>​</a:t>
            </a:r>
            <a:br>
              <a:rPr lang="en-US" altLang="zh-CN">
                <a:solidFill>
                  <a:schemeClr val="bg1"/>
                </a:solidFill>
              </a:rPr>
            </a:br>
            <a:br>
              <a:rPr lang="en-US" altLang="zh-CN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新质生产力：打造集成电路、航空航天、生物医药、低空经济等新兴支柱产业。培育发展未来能源、量子科技、具身智能、脑机接口、</a:t>
            </a:r>
            <a:r>
              <a:rPr lang="en-US" altLang="zh-CN">
                <a:solidFill>
                  <a:schemeClr val="bg1"/>
                </a:solidFill>
              </a:rPr>
              <a:t>6G</a:t>
            </a:r>
            <a:r>
              <a:rPr lang="zh-CN" altLang="en-US">
                <a:solidFill>
                  <a:schemeClr val="bg1"/>
                </a:solidFill>
              </a:rPr>
              <a:t>等未来产业。深化拓展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人工智能＋</a:t>
            </a:r>
            <a:r>
              <a:rPr lang="en-US" altLang="zh-CN">
                <a:solidFill>
                  <a:schemeClr val="bg1"/>
                </a:solidFill>
              </a:rPr>
              <a:t>”​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全国统一大市场：综合运用产能调控、标准引领、价格执法、质量监管等手段，深入整治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内卷式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竞争</a:t>
            </a:r>
            <a:r>
              <a:rPr lang="en-US" altLang="zh-CN">
                <a:solidFill>
                  <a:schemeClr val="bg1"/>
                </a:solidFill>
              </a:rPr>
              <a:t>​</a:t>
            </a:r>
            <a:endParaRPr lang="en-US" altLang="zh-CN">
              <a:solidFill>
                <a:schemeClr val="bg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421890" y="243840"/>
            <a:ext cx="3063875" cy="583565"/>
            <a:chOff x="5569" y="497"/>
            <a:chExt cx="4825" cy="919"/>
          </a:xfrm>
        </p:grpSpPr>
        <p:sp>
          <p:nvSpPr>
            <p:cNvPr id="11" name="文本框 10"/>
            <p:cNvSpPr txBox="1"/>
            <p:nvPr>
              <p:custDataLst>
                <p:tags r:id="rId2"/>
              </p:custDataLst>
            </p:nvPr>
          </p:nvSpPr>
          <p:spPr>
            <a:xfrm>
              <a:off x="5952" y="497"/>
              <a:ext cx="444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两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 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会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endParaRPr>
            </a:p>
          </p:txBody>
        </p:sp>
        <p:pic>
          <p:nvPicPr>
            <p:cNvPr id="14" name="图片 13" descr="矩形 8 拷贝"/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5569" y="673"/>
              <a:ext cx="386" cy="55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725" y="1702435"/>
            <a:ext cx="4116070" cy="30511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35015" y="1853565"/>
            <a:ext cx="6500495" cy="27838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800">
                <a:solidFill>
                  <a:schemeClr val="bg1"/>
                </a:solidFill>
                <a:sym typeface="+mn-ea"/>
              </a:rPr>
              <a:t>电力领域有这么几个方向:</a:t>
            </a: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r>
              <a:rPr lang="zh-CN" altLang="en-US" sz="1800">
                <a:solidFill>
                  <a:schemeClr val="bg1"/>
                </a:solidFill>
                <a:sym typeface="+mn-ea"/>
              </a:rPr>
              <a:t>①电网设备:这里受益于美国数据中心建设，业绩景气度高</a:t>
            </a: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r>
              <a:rPr lang="zh-CN" altLang="en-US" sz="1800">
                <a:solidFill>
                  <a:schemeClr val="bg1"/>
                </a:solidFill>
                <a:sym typeface="+mn-ea"/>
              </a:rPr>
              <a:t>②储能:中美都面临电网储能的刚需，成长性高</a:t>
            </a: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r>
              <a:rPr lang="zh-CN" altLang="en-US" sz="1800">
                <a:solidFill>
                  <a:schemeClr val="bg1"/>
                </a:solidFill>
                <a:sym typeface="+mn-ea"/>
              </a:rPr>
              <a:t>③锂电:受益于新能车，也是高成长，包括热门的固态电池领域</a:t>
            </a: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r>
              <a:rPr lang="zh-CN" altLang="en-US" sz="1800">
                <a:solidFill>
                  <a:schemeClr val="bg1"/>
                </a:solidFill>
                <a:sym typeface="+mn-ea"/>
              </a:rPr>
              <a:t>④光伏和发电，属于成熟和困境反转</a:t>
            </a:r>
            <a:endParaRPr lang="zh-CN" altLang="en-US" sz="180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82030" y="1083310"/>
            <a:ext cx="2742565" cy="583565"/>
            <a:chOff x="5569" y="497"/>
            <a:chExt cx="4825" cy="919"/>
          </a:xfrm>
        </p:grpSpPr>
        <p:sp>
          <p:nvSpPr>
            <p:cNvPr id="11" name="文本框 10"/>
            <p:cNvSpPr txBox="1"/>
            <p:nvPr>
              <p:custDataLst>
                <p:tags r:id="rId2"/>
              </p:custDataLst>
            </p:nvPr>
          </p:nvSpPr>
          <p:spPr>
            <a:xfrm>
              <a:off x="5952" y="497"/>
              <a:ext cx="444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电力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endParaRPr>
            </a:p>
          </p:txBody>
        </p:sp>
        <p:pic>
          <p:nvPicPr>
            <p:cNvPr id="14" name="图片 13" descr="矩形 8 拷贝"/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5569" y="673"/>
              <a:ext cx="386" cy="559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" y="1083310"/>
            <a:ext cx="4601210" cy="38633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17895" y="1741805"/>
            <a:ext cx="5979160" cy="27838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800">
                <a:solidFill>
                  <a:schemeClr val="bg1"/>
                </a:solidFill>
                <a:sym typeface="+mn-ea"/>
              </a:rPr>
              <a:t>芯片领域有这么几个方向:</a:t>
            </a: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r>
              <a:rPr lang="zh-CN" altLang="en-US" sz="1800">
                <a:solidFill>
                  <a:schemeClr val="bg1"/>
                </a:solidFill>
                <a:sym typeface="+mn-ea"/>
              </a:rPr>
              <a:t>①高端芯片:</a:t>
            </a:r>
            <a:r>
              <a:rPr lang="en-US" altLang="zh-CN" sz="180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1800">
                <a:solidFill>
                  <a:schemeClr val="bg1"/>
                </a:solidFill>
                <a:sym typeface="+mn-ea"/>
              </a:rPr>
              <a:t>目前我们必须要突破的方向</a:t>
            </a: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r>
              <a:rPr lang="zh-CN" altLang="en-US" sz="1800">
                <a:solidFill>
                  <a:schemeClr val="bg1"/>
                </a:solidFill>
                <a:sym typeface="+mn-ea"/>
              </a:rPr>
              <a:t>②</a:t>
            </a:r>
            <a:r>
              <a:rPr lang="en-US" altLang="zh-CN" sz="1800">
                <a:solidFill>
                  <a:schemeClr val="bg1"/>
                </a:solidFill>
                <a:sym typeface="+mn-ea"/>
              </a:rPr>
              <a:t>AI</a:t>
            </a:r>
            <a:r>
              <a:rPr lang="zh-CN" altLang="en-US" sz="1800">
                <a:solidFill>
                  <a:schemeClr val="bg1"/>
                </a:solidFill>
                <a:sym typeface="+mn-ea"/>
              </a:rPr>
              <a:t>芯片:</a:t>
            </a:r>
            <a:r>
              <a:rPr lang="en-US" altLang="zh-CN" sz="1800">
                <a:solidFill>
                  <a:schemeClr val="bg1"/>
                </a:solidFill>
                <a:sym typeface="+mn-ea"/>
              </a:rPr>
              <a:t> AI</a:t>
            </a:r>
            <a:r>
              <a:rPr lang="zh-CN" altLang="en-US" sz="1800">
                <a:solidFill>
                  <a:schemeClr val="bg1"/>
                </a:solidFill>
                <a:sym typeface="+mn-ea"/>
              </a:rPr>
              <a:t>时代的刚需，需求旺</a:t>
            </a: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r>
              <a:rPr lang="zh-CN" altLang="en-US" sz="1800">
                <a:solidFill>
                  <a:schemeClr val="bg1"/>
                </a:solidFill>
                <a:sym typeface="+mn-ea"/>
              </a:rPr>
              <a:t>③存储芯片:持续涨价</a:t>
            </a:r>
            <a:br>
              <a:rPr lang="zh-CN" altLang="en-US" sz="1800">
                <a:solidFill>
                  <a:schemeClr val="bg1"/>
                </a:solidFill>
                <a:sym typeface="+mn-ea"/>
              </a:rPr>
            </a:br>
            <a:endParaRPr lang="zh-CN" altLang="en-US" sz="1800">
              <a:solidFill>
                <a:schemeClr val="bg1"/>
              </a:solidFill>
              <a:sym typeface="+mn-ea"/>
            </a:endParaRPr>
          </a:p>
          <a:p>
            <a:r>
              <a:rPr lang="zh-CN" altLang="en-US" sz="1800">
                <a:solidFill>
                  <a:schemeClr val="bg1"/>
                </a:solidFill>
                <a:sym typeface="+mn-ea"/>
              </a:rPr>
              <a:t>④</a:t>
            </a:r>
            <a:r>
              <a:rPr lang="en-US" altLang="zh-CN" sz="1800">
                <a:solidFill>
                  <a:schemeClr val="bg1"/>
                </a:solidFill>
                <a:sym typeface="+mn-ea"/>
              </a:rPr>
              <a:t> GPU\CPU </a:t>
            </a:r>
            <a:r>
              <a:rPr lang="zh-CN" altLang="en-US" sz="1800">
                <a:solidFill>
                  <a:schemeClr val="bg1"/>
                </a:solidFill>
                <a:sym typeface="+mn-ea"/>
              </a:rPr>
              <a:t>等</a:t>
            </a:r>
            <a:endParaRPr lang="zh-CN" altLang="en-US" sz="180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883910" y="980440"/>
            <a:ext cx="3063875" cy="583565"/>
            <a:chOff x="5569" y="497"/>
            <a:chExt cx="4825" cy="919"/>
          </a:xfrm>
        </p:grpSpPr>
        <p:sp>
          <p:nvSpPr>
            <p:cNvPr id="11" name="文本框 10"/>
            <p:cNvSpPr txBox="1"/>
            <p:nvPr>
              <p:custDataLst>
                <p:tags r:id="rId2"/>
              </p:custDataLst>
            </p:nvPr>
          </p:nvSpPr>
          <p:spPr>
            <a:xfrm>
              <a:off x="5952" y="497"/>
              <a:ext cx="444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芯片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endParaRPr>
            </a:p>
          </p:txBody>
        </p:sp>
        <p:pic>
          <p:nvPicPr>
            <p:cNvPr id="14" name="图片 13" descr="矩形 8 拷贝"/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5569" y="673"/>
              <a:ext cx="386" cy="55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" y="1092835"/>
            <a:ext cx="4700905" cy="32937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主题战法搭上风口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45" y="847090"/>
            <a:ext cx="11069320" cy="505587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421890" y="243840"/>
            <a:ext cx="3063875" cy="583565"/>
            <a:chOff x="5569" y="497"/>
            <a:chExt cx="4825" cy="919"/>
          </a:xfrm>
        </p:grpSpPr>
        <p:sp>
          <p:nvSpPr>
            <p:cNvPr id="11" name="文本框 10"/>
            <p:cNvSpPr txBox="1"/>
            <p:nvPr>
              <p:custDataLst>
                <p:tags r:id="rId3"/>
              </p:custDataLst>
            </p:nvPr>
          </p:nvSpPr>
          <p:spPr>
            <a:xfrm>
              <a:off x="5952" y="497"/>
              <a:ext cx="444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主题挖掘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 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endParaRPr>
            </a:p>
          </p:txBody>
        </p:sp>
        <p:pic>
          <p:nvPicPr>
            <p:cNvPr id="14" name="图片 13" descr="矩形 8 拷贝"/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5569" y="673"/>
              <a:ext cx="386" cy="559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2980" y="2759710"/>
            <a:ext cx="8875395" cy="3470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" y="1020445"/>
            <a:ext cx="5690870" cy="27082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grpSp>
        <p:nvGrpSpPr>
          <p:cNvPr id="10" name="组合 9"/>
          <p:cNvGrpSpPr/>
          <p:nvPr/>
        </p:nvGrpSpPr>
        <p:grpSpPr>
          <a:xfrm>
            <a:off x="2421890" y="243840"/>
            <a:ext cx="3063875" cy="583565"/>
            <a:chOff x="5569" y="497"/>
            <a:chExt cx="4825" cy="919"/>
          </a:xfrm>
        </p:grpSpPr>
        <p:sp>
          <p:nvSpPr>
            <p:cNvPr id="11" name="文本框 10"/>
            <p:cNvSpPr txBox="1"/>
            <p:nvPr>
              <p:custDataLst>
                <p:tags r:id="rId3"/>
              </p:custDataLst>
            </p:nvPr>
          </p:nvSpPr>
          <p:spPr>
            <a:xfrm>
              <a:off x="5952" y="497"/>
              <a:ext cx="444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 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双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 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紫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 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筛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 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选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 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endParaRPr>
            </a:p>
          </p:txBody>
        </p:sp>
        <p:pic>
          <p:nvPicPr>
            <p:cNvPr id="14" name="图片 13" descr="矩形 8 拷贝"/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5569" y="673"/>
              <a:ext cx="386" cy="55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 userDrawn="1">
            <p:custDataLst>
              <p:tags r:id="rId5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24650" y="1160780"/>
            <a:ext cx="41370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b="1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双紫抢筹信号：</a:t>
            </a:r>
            <a:endParaRPr lang="zh-CN" b="1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①主力状态紫柱，游资介入</a:t>
            </a:r>
            <a:endParaRPr lang="zh-CN" altLang="en-US" sz="1400" b="1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②主力动向紫柱，大单扫货</a:t>
            </a:r>
            <a:endParaRPr lang="zh-CN" altLang="en-US" sz="1400" b="1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低位异动，主力抢筹，看好后市！</a:t>
            </a:r>
            <a:endParaRPr lang="zh-CN" altLang="en-US" sz="1400" b="1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830580"/>
            <a:ext cx="4701540" cy="385762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705" y="354330"/>
            <a:ext cx="5047615" cy="34715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240" y="2524125"/>
            <a:ext cx="4336415" cy="37865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5790" y="5405755"/>
            <a:ext cx="41370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b="1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加入</a:t>
            </a:r>
            <a:r>
              <a:rPr lang="en-US" altLang="zh-CN" b="1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主题猎手</a:t>
            </a:r>
            <a:r>
              <a:rPr lang="en-US" altLang="zh-CN" b="1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参与猎手陪跑</a:t>
            </a:r>
            <a:r>
              <a:rPr lang="en-US" altLang="zh-CN" b="1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~</a:t>
            </a:r>
            <a:endParaRPr lang="en-US" altLang="zh-CN" b="1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6627"/>
          <a:stretch>
            <a:fillRect/>
          </a:stretch>
        </p:blipFill>
        <p:spPr>
          <a:xfrm>
            <a:off x="8260715" y="830580"/>
            <a:ext cx="3422015" cy="54800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308600" y="3583940"/>
            <a:ext cx="5335270" cy="6934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674995" y="3639185"/>
            <a:ext cx="5330825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叶译枫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:A1120624100003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A20250618009513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深耕金融行业，擅长稳健长期跟踪市场，挖掘价值洼地，捕捉结构性机会，强调对于个股需要有明确的位置感。提倡价值兜底，再同时寻求超额收益的操作方法，提出软件与市场结合的四个选股维度，独创《价值背离》《龙头主升浪战法》深受大家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4882515" y="758190"/>
            <a:ext cx="640461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无惧全球风波</a:t>
            </a:r>
            <a:b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</a:b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聚焦科技</a:t>
            </a: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发展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叶译枫01_1761037939574"/>
          <p:cNvPicPr>
            <a:picLocks noChangeAspect="1"/>
          </p:cNvPicPr>
          <p:nvPr/>
        </p:nvPicPr>
        <p:blipFill>
          <a:blip r:embed="rId6"/>
          <a:srcRect b="37870"/>
          <a:stretch>
            <a:fillRect/>
          </a:stretch>
        </p:blipFill>
        <p:spPr>
          <a:xfrm>
            <a:off x="1372870" y="883285"/>
            <a:ext cx="3869055" cy="509206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开局之年稳字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当头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当下市场位置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在哪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两会后方向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在哪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主题战法搭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上风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口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开局之年稳字当头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421890" y="243840"/>
            <a:ext cx="3063875" cy="582930"/>
            <a:chOff x="5569" y="497"/>
            <a:chExt cx="4825" cy="918"/>
          </a:xfrm>
        </p:grpSpPr>
        <p:sp>
          <p:nvSpPr>
            <p:cNvPr id="2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5952" y="497"/>
              <a:ext cx="444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2026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年度展望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endParaRPr>
            </a:p>
          </p:txBody>
        </p:sp>
        <p:pic>
          <p:nvPicPr>
            <p:cNvPr id="14" name="图片 13" descr="矩形 8 拷贝"/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5569" y="673"/>
              <a:ext cx="386" cy="55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411480" y="897255"/>
            <a:ext cx="11080115" cy="1591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</a:t>
            </a:r>
            <a:r>
              <a:rPr lang="zh-CN" altLang="en-US" sz="1600">
                <a:solidFill>
                  <a:schemeClr val="bg1"/>
                </a:solidFill>
              </a:rPr>
              <a:t>政府工作报告：</a:t>
            </a:r>
            <a:r>
              <a:rPr lang="en-US" altLang="zh-CN" sz="1600">
                <a:solidFill>
                  <a:srgbClr val="FF0000"/>
                </a:solidFill>
                <a:highlight>
                  <a:srgbClr val="FFFF00"/>
                </a:highlight>
              </a:rPr>
              <a:t>2026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</a:rPr>
              <a:t>年经济增长预期目标是</a:t>
            </a:r>
            <a:r>
              <a:rPr lang="en-US" altLang="zh-CN" sz="1600">
                <a:solidFill>
                  <a:srgbClr val="FF0000"/>
                </a:solidFill>
                <a:highlight>
                  <a:srgbClr val="FFFF00"/>
                </a:highlight>
              </a:rPr>
              <a:t>4.5%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</a:rPr>
              <a:t>－</a:t>
            </a:r>
            <a:r>
              <a:rPr lang="en-US" altLang="zh-CN" sz="1600">
                <a:solidFill>
                  <a:srgbClr val="FF0000"/>
                </a:solidFill>
                <a:highlight>
                  <a:srgbClr val="FFFF00"/>
                </a:highlight>
              </a:rPr>
              <a:t>5%</a:t>
            </a:r>
            <a:br>
              <a:rPr lang="en-US" altLang="zh-CN" sz="1600">
                <a:solidFill>
                  <a:schemeClr val="bg1"/>
                </a:solidFill>
              </a:rPr>
            </a:br>
            <a:r>
              <a:rPr lang="en-US" altLang="zh-CN" sz="1600">
                <a:solidFill>
                  <a:schemeClr val="bg1"/>
                </a:solidFill>
              </a:rPr>
              <a:t>        </a:t>
            </a:r>
            <a:br>
              <a:rPr lang="en-US" altLang="zh-CN" sz="1600">
                <a:solidFill>
                  <a:schemeClr val="bg1"/>
                </a:solidFill>
              </a:rPr>
            </a:br>
            <a:r>
              <a:rPr lang="en-US" altLang="zh-CN" sz="1600">
                <a:solidFill>
                  <a:schemeClr val="bg1"/>
                </a:solidFill>
              </a:rPr>
              <a:t>        </a:t>
            </a:r>
            <a:r>
              <a:rPr lang="zh-CN" altLang="en-US" sz="1600">
                <a:solidFill>
                  <a:schemeClr val="bg1"/>
                </a:solidFill>
              </a:rPr>
              <a:t>展望</a:t>
            </a:r>
            <a:r>
              <a:rPr lang="en-US" altLang="zh-CN" sz="1600">
                <a:solidFill>
                  <a:schemeClr val="bg1"/>
                </a:solidFill>
              </a:rPr>
              <a:t>2026</a:t>
            </a:r>
            <a:r>
              <a:rPr lang="zh-CN" altLang="en-US" sz="1600">
                <a:solidFill>
                  <a:schemeClr val="bg1"/>
                </a:solidFill>
              </a:rPr>
              <a:t>年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r>
              <a:rPr lang="zh-CN" altLang="en-US" sz="1600">
                <a:solidFill>
                  <a:schemeClr val="bg1"/>
                </a:solidFill>
              </a:rPr>
              <a:t>将是十五五的开局年，预计指数任然是向上，但是操作难度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r>
              <a:rPr lang="zh-CN" altLang="en-US" sz="1600">
                <a:solidFill>
                  <a:schemeClr val="bg1"/>
                </a:solidFill>
              </a:rPr>
              <a:t>会上一个台阶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r>
              <a:rPr lang="zh-CN" altLang="en-US" sz="1600">
                <a:solidFill>
                  <a:schemeClr val="bg1"/>
                </a:solidFill>
              </a:rPr>
              <a:t>变成【困难】模式</a:t>
            </a:r>
            <a:br>
              <a:rPr lang="zh-CN" altLang="en-US" sz="1600">
                <a:solidFill>
                  <a:schemeClr val="bg1"/>
                </a:solidFill>
              </a:rPr>
            </a:br>
            <a:br>
              <a:rPr lang="zh-CN" altLang="en-US" sz="1600">
                <a:solidFill>
                  <a:schemeClr val="bg1"/>
                </a:solidFill>
              </a:rPr>
            </a:br>
            <a:r>
              <a:rPr lang="en-US" altLang="zh-CN" sz="1600">
                <a:solidFill>
                  <a:schemeClr val="bg1"/>
                </a:solidFill>
              </a:rPr>
              <a:t>        </a:t>
            </a:r>
            <a:r>
              <a:rPr lang="zh-CN" altLang="en-US" sz="1600">
                <a:solidFill>
                  <a:schemeClr val="bg1"/>
                </a:solidFill>
              </a:rPr>
              <a:t>去年指数的主要扰动无非就只有</a:t>
            </a:r>
            <a:r>
              <a:rPr lang="en-US" altLang="zh-CN" sz="1600">
                <a:solidFill>
                  <a:schemeClr val="bg1"/>
                </a:solidFill>
              </a:rPr>
              <a:t> 4</a:t>
            </a:r>
            <a:r>
              <a:rPr lang="zh-CN" altLang="en-US" sz="1600">
                <a:solidFill>
                  <a:schemeClr val="bg1"/>
                </a:solidFill>
              </a:rPr>
              <a:t>月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r>
              <a:rPr lang="zh-CN" altLang="en-US" sz="1600">
                <a:solidFill>
                  <a:schemeClr val="bg1"/>
                </a:solidFill>
              </a:rPr>
              <a:t>和</a:t>
            </a:r>
            <a:r>
              <a:rPr lang="en-US" altLang="zh-CN" sz="1600">
                <a:solidFill>
                  <a:schemeClr val="bg1"/>
                </a:solidFill>
              </a:rPr>
              <a:t> 11</a:t>
            </a:r>
            <a:r>
              <a:rPr lang="zh-CN" altLang="en-US" sz="1600">
                <a:solidFill>
                  <a:schemeClr val="bg1"/>
                </a:solidFill>
              </a:rPr>
              <a:t>月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r>
              <a:rPr lang="zh-CN" altLang="en-US" sz="1600">
                <a:solidFill>
                  <a:schemeClr val="bg1"/>
                </a:solidFill>
              </a:rPr>
              <a:t>两次川普关税问题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r>
              <a:rPr lang="zh-CN" altLang="en-US" sz="1600">
                <a:solidFill>
                  <a:schemeClr val="bg1"/>
                </a:solidFill>
              </a:rPr>
              <a:t>导致市场深调，但是</a:t>
            </a:r>
            <a:r>
              <a:rPr lang="zh-CN" altLang="en-US" sz="1600">
                <a:solidFill>
                  <a:schemeClr val="bg1"/>
                </a:solidFill>
              </a:rPr>
              <a:t>今年的宏观扰动会更多，会有更多的波动，当然波动越多，机会也会越多，前提是不上头！不追高！</a:t>
            </a:r>
            <a:endParaRPr lang="zh-CN" altLang="en-US" sz="16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3202"/>
          <a:stretch>
            <a:fillRect/>
          </a:stretch>
        </p:blipFill>
        <p:spPr>
          <a:xfrm>
            <a:off x="928370" y="2639060"/>
            <a:ext cx="5597525" cy="3575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828155" y="2788285"/>
            <a:ext cx="4315460" cy="2239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1600">
                <a:solidFill>
                  <a:schemeClr val="bg1"/>
                </a:solidFill>
                <a:sym typeface="+mn-ea"/>
              </a:rPr>
              <a:t>牛市的叙事逻辑：</a:t>
            </a:r>
            <a:br>
              <a:rPr lang="zh-CN" altLang="en-US" sz="1600">
                <a:solidFill>
                  <a:schemeClr val="bg1"/>
                </a:solidFill>
                <a:sym typeface="+mn-ea"/>
              </a:rPr>
            </a:br>
            <a:br>
              <a:rPr lang="zh-CN" altLang="en-US" sz="1600">
                <a:solidFill>
                  <a:schemeClr val="bg1"/>
                </a:solidFill>
                <a:sym typeface="+mn-ea"/>
              </a:rPr>
            </a:br>
            <a:r>
              <a:rPr lang="zh-CN" altLang="en-US" sz="1600">
                <a:solidFill>
                  <a:schemeClr val="bg1"/>
                </a:solidFill>
                <a:sym typeface="+mn-ea"/>
              </a:rPr>
              <a:t>【国外的降息周期】</a:t>
            </a:r>
            <a:br>
              <a:rPr lang="zh-CN" altLang="en-US" sz="1600">
                <a:solidFill>
                  <a:schemeClr val="bg1"/>
                </a:solidFill>
                <a:sym typeface="+mn-ea"/>
              </a:rPr>
            </a:br>
            <a:r>
              <a:rPr lang="zh-CN" altLang="en-US" sz="1600">
                <a:solidFill>
                  <a:schemeClr val="bg1"/>
                </a:solidFill>
                <a:sym typeface="+mn-ea"/>
              </a:rPr>
              <a:t>【资产收益率下行】</a:t>
            </a:r>
            <a:br>
              <a:rPr lang="zh-CN" altLang="en-US" sz="1600">
                <a:solidFill>
                  <a:schemeClr val="bg1"/>
                </a:solidFill>
                <a:sym typeface="+mn-ea"/>
              </a:rPr>
            </a:br>
            <a:r>
              <a:rPr lang="zh-CN" altLang="en-US" sz="1600">
                <a:solidFill>
                  <a:schemeClr val="bg1"/>
                </a:solidFill>
                <a:sym typeface="+mn-ea"/>
              </a:rPr>
              <a:t>【硬科技进步】</a:t>
            </a:r>
            <a:br>
              <a:rPr lang="zh-CN" altLang="en-US" sz="1600">
                <a:solidFill>
                  <a:schemeClr val="bg1"/>
                </a:solidFill>
                <a:sym typeface="+mn-ea"/>
              </a:rPr>
            </a:br>
            <a:r>
              <a:rPr lang="zh-CN" altLang="en-US" sz="1600">
                <a:solidFill>
                  <a:schemeClr val="bg1"/>
                </a:solidFill>
                <a:sym typeface="+mn-ea"/>
              </a:rPr>
              <a:t>【贸易战占优】</a:t>
            </a:r>
            <a:br>
              <a:rPr lang="zh-CN" altLang="en-US" sz="1600">
                <a:solidFill>
                  <a:schemeClr val="bg1"/>
                </a:solidFill>
                <a:sym typeface="+mn-ea"/>
              </a:rPr>
            </a:br>
            <a:r>
              <a:rPr lang="zh-CN" altLang="en-US" sz="1600">
                <a:solidFill>
                  <a:schemeClr val="bg1"/>
                </a:solidFill>
                <a:sym typeface="+mn-ea"/>
              </a:rPr>
              <a:t>【反内卷】</a:t>
            </a:r>
            <a:br>
              <a:rPr lang="zh-CN" altLang="en-US" sz="1600">
                <a:solidFill>
                  <a:schemeClr val="bg1"/>
                </a:solidFill>
                <a:sym typeface="+mn-ea"/>
              </a:rPr>
            </a:br>
            <a:r>
              <a:rPr lang="zh-CN" altLang="en-US" sz="1600">
                <a:solidFill>
                  <a:schemeClr val="bg1"/>
                </a:solidFill>
                <a:sym typeface="+mn-ea"/>
              </a:rPr>
              <a:t>【提升消费】</a:t>
            </a:r>
            <a:b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矩形 16"/>
          <p:cNvSpPr/>
          <p:nvPr/>
        </p:nvSpPr>
        <p:spPr>
          <a:xfrm>
            <a:off x="2121535" y="2374265"/>
            <a:ext cx="9444355" cy="9791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121535" y="3587750"/>
            <a:ext cx="9444355" cy="9791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121535" y="4845685"/>
            <a:ext cx="9444355" cy="9791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101215" y="1143635"/>
            <a:ext cx="9444355" cy="9791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98370" y="1243965"/>
            <a:ext cx="9212580" cy="452310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【AI】科技方向是近几年的核心议题，对标的是过去的互联网革命，许多主线题材逻辑都是围绕AI 展开，主要衍生的是【 科技】 以及 【科技应用】。</a:t>
            </a: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</a:b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</a:b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</a:b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</a:b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【十五五】题材轮动也是核心增长点，主要就是我们过去给大家提到的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现代化产业体系、先进制造。新兴产业：新能源、新材料、低空经济、航空航天。未来产业：量子科技、生物医药、氢能、脑机接口、核能、具身智能、第六代通讯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等。</a:t>
            </a: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</a:b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</a:b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</a:b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【红利】方向依旧是明年不容忽视的方向，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</a:rPr>
              <a:t>2025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年初我们提出红利做配置过后，银行方向平局上涨了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</a:rPr>
              <a:t>20%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，中期来说跑赢了很多板块，同时也是每次指数在调整的过程中最具防御性的板块。</a:t>
            </a: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</a:b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</a:b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</a:b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</a:b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【反内卷】是明年的一个新亮点，我们都知道老大一直想要刺激内需，以促进经济循环，最直接有效的办法就是反内卷提高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原材料价格以提高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</a:rPr>
              <a:t>PPI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（生产者物价指数），用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</a:rPr>
              <a:t>PPI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拉动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</a:rPr>
              <a:t>CPI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（消费者物价指数）用提价的方式促消费。</a:t>
            </a:r>
            <a:endParaRPr lang="zh-CN" alt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421890" y="243840"/>
            <a:ext cx="3063875" cy="582930"/>
            <a:chOff x="5569" y="497"/>
            <a:chExt cx="4825" cy="918"/>
          </a:xfrm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5952" y="497"/>
              <a:ext cx="444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2026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年度展望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endParaRPr>
            </a:p>
          </p:txBody>
        </p:sp>
        <p:pic>
          <p:nvPicPr>
            <p:cNvPr id="14" name="图片 13" descr="矩形 8 拷贝"/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5569" y="673"/>
              <a:ext cx="386" cy="559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20" y="1162685"/>
            <a:ext cx="1017270" cy="962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50" y="2374265"/>
            <a:ext cx="1013460" cy="947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30" y="3583305"/>
            <a:ext cx="1010285" cy="935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30" y="4834255"/>
            <a:ext cx="1017905" cy="9474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421890" y="243840"/>
            <a:ext cx="3063875" cy="583565"/>
            <a:chOff x="5569" y="497"/>
            <a:chExt cx="4825" cy="919"/>
          </a:xfrm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5952" y="497"/>
              <a:ext cx="444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2026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年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 1~2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月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 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endParaRPr>
            </a:p>
          </p:txBody>
        </p:sp>
        <p:pic>
          <p:nvPicPr>
            <p:cNvPr id="14" name="图片 13" descr="矩形 8 拷贝"/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5569" y="673"/>
              <a:ext cx="386" cy="559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509270" y="4407535"/>
            <a:ext cx="10604500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>
                <a:solidFill>
                  <a:schemeClr val="bg1"/>
                </a:solidFill>
              </a:rPr>
              <a:t>从经济基本面看，</a:t>
            </a:r>
            <a:r>
              <a:rPr lang="en-US" altLang="zh-CN" sz="1600">
                <a:solidFill>
                  <a:schemeClr val="bg1"/>
                </a:solidFill>
              </a:rPr>
              <a:t>1-2</a:t>
            </a:r>
            <a:r>
              <a:rPr lang="zh-CN" altLang="en-US" sz="1600">
                <a:solidFill>
                  <a:schemeClr val="bg1"/>
                </a:solidFill>
              </a:rPr>
              <a:t>月国内经济数据偏强，物价</a:t>
            </a:r>
            <a:r>
              <a:rPr lang="en-US" altLang="zh-CN" sz="1600">
                <a:solidFill>
                  <a:schemeClr val="bg1"/>
                </a:solidFill>
              </a:rPr>
              <a:t>CPI</a:t>
            </a:r>
            <a:r>
              <a:rPr lang="zh-CN" altLang="en-US" sz="1600">
                <a:solidFill>
                  <a:schemeClr val="bg1"/>
                </a:solidFill>
              </a:rPr>
              <a:t>、</a:t>
            </a:r>
            <a:r>
              <a:rPr lang="en-US" altLang="zh-CN" sz="1600">
                <a:solidFill>
                  <a:schemeClr val="bg1"/>
                </a:solidFill>
              </a:rPr>
              <a:t>PPI </a:t>
            </a:r>
            <a:r>
              <a:rPr lang="zh-CN" altLang="en-US" sz="1600">
                <a:solidFill>
                  <a:schemeClr val="bg1"/>
                </a:solidFill>
              </a:rPr>
              <a:t>均回暖，出口继续超预期，而社融</a:t>
            </a:r>
            <a:r>
              <a:rPr lang="en-US" altLang="zh-CN" sz="1600">
                <a:solidFill>
                  <a:schemeClr val="bg1"/>
                </a:solidFill>
              </a:rPr>
              <a:t>M1-M2</a:t>
            </a:r>
            <a:r>
              <a:rPr lang="zh-CN" altLang="en-US" sz="1600">
                <a:solidFill>
                  <a:schemeClr val="bg1"/>
                </a:solidFill>
              </a:rPr>
              <a:t>剪刀差缩窄。</a:t>
            </a:r>
            <a:br>
              <a:rPr lang="zh-CN" altLang="en-US" sz="1600">
                <a:solidFill>
                  <a:schemeClr val="bg1"/>
                </a:solidFill>
              </a:rPr>
            </a:br>
            <a:br>
              <a:rPr lang="zh-CN" altLang="en-US" sz="1600">
                <a:solidFill>
                  <a:schemeClr val="bg1"/>
                </a:solidFill>
              </a:rPr>
            </a:br>
            <a:r>
              <a:rPr lang="zh-CN" altLang="en-US" sz="1600">
                <a:solidFill>
                  <a:schemeClr val="bg1"/>
                </a:solidFill>
              </a:rPr>
              <a:t>高层的评价也是今年</a:t>
            </a:r>
            <a:r>
              <a:rPr lang="en-US" altLang="zh-CN" sz="1600">
                <a:solidFill>
                  <a:schemeClr val="bg1"/>
                </a:solidFill>
              </a:rPr>
              <a:t>  “</a:t>
            </a:r>
            <a:r>
              <a:rPr lang="zh-CN" altLang="en-US" sz="1600">
                <a:solidFill>
                  <a:schemeClr val="bg1"/>
                </a:solidFill>
              </a:rPr>
              <a:t>开局有力</a:t>
            </a:r>
            <a:r>
              <a:rPr lang="en-US" altLang="zh-CN" sz="1600">
                <a:solidFill>
                  <a:schemeClr val="bg1"/>
                </a:solidFill>
              </a:rPr>
              <a:t>”</a:t>
            </a:r>
            <a:r>
              <a:rPr lang="zh-CN" altLang="en-US" sz="1600">
                <a:solidFill>
                  <a:schemeClr val="bg1"/>
                </a:solidFill>
              </a:rPr>
              <a:t>，这是近几年少有的积极评价</a:t>
            </a:r>
            <a:endParaRPr lang="zh-CN" altLang="en-US" sz="16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" y="1200785"/>
            <a:ext cx="3965575" cy="2778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385" y="1200785"/>
            <a:ext cx="3789680" cy="2779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865" y="1186815"/>
            <a:ext cx="3624580" cy="28022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当下市场位置在哪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421890" y="243840"/>
            <a:ext cx="3063875" cy="583565"/>
            <a:chOff x="5569" y="497"/>
            <a:chExt cx="4825" cy="919"/>
          </a:xfrm>
        </p:grpSpPr>
        <p:sp>
          <p:nvSpPr>
            <p:cNvPr id="2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5952" y="497"/>
              <a:ext cx="444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市场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Normal" panose="020B0400000000000000" charset="-122"/>
                </a:rPr>
                <a:t>位置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endParaRPr>
            </a:p>
          </p:txBody>
        </p:sp>
        <p:pic>
          <p:nvPicPr>
            <p:cNvPr id="14" name="图片 13" descr="矩形 8 拷贝"/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5569" y="673"/>
              <a:ext cx="386" cy="559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90" y="970280"/>
            <a:ext cx="10422890" cy="45231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5285" y="5617210"/>
            <a:ext cx="11080115" cy="634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</a:t>
            </a:r>
            <a:r>
              <a:rPr lang="zh-CN" altLang="en-US" sz="1600">
                <a:solidFill>
                  <a:schemeClr val="bg1"/>
                </a:solidFill>
              </a:rPr>
              <a:t>量能是</a:t>
            </a:r>
            <a:r>
              <a:rPr lang="en-US" altLang="zh-CN" sz="1600">
                <a:solidFill>
                  <a:schemeClr val="bg1"/>
                </a:solidFill>
              </a:rPr>
              <a:t>2</a:t>
            </a:r>
            <a:r>
              <a:rPr lang="zh-CN" altLang="en-US" sz="1600">
                <a:solidFill>
                  <a:schemeClr val="bg1"/>
                </a:solidFill>
              </a:rPr>
              <a:t>万亿左右，趋势仍然是慢牛，大盘状态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r>
              <a:rPr lang="zh-CN" altLang="en-US" sz="1600">
                <a:solidFill>
                  <a:schemeClr val="bg1"/>
                </a:solidFill>
              </a:rPr>
              <a:t>灰色</a:t>
            </a:r>
            <a:r>
              <a:rPr lang="en-US" altLang="zh-CN" sz="1600">
                <a:solidFill>
                  <a:schemeClr val="bg1"/>
                </a:solidFill>
              </a:rPr>
              <a:t>S</a:t>
            </a:r>
            <a:r>
              <a:rPr lang="zh-CN" altLang="en-US" sz="1600">
                <a:solidFill>
                  <a:schemeClr val="bg1"/>
                </a:solidFill>
              </a:rPr>
              <a:t>点区域，流动资金绿，牛线下移，耐心等待</a:t>
            </a:r>
            <a:r>
              <a:rPr lang="zh-CN" altLang="en-US" sz="1600">
                <a:solidFill>
                  <a:schemeClr val="bg1"/>
                </a:solidFill>
              </a:rPr>
              <a:t>放量</a:t>
            </a:r>
            <a:endParaRPr lang="zh-CN" altLang="en-US" sz="160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2136140"/>
            <a:ext cx="3707765" cy="321754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9370695" y="1664970"/>
            <a:ext cx="287655" cy="27876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867535" y="1673860"/>
            <a:ext cx="7476490" cy="556895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5102860" y="2015490"/>
            <a:ext cx="4528820" cy="3459480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3085465"/>
            <a:ext cx="1925955" cy="241173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3569</Words>
  <Application>WPS 演示</Application>
  <PresentationFormat>宽屏</PresentationFormat>
  <Paragraphs>130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Medium</vt:lpstr>
      <vt:lpstr>思源黑体 CN Light</vt:lpstr>
      <vt:lpstr>思源黑体 CN Bold</vt:lpstr>
      <vt:lpstr>思源黑体 CN Normal</vt:lpstr>
      <vt:lpstr>方正宝黑体 简 Medium</vt:lpstr>
      <vt:lpstr>方正宝黑体 简 Light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葉譯楓</cp:lastModifiedBy>
  <cp:revision>294</cp:revision>
  <dcterms:created xsi:type="dcterms:W3CDTF">2022-12-31T05:43:00Z</dcterms:created>
  <dcterms:modified xsi:type="dcterms:W3CDTF">2026-03-20T10:02:30Z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BEA66D4F6D32420E983BB2490AC3AEBE_13</vt:lpwstr>
  </property>
</Properties>
</file>