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28" r:id="rId3"/>
    <p:sldId id="329" r:id="rId4"/>
    <p:sldId id="321" r:id="rId5"/>
    <p:sldId id="322" r:id="rId6"/>
    <p:sldId id="330" r:id="rId7"/>
    <p:sldId id="333" r:id="rId8"/>
    <p:sldId id="335" r:id="rId9"/>
    <p:sldId id="334" r:id="rId10"/>
    <p:sldId id="336" r:id="rId11"/>
    <p:sldId id="337" r:id="rId12"/>
    <p:sldId id="338" r:id="rId13"/>
    <p:sldId id="339" r:id="rId14"/>
    <p:sldId id="340" r:id="rId16"/>
    <p:sldId id="341" r:id="rId17"/>
    <p:sldId id="342" r:id="rId18"/>
    <p:sldId id="343" r:id="rId19"/>
    <p:sldId id="344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27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77E9CF2-EE90-483D-A4EF-A8963C2996F4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B2A4D942-4347-43C4-AC9D-2686EAE93D57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6C8283E7-ABE9-49F8-83E5-0C91CEFED6DA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  <a:tblStyle styleId="{A807DD16-57AB-4964-9848-6623798E0C5E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  <a:prstDash val="solid"/>
            </a:ln>
          </a:left>
          <a:right>
            <a:ln w="9525" cmpd="sng">
              <a:solidFill>
                <a:schemeClr val="accent1"/>
              </a:solidFill>
              <a:prstDash val="solid"/>
            </a:ln>
          </a:right>
          <a:top>
            <a:ln w="9525" cmpd="sng">
              <a:solidFill>
                <a:schemeClr val="accent1"/>
              </a:solidFill>
              <a:prstDash val="solid"/>
            </a:ln>
          </a:top>
          <a:bottom>
            <a:ln w="9525" cmpd="sng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5.xml"/><Relationship Id="rId3" Type="http://schemas.openxmlformats.org/officeDocument/2006/relationships/image" Target="../media/image22.png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6.xml"/><Relationship Id="rId7" Type="http://schemas.openxmlformats.org/officeDocument/2006/relationships/image" Target="../media/image27.png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28.jpeg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29.png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75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74.xml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image" Target="../media/image33.png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9.xml"/><Relationship Id="rId2" Type="http://schemas.openxmlformats.org/officeDocument/2006/relationships/image" Target="../media/image34.png"/><Relationship Id="rId1" Type="http://schemas.openxmlformats.org/officeDocument/2006/relationships/tags" Target="../tags/tag7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2.xml"/><Relationship Id="rId6" Type="http://schemas.openxmlformats.org/officeDocument/2006/relationships/image" Target="../media/image9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28.jpeg"/><Relationship Id="rId1" Type="http://schemas.openxmlformats.org/officeDocument/2006/relationships/tags" Target="../tags/tag8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6.xml"/><Relationship Id="rId3" Type="http://schemas.openxmlformats.org/officeDocument/2006/relationships/image" Target="../media/image36.png"/><Relationship Id="rId2" Type="http://schemas.openxmlformats.org/officeDocument/2006/relationships/tags" Target="../tags/tag85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37.png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38.png"/><Relationship Id="rId1" Type="http://schemas.openxmlformats.org/officeDocument/2006/relationships/tags" Target="../tags/tag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1.xml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1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image" Target="../media/image20.png"/><Relationship Id="rId2" Type="http://schemas.openxmlformats.org/officeDocument/2006/relationships/tags" Target="../tags/tag49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0035" y="844550"/>
            <a:ext cx="9063355" cy="490982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3444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25</a:t>
            </a:r>
            <a:r>
              <a:rPr lang="zh-CN" altLang="en-US" b="1">
                <a:solidFill>
                  <a:schemeClr val="bg1"/>
                </a:solidFill>
              </a:rPr>
              <a:t>个，中长期向好，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月线周线大部分金叉死叉反复，中短期震荡，中小盘年初领先，注意风格切换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455" y="904240"/>
            <a:ext cx="8814435" cy="4774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5" y="904240"/>
            <a:ext cx="3585845" cy="4770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高低切换，跟随资金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积硅步，至千里。积小胜，成大胜。道路是曲折的，前途是光明的。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平均股价W底形态，大盘股部分指数牛线下移区域，高低切换，关注低位补涨题材机会。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9353550" y="783590"/>
            <a:ext cx="2612390" cy="4933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55" y="783590"/>
            <a:ext cx="9109075" cy="49345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290435" y="2233295"/>
          <a:ext cx="4610735" cy="1184910"/>
        </p:xfrm>
        <a:graphic>
          <a:graphicData uri="http://schemas.openxmlformats.org/drawingml/2006/table">
            <a:tbl>
              <a:tblPr firstRow="1">
                <a:tableStyleId>{977E9CF2-EE90-483D-A4EF-A8963C2996F4}</a:tableStyleId>
              </a:tblPr>
              <a:tblGrid>
                <a:gridCol w="615315"/>
                <a:gridCol w="2399665"/>
                <a:gridCol w="1595755"/>
              </a:tblGrid>
              <a:tr h="179070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A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251460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＜</a:t>
                      </a:r>
                      <a:r>
                        <a:rPr lang="en-US" sz="1050" kern="1200" dirty="0"/>
                        <a:t>7</a:t>
                      </a:r>
                      <a:r>
                        <a:rPr lang="zh-CN" sz="1050" kern="1200" dirty="0"/>
                        <a:t>天</a:t>
                      </a:r>
                      <a:endParaRPr lang="zh-CN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1.50%</a:t>
                      </a:r>
                      <a:endParaRPr lang="en-US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7</a:t>
                      </a:r>
                      <a:r>
                        <a:rPr lang="zh-CN" altLang="zh-CN" sz="1050" kern="1200" dirty="0"/>
                        <a:t>天≤</a:t>
                      </a:r>
                      <a:r>
                        <a:rPr lang="en-US" altLang="zh-CN" sz="1050" kern="1200" dirty="0"/>
                        <a:t>Y&lt;</a:t>
                      </a:r>
                      <a:r>
                        <a:rPr lang="en-US" sz="1050" kern="1200" dirty="0"/>
                        <a:t>30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kern="1200" dirty="0"/>
                        <a:t>0.75%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30</a:t>
                      </a:r>
                      <a:r>
                        <a:rPr lang="zh-CN" altLang="en-US" sz="1050" kern="1200" dirty="0"/>
                        <a:t>天≤</a:t>
                      </a:r>
                      <a:r>
                        <a:rPr lang="en-US" altLang="zh-CN" sz="1050" kern="1200" dirty="0"/>
                        <a:t>Y</a:t>
                      </a:r>
                      <a:r>
                        <a:rPr lang="zh-CN" altLang="en-US" sz="1050" kern="1200" dirty="0"/>
                        <a:t>＜</a:t>
                      </a:r>
                      <a:r>
                        <a:rPr lang="en-US" altLang="zh-CN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0.50%</a:t>
                      </a:r>
                      <a:endParaRPr lang="en-US" altLang="zh-CN" sz="1050" kern="1200" dirty="0"/>
                    </a:p>
                  </a:txBody>
                  <a:tcPr anchor="ctr"/>
                </a:tc>
              </a:tr>
              <a:tr h="251460">
                <a:tc vMerge="1">
                  <a:tcPr marL="91447" marR="91447" marT="45817" marB="45817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Y</a:t>
                      </a:r>
                      <a:r>
                        <a:rPr lang="zh-CN" sz="1050" kern="1200" dirty="0"/>
                        <a:t>≥</a:t>
                      </a:r>
                      <a:r>
                        <a:rPr lang="en-US" sz="1050" kern="1200" dirty="0"/>
                        <a:t>180</a:t>
                      </a:r>
                      <a:r>
                        <a:rPr lang="zh-CN" altLang="en-US" sz="1050" kern="1200" dirty="0"/>
                        <a:t>天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kern="1200" dirty="0"/>
                        <a:t>0.00%</a:t>
                      </a:r>
                      <a:endParaRPr lang="en-US" sz="1050" kern="12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90435" y="4713605"/>
          <a:ext cx="4610100" cy="1082675"/>
        </p:xfrm>
        <a:graphic>
          <a:graphicData uri="http://schemas.openxmlformats.org/drawingml/2006/table">
            <a:tbl>
              <a:tblPr firstRow="1">
                <a:tableStyleId>{B2A4D942-4347-43C4-AC9D-2686EAE93D57}</a:tableStyleId>
              </a:tblPr>
              <a:tblGrid>
                <a:gridCol w="1018540"/>
                <a:gridCol w="3591560"/>
              </a:tblGrid>
              <a:tr h="289560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管理费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en-US" altLang="zh-CN" sz="1050" kern="1200" dirty="0"/>
                        <a:t>1.00%/</a:t>
                      </a:r>
                      <a:r>
                        <a:rPr lang="zh-CN" altLang="en-US" sz="1050" kern="1200" dirty="0"/>
                        <a:t>年</a:t>
                      </a:r>
                      <a:endParaRPr lang="zh-CN" altLang="en-US" sz="1050" kern="1200" dirty="0"/>
                    </a:p>
                  </a:txBody>
                  <a:tcPr anchor="ctr"/>
                </a:tc>
              </a:tr>
              <a:tr h="299085"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</a:pPr>
                      <a:r>
                        <a:rPr lang="zh-CN" altLang="en-US" sz="1050" kern="1200" dirty="0"/>
                        <a:t>托管费</a:t>
                      </a:r>
                      <a:endParaRPr lang="zh-CN" altLang="en-US" sz="105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0.15%/</a:t>
                      </a:r>
                      <a:r>
                        <a:rPr lang="zh-CN" altLang="zh-CN" sz="1050" kern="1200" dirty="0"/>
                        <a:t>年</a:t>
                      </a:r>
                      <a:endParaRPr lang="zh-CN" altLang="zh-CN" sz="1050" kern="1200" dirty="0"/>
                    </a:p>
                  </a:txBody>
                  <a:tcPr anchor="ctr"/>
                </a:tc>
              </a:tr>
              <a:tr h="424815">
                <a:tc>
                  <a:txBody>
                    <a:bodyPr/>
                    <a:p>
                      <a:pPr marL="0" indent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050" kern="1200" dirty="0"/>
                        <a:t>销售服务费</a:t>
                      </a:r>
                      <a:endParaRPr lang="zh-CN" altLang="en-US" sz="1050" kern="1200" dirty="0"/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/>
                        <a:t>0.4%/</a:t>
                      </a:r>
                      <a:r>
                        <a:rPr lang="zh-CN" altLang="en-US" sz="1200" kern="1200" dirty="0"/>
                        <a:t>年</a:t>
                      </a:r>
                      <a:endParaRPr lang="en-US" altLang="zh-CN" sz="1200" kern="1200" dirty="0"/>
                    </a:p>
                    <a:p>
                      <a:pPr marL="0" algn="ctr" defTabSz="302387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200" kern="1200" dirty="0"/>
                        <a:t>（仅</a:t>
                      </a:r>
                      <a:r>
                        <a:rPr lang="en-US" altLang="zh-CN" sz="1200" kern="1200" dirty="0"/>
                        <a:t>C</a:t>
                      </a:r>
                      <a:r>
                        <a:rPr lang="zh-CN" altLang="en-US" sz="1200" kern="1200" dirty="0"/>
                        <a:t>类份额）</a:t>
                      </a:r>
                      <a:endParaRPr lang="zh-CN" altLang="en-US" sz="1200" kern="1200" dirty="0"/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290435" y="3513455"/>
          <a:ext cx="4610100" cy="1122680"/>
        </p:xfrm>
        <a:graphic>
          <a:graphicData uri="http://schemas.openxmlformats.org/drawingml/2006/table">
            <a:tbl>
              <a:tblPr firstRow="1">
                <a:tableStyleId>{6C8283E7-ABE9-49F8-83E5-0C91CEFED6DA}</a:tableStyleId>
              </a:tblPr>
              <a:tblGrid>
                <a:gridCol w="615950"/>
                <a:gridCol w="2748915"/>
                <a:gridCol w="1245235"/>
              </a:tblGrid>
              <a:tr h="210185">
                <a:tc rowSpan="4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赎回费率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050" kern="1200" dirty="0"/>
                        <a:t>持有基金份额期限</a:t>
                      </a:r>
                      <a:r>
                        <a:rPr lang="en-US" altLang="zh-CN" sz="1050" kern="1200" dirty="0"/>
                        <a:t>(</a:t>
                      </a:r>
                      <a:r>
                        <a:rPr lang="en-US" sz="1050" kern="1200" dirty="0"/>
                        <a:t>Y)</a:t>
                      </a:r>
                      <a:endParaRPr lang="en-US" sz="105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050" kern="1200" dirty="0"/>
                        <a:t>C</a:t>
                      </a:r>
                      <a:r>
                        <a:rPr lang="zh-CN" altLang="en-US" sz="1050" kern="1200" dirty="0"/>
                        <a:t>类</a:t>
                      </a:r>
                      <a:endParaRPr lang="zh-CN" altLang="en-US" sz="1050" kern="1200" dirty="0"/>
                    </a:p>
                  </a:txBody>
                  <a:tcPr marL="0" marR="0" marT="9525" marB="9525" anchor="ctr"/>
                </a:tc>
              </a:tr>
              <a:tr h="304165">
                <a:tc vMerge="1">
                  <a:tcPr marL="91447" marR="91447" marT="45817" marB="45817" anchor="ctr" anchorCtr="1" horzOverflow="overflow"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＜</a:t>
                      </a:r>
                      <a:r>
                        <a:rPr lang="en-US" sz="1100" kern="1200" dirty="0"/>
                        <a:t>7</a:t>
                      </a:r>
                      <a:r>
                        <a:rPr lang="zh-CN" sz="1100" kern="1200" dirty="0"/>
                        <a:t>天</a:t>
                      </a:r>
                      <a:endParaRPr lang="zh-CN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1.50%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4800">
                <a:tc vMerge="1">
                  <a:tcPr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7</a:t>
                      </a:r>
                      <a:r>
                        <a:rPr lang="zh-CN" altLang="zh-CN" sz="1100" kern="1200" dirty="0"/>
                        <a:t>天≤</a:t>
                      </a:r>
                      <a:r>
                        <a:rPr lang="en-US" altLang="zh-CN" sz="1100" kern="1200" dirty="0"/>
                        <a:t>Y&lt;30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0.50%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  <a:tr h="303530">
                <a:tc vMerge="1">
                  <a:tcPr/>
                </a:tc>
                <a:tc>
                  <a:txBody>
                    <a:bodyPr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Y</a:t>
                      </a:r>
                      <a:r>
                        <a:rPr lang="zh-CN" sz="1100" kern="1200" dirty="0"/>
                        <a:t>≥</a:t>
                      </a:r>
                      <a:r>
                        <a:rPr lang="en-US" sz="1100" kern="1200" dirty="0"/>
                        <a:t>30</a:t>
                      </a:r>
                      <a:r>
                        <a:rPr lang="zh-CN" altLang="en-US" sz="1100" kern="1200" dirty="0"/>
                        <a:t>天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marR="0" indent="0" algn="ctr" defTabSz="565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36" name="表格 11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290435" y="801370"/>
          <a:ext cx="4611370" cy="1345565"/>
        </p:xfrm>
        <a:graphic>
          <a:graphicData uri="http://schemas.openxmlformats.org/drawingml/2006/table">
            <a:tbl>
              <a:tblPr firstRow="1">
                <a:tableStyleId>{A807DD16-57AB-4964-9848-6623798E0C5E}</a:tableStyleId>
              </a:tblPr>
              <a:tblGrid>
                <a:gridCol w="558800"/>
                <a:gridCol w="2142490"/>
                <a:gridCol w="1212850"/>
                <a:gridCol w="697230"/>
              </a:tblGrid>
              <a:tr h="309245">
                <a:tc rowSpan="5">
                  <a:txBody>
                    <a:bodyPr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40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申购费率</a:t>
                      </a:r>
                      <a:endParaRPr kumimoji="0" lang="zh-CN" altLang="en-US" sz="1400" u="none" strike="noStrike" kern="1200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vert="eaVert" anchor="ctr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zh-CN" altLang="en-US" sz="1100" dirty="0"/>
                        <a:t>金额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（元）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A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  <a:tc>
                  <a:txBody>
                    <a:bodyPr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/>
                        <a:t>C</a:t>
                      </a:r>
                      <a:r>
                        <a:rPr lang="zh-CN" altLang="en-US" sz="1100" kern="1200" dirty="0"/>
                        <a:t>类</a:t>
                      </a:r>
                      <a:endParaRPr lang="zh-CN" altLang="en-US" sz="1100" kern="1200" dirty="0"/>
                    </a:p>
                  </a:txBody>
                  <a:tcPr marL="0" marR="0" marT="9525" marB="9525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1.20%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kern="1200" dirty="0"/>
                        <a:t>0.00%</a:t>
                      </a:r>
                      <a:endParaRPr lang="en-US" altLang="zh-CN" sz="1100" kern="1200" dirty="0"/>
                    </a:p>
                  </a:txBody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100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0.80%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marL="0" marR="0" indent="0" algn="ctr" defTabSz="30238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/>
                        <a:t>200</a:t>
                      </a:r>
                      <a:r>
                        <a:rPr lang="zh-CN" altLang="en-US" sz="1100" dirty="0"/>
                        <a:t>万≤</a:t>
                      </a: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＜</a:t>
                      </a:r>
                      <a:r>
                        <a:rPr lang="en-US" altLang="zh-CN" sz="1100" dirty="0"/>
                        <a:t>500</a:t>
                      </a:r>
                      <a:r>
                        <a:rPr lang="zh-CN" altLang="en-US" sz="1100" dirty="0"/>
                        <a:t>万</a:t>
                      </a:r>
                      <a:endParaRPr lang="zh-CN" altLang="en-US" sz="11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dirty="0"/>
                        <a:t>0.30%</a:t>
                      </a:r>
                      <a:endParaRPr lang="en-US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  <a:tr h="259080">
                <a:tc vMerge="1">
                  <a:tcPr anchor="ctr"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100" dirty="0"/>
                        <a:t>M</a:t>
                      </a:r>
                      <a:r>
                        <a:rPr lang="zh-CN" altLang="en-US" sz="1100" dirty="0"/>
                        <a:t>≥</a:t>
                      </a:r>
                      <a:r>
                        <a:rPr lang="en-US" altLang="zh-CN" sz="1100" kern="1200" dirty="0"/>
                        <a:t>500</a:t>
                      </a:r>
                      <a:r>
                        <a:rPr lang="zh-CN" altLang="en-US" sz="1100" kern="1200" dirty="0"/>
                        <a:t>万</a:t>
                      </a:r>
                      <a:endParaRPr lang="zh-CN" altLang="en-US" sz="1100" kern="1200" dirty="0"/>
                    </a:p>
                  </a:txBody>
                  <a:tcPr anchor="ctr"/>
                </a:tc>
                <a:tc>
                  <a:txBody>
                    <a:bodyPr/>
                    <a:p>
                      <a:pPr marL="0" indent="0" algn="ctr" defTabSz="56515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100" kern="1200" dirty="0"/>
                        <a:t>每笔</a:t>
                      </a:r>
                      <a:r>
                        <a:rPr lang="en-US" sz="1100" kern="1200" dirty="0"/>
                        <a:t>1000</a:t>
                      </a:r>
                      <a:r>
                        <a:rPr lang="zh-CN" sz="1100" kern="1200" dirty="0"/>
                        <a:t>元</a:t>
                      </a:r>
                      <a:endParaRPr lang="zh-CN" sz="1100" kern="1200" dirty="0"/>
                    </a:p>
                  </a:txBody>
                  <a:tcPr marL="9525" marR="9525" marT="9525" marB="0" anchor="ctr"/>
                </a:tc>
                <a:tc vMerge="1"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00025" y="4925695"/>
            <a:ext cx="6981190" cy="79375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ctr" fontAlgn="auto">
              <a:lnSpc>
                <a:spcPct val="130000"/>
              </a:lnSpc>
            </a:pPr>
            <a:r>
              <a:rPr 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近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年化超额</a:t>
            </a:r>
            <a:r>
              <a:rPr lang="en-US" altLang="zh-CN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20%+</a:t>
            </a: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，牛市最优配置基金，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algn="ctr" fontAlgn="auto">
              <a:lnSpc>
                <a:spcPct val="130000"/>
              </a:lnSpc>
            </a:pPr>
            <a:r>
              <a:rPr lang="zh-CN" altLang="en-US" sz="1600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弹性较大，爆发力较强，赚了指数也赚钱！调整就是机会！</a:t>
            </a:r>
            <a:endParaRPr lang="zh-CN" altLang="en-US" sz="1600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565" y="791845"/>
            <a:ext cx="6851650" cy="415099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bg1"/>
                </a:solidFill>
              </a:rPr>
              <a:t>逆全球化过程中，自由现金流成为投资首选</a:t>
            </a:r>
            <a:endParaRPr lang="zh-CN" b="1">
              <a:solidFill>
                <a:schemeClr val="bg1"/>
              </a:solidFill>
            </a:endParaRPr>
          </a:p>
          <a:p>
            <a:pPr algn="ctr"/>
            <a:r>
              <a:rPr lang="zh-CN" b="1">
                <a:solidFill>
                  <a:schemeClr val="bg1"/>
                </a:solidFill>
              </a:rPr>
              <a:t>安全资产获得机构持续关注，市场风格明显切换</a:t>
            </a:r>
            <a:endParaRPr lang="zh-CN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中美对比，现金领先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836295"/>
            <a:ext cx="9190355" cy="4910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0975" y="755015"/>
            <a:ext cx="9290050" cy="503237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风格转换，传统领先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40" y="2009140"/>
            <a:ext cx="2499995" cy="31572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505" y="2009140"/>
            <a:ext cx="2983865" cy="31565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55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35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13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12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月周交集，传统为主，风格切换，现金为王，行业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824230"/>
            <a:ext cx="9117330" cy="49383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455" y="762635"/>
            <a:ext cx="9228455" cy="49993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产业主题，算力基建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5290" y="836295"/>
            <a:ext cx="9040495" cy="489712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中美对比，现金领先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涨价，绿电，电网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240" y="798830"/>
            <a:ext cx="9165590" cy="4964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805180"/>
            <a:ext cx="9152255" cy="49574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趋势不改，轮动前行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产业主题，算力基建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90" y="864870"/>
            <a:ext cx="9090025" cy="49237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固收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产品，理财首选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10420"/>
          <a:stretch>
            <a:fillRect/>
          </a:stretch>
        </p:blipFill>
        <p:spPr>
          <a:xfrm>
            <a:off x="215900" y="892810"/>
            <a:ext cx="2538730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010" y="836295"/>
            <a:ext cx="10176510" cy="5511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55390" y="4384040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" y="836295"/>
            <a:ext cx="2868930" cy="5505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趋势不改，轮动前行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TABLE_ENDDRAG_ORIGIN_RECT" val="363*91"/>
  <p:tag name="TABLE_ENDDRAG_RECT" val="571*195*363*91"/>
</p:tagLst>
</file>

<file path=ppt/tags/tag62.xml><?xml version="1.0" encoding="utf-8"?>
<p:tagLst xmlns:p="http://schemas.openxmlformats.org/presentationml/2006/main">
  <p:tag name="TABLE_ENDDRAG_ORIGIN_RECT" val="362*67"/>
  <p:tag name="TABLE_ENDDRAG_RECT" val="571*412*363*67"/>
</p:tagLst>
</file>

<file path=ppt/tags/tag63.xml><?xml version="1.0" encoding="utf-8"?>
<p:tagLst xmlns:p="http://schemas.openxmlformats.org/presentationml/2006/main">
  <p:tag name="TABLE_ENDDRAG_ORIGIN_RECT" val="362*88"/>
  <p:tag name="TABLE_ENDDRAG_RECT" val="571*315*363*88"/>
</p:tagLst>
</file>

<file path=ppt/tags/tag64.xml><?xml version="1.0" encoding="utf-8"?>
<p:tagLst xmlns:p="http://schemas.openxmlformats.org/presentationml/2006/main">
  <p:tag name="KSO_WM_UNIT_TABLE_BEAUTIFY" val="smartTable{2b7645db-fca5-4593-861d-879a5623d92c}"/>
  <p:tag name="TABLE_ENDDRAG_ORIGIN_RECT" val="363*97"/>
  <p:tag name="TABLE_ENDDRAG_RECT" val="574*73*363*97"/>
</p:tagLst>
</file>

<file path=ppt/tags/tag65.xml><?xml version="1.0" encoding="utf-8"?>
<p:tagLst xmlns:p="http://schemas.openxmlformats.org/presentationml/2006/main">
  <p:tag name="KSO_WM_DIAGRAM_VIRTUALLY_FRAME" val="{&quot;height&quot;:388.65,&quot;left&quot;:27,&quot;top&quot;:100.45,&quot;width&quot;:914.8}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4266</Words>
  <Application>WPS 演示</Application>
  <PresentationFormat>宽屏</PresentationFormat>
  <Paragraphs>280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Medium</vt:lpstr>
      <vt:lpstr>思源黑体 CN Normal</vt:lpstr>
      <vt:lpstr>思源黑体 CN Light</vt:lpstr>
      <vt:lpstr>思源黑体 CN Medium</vt:lpstr>
      <vt:lpstr>方正宝黑体 简 Medium</vt:lpstr>
      <vt:lpstr>方正宝黑体 简 Light</vt:lpstr>
      <vt:lpstr>Arial Unicode MS</vt:lpstr>
      <vt:lpstr>Calibri</vt:lpstr>
      <vt:lpstr>汉仪雅酷黑简</vt:lpstr>
      <vt:lpstr>方正公文小标宋</vt:lpstr>
      <vt:lpstr>方正公文黑体</vt:lpstr>
      <vt:lpstr>汉仪黑方简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292</cp:revision>
  <dcterms:created xsi:type="dcterms:W3CDTF">2022-12-31T05:43:00Z</dcterms:created>
  <dcterms:modified xsi:type="dcterms:W3CDTF">2026-03-13T10:45:23Z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181F3025C3E54A2D80229DAB7F294626_13</vt:lpwstr>
  </property>
</Properties>
</file>