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73" r:id="rId3"/>
    <p:sldId id="375" r:id="rId4"/>
    <p:sldId id="321" r:id="rId5"/>
    <p:sldId id="322" r:id="rId6"/>
    <p:sldId id="376" r:id="rId7"/>
    <p:sldId id="400" r:id="rId8"/>
    <p:sldId id="377" r:id="rId9"/>
    <p:sldId id="401" r:id="rId10"/>
    <p:sldId id="382" r:id="rId11"/>
    <p:sldId id="383" r:id="rId12"/>
    <p:sldId id="384" r:id="rId14"/>
    <p:sldId id="385" r:id="rId15"/>
    <p:sldId id="386" r:id="rId16"/>
    <p:sldId id="402" r:id="rId17"/>
    <p:sldId id="403" r:id="rId18"/>
    <p:sldId id="387" r:id="rId19"/>
    <p:sldId id="388" r:id="rId20"/>
    <p:sldId id="389" r:id="rId21"/>
    <p:sldId id="404" r:id="rId22"/>
    <p:sldId id="394" r:id="rId23"/>
    <p:sldId id="395" r:id="rId24"/>
    <p:sldId id="396" r:id="rId25"/>
    <p:sldId id="397" r:id="rId26"/>
    <p:sldId id="399" r:id="rId27"/>
    <p:sldId id="327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86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9.xml"/><Relationship Id="rId4" Type="http://schemas.openxmlformats.org/officeDocument/2006/relationships/image" Target="../media/image8.png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4.xml"/><Relationship Id="rId2" Type="http://schemas.openxmlformats.org/officeDocument/2006/relationships/image" Target="../media/image13.png"/><Relationship Id="rId1" Type="http://schemas.openxmlformats.org/officeDocument/2006/relationships/tags" Target="../tags/tag5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6.xml"/><Relationship Id="rId2" Type="http://schemas.openxmlformats.org/officeDocument/2006/relationships/image" Target="../media/image14.png"/><Relationship Id="rId1" Type="http://schemas.openxmlformats.org/officeDocument/2006/relationships/tags" Target="../tags/tag5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8.xml"/><Relationship Id="rId2" Type="http://schemas.openxmlformats.org/officeDocument/2006/relationships/image" Target="../media/image15.png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image" Target="../media/image16.png"/><Relationship Id="rId1" Type="http://schemas.openxmlformats.org/officeDocument/2006/relationships/tags" Target="../tags/tag59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2.xml"/><Relationship Id="rId2" Type="http://schemas.openxmlformats.org/officeDocument/2006/relationships/image" Target="../media/image17.png"/><Relationship Id="rId1" Type="http://schemas.openxmlformats.org/officeDocument/2006/relationships/tags" Target="../tags/tag61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4.xml"/><Relationship Id="rId2" Type="http://schemas.openxmlformats.org/officeDocument/2006/relationships/hyperlink" Target="https://gsh.n8n8.cn/viewpoint/82729?share=1&amp;cps_id=350402" TargetMode="External"/><Relationship Id="rId1" Type="http://schemas.openxmlformats.org/officeDocument/2006/relationships/tags" Target="../tags/tag63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73.xml"/><Relationship Id="rId2" Type="http://schemas.openxmlformats.org/officeDocument/2006/relationships/image" Target="../media/image18.png"/><Relationship Id="rId1" Type="http://schemas.openxmlformats.org/officeDocument/2006/relationships/tags" Target="../tags/tag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75.xml"/><Relationship Id="rId2" Type="http://schemas.openxmlformats.org/officeDocument/2006/relationships/image" Target="../media/image19.png"/><Relationship Id="rId1" Type="http://schemas.openxmlformats.org/officeDocument/2006/relationships/tags" Target="../tags/tag74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image" Target="../media/image20.png"/><Relationship Id="rId1" Type="http://schemas.openxmlformats.org/officeDocument/2006/relationships/tags" Target="../tags/tag79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8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81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84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8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5.xml"/><Relationship Id="rId1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10.png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7.xml"/><Relationship Id="rId2" Type="http://schemas.openxmlformats.org/officeDocument/2006/relationships/image" Target="../media/image11.png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9.xml"/><Relationship Id="rId2" Type="http://schemas.openxmlformats.org/officeDocument/2006/relationships/image" Target="../media/image12.png"/><Relationship Id="rId1" Type="http://schemas.openxmlformats.org/officeDocument/2006/relationships/tags" Target="../tags/tag4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宓睿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  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:A20250617003815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5361305" y="45180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40000"/>
              </a:lnSpc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10余年从业经验，主张“一切从简单出发，追求本质把握重点”。精通软件指标盈利模式，独创“四四原则”“至猎战法”“三天原则”等模式，善于在不同行情中运用不同盈利模式抉择市场机会。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5027930" y="788035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猎手掘金陪跑模型精讲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 descr="宓睿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65" y="696595"/>
            <a:ext cx="3829685" cy="52736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989965"/>
            <a:ext cx="11423650" cy="1476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核心逻辑：主力也会被套，被套了就一定会自救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想想，一只股票突然拉了个涨停，然后又一根大阴线砸下去，里面的主力跑得了吗？根本跑不了。这么大的资金，不可能一天就出完货。所以他一定会想办法自救，把股价拉回去解套。我们要做的，就是在他准备自救的时候上车，搭个便车，赚他拉升的那一波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猎手掘金模型核心逻辑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935" y="3072765"/>
            <a:ext cx="9601200" cy="3175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4515" y="2033270"/>
            <a:ext cx="3329940" cy="31692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拿这个股票来说，前面走得好好的，突然一个跌停砸下来，看着吓人吧？但你看主力状态，他根本没跑，控盘也还在。后面只用了不到一周，就直接把跌停板修复回去了。我们赚的就是这波修复的钱，不用多，10 个点就够了，积少成多也很可观。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三色主力解析主力行为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205605" y="1397635"/>
            <a:ext cx="7166610" cy="42773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423650" cy="19380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选股两步走：找容易自救的票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知道了逻辑，那怎么选股呢？非常简单，三步搞定：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1、找涨停潮的 "尖头" 那天或者首版第一天：打开主题猎手的涨停打板功能，你会看到每天的涨停数量。我们要找的是那个涨停数量最多的 "尖头"或者首版第一天，比如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月5日那天，那一天会有人追高，被套的主力也最多。我们就从那天涨停的股票里选。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我们以黄金为例，通过猎手选股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50" y="3429000"/>
            <a:ext cx="7415530" cy="29629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4213225" cy="50158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、翻图形，找 "首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回踩" 的或者三色主力回踩的个股：打开这些板块里的个股，找那种 "涨停之后，回调把游资跌没了，但主力和控盘还在" 的票。什么意思？就是看三个指标：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红色的主力柱：不能消失，说明主力没跑；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黄色的控盘线：不能消失，说明主力还在收集筹码；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紫色的游资柱：最好是今天刚刚跌没，说明浮筹已经洗干净了。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把符合这三个条件的票全部加入自选，这就是你明天的股票池。（如果没控盘，优先考虑过年线的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我们以黄金为例，通过猎手选股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335" y="1670685"/>
            <a:ext cx="7009130" cy="40341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思考，最新首板人工智能大模型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545"/>
            <a:ext cx="12192000" cy="44862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更进一步思考，有没有中长线的？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397635"/>
            <a:ext cx="11258550" cy="27070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标题：【杂谈】20260824一段故事，两大机会：黄金和中国指数</a:t>
            </a:r>
            <a:r>
              <a:rPr lang="en-US" altLang="zh-CN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长周期机会（宓睿）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类型：观点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作者：宓睿（执业编号:</a:t>
            </a:r>
            <a:r>
              <a:rPr lang="en-US" altLang="zh-CN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A1120616040002）</a:t>
            </a:r>
            <a:endParaRPr lang="en-US" altLang="zh-CN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链接：</a:t>
            </a:r>
            <a:r>
              <a:rPr lang="en-US" altLang="zh-CN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 action="ppaction://hlinkfile"/>
              </a:rPr>
              <a:t>https://gsh.n8n8.cn/viewpoint/82729?share=1&amp;cps_id=350402</a:t>
            </a:r>
            <a:endParaRPr lang="en-US" altLang="zh-CN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en-US" altLang="zh-CN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了解大势，一旦相应主题上榜，积极把握里面中长线的机会</a:t>
            </a:r>
            <a:endParaRPr lang="zh-CN" altLang="en-US" sz="2000" b="0" i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交易篇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538480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买卖点铁则：知行合一，赚了就跑，错了就割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选股是第一步，买卖点才是最关键的。短线跟中线不一样，中线可以扛，短线绝对不能恋战，必须严格执行规则。</a:t>
            </a:r>
            <a:endParaRPr lang="zh-CN" altLang="en-US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买点：第二天盘中盯着你的自选股，如果某只票：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 紫色游资柱重新出来了；（乖离率</a:t>
            </a:r>
            <a:r>
              <a:rPr lang="en-US" altLang="zh-CN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 红色主力柱拐头向上了；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 黄色控盘线还在；（没控盘的话，最好是过了年线）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 它所属的板块当天上了涨停榜单。四个条件同时满足，直接买。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卖点：记住三句话：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没过前高，也没破位，就拿着；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冲过前高，但当天没涨停，先减仓一半；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日线捕捞季节出现死叉或者破位，直接清仓走人。</a:t>
            </a:r>
            <a:endParaRPr lang="en-US" altLang="zh-CN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止损：万一买错了怎么办？很简单，亏 2-3 个点，直接割走人，不要有任何幻想。短线错了就是错了，扛着只会越亏越多。</a:t>
            </a:r>
            <a:endParaRPr lang="zh-CN" altLang="en-US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止盈止损，严格执行（纯短线）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230" y="970915"/>
            <a:ext cx="11744960" cy="20916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某些主题方向符合大势，但阶段性会休整不上棱镜或者月线死叉，这个时候如果你还看好这个方向，可以考虑做相应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，等后期月线金叉了，才考虑个股（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也可以继续做）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就比如目前看好黄金，黄金目前月线金叉，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和个股都能做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而科创，目前月线死叉，暂时只能做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，后期月线金叉后，做个股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符合大势，月线定个股还是</a:t>
            </a: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黄金选股模型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55" y="1012190"/>
            <a:ext cx="9585325" cy="52120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4225" y="2265680"/>
            <a:ext cx="8188325" cy="28613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月市场反弹到当前位置，很多投资者陷入了典型的 “四慌” 状态：买进去怕回调站岗，卖出去怕踏空卖飞，拿着个股天天冲高回落闹心，空仓看着涨又焦虑。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其实应对这种不上不下的震荡行情，核心思路从来不是 “全仓赌涨跌”，而是把仓位分层：底仓守住大趋势，浮仓应对洗盘，差价仓赚震荡的钱。既不因为调整乱割，也不因为上涨盲目追高，节奏顺了，心态自然就稳了。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92805" y="198755"/>
            <a:ext cx="5080000" cy="645160"/>
          </a:xfrm>
          <a:prstGeom prst="rect">
            <a:avLst/>
          </a:prstGeom>
        </p:spPr>
        <p:txBody>
          <a:bodyPr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晓程科技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715" y="1042035"/>
            <a:ext cx="8717280" cy="5203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陪跑篇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大盘风险提醒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715" y="1076325"/>
            <a:ext cx="7052945" cy="47047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机会提醒</a:t>
            </a:r>
            <a:endParaRPr lang="en-US" altLang="zh-CN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5" y="1362075"/>
            <a:ext cx="7202805" cy="42983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170" y="2165350"/>
            <a:ext cx="3073400" cy="25273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74115" y="5857240"/>
            <a:ext cx="100501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个别情况不代表普遍实际收益率，过往收益亦不代表未来收益的承诺，股市有风险，投资需谨慎！</a:t>
            </a:r>
            <a:endParaRPr lang="zh-CN" altLang="en-US" sz="160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10" y="955040"/>
            <a:ext cx="2689225" cy="4784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005" y="955040"/>
            <a:ext cx="8503285" cy="47834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A</a:t>
              </a:r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股怎么看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模型篇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交易篇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陪跑篇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en-US" altLang="zh-CN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A</a:t>
            </a:r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股怎么看？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4090" y="1467485"/>
            <a:ext cx="10343515" cy="47078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第一，3800 点不用慌，有支撑。 历史经验看，3800 点附近有明显的护盘力量，一旦跌破就会有资金出来。上证稳住了，创业板也不会差到哪去 —— 两者是一根绳上的蚂蚱，只是弹性不同：上证涨 2 个点，创业板可能涨 5 个点；上证跌 2 个点，创业板可能跌 4-5 个点，但方向是一致的。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第二，优化仓位，不要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 in。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我从 7 月下旬、8 月初就一直在讲 "优化仓位"，这四个字是有目的的。如果是抓机会，我会说 "抓住机会"；说优化仓位，意思就是别单吊一个赛道，别上头。 尤其是下半年，有些科技细分赛道和个股反弹了 40%-50%，这个时候追进去风险很大。下半年切记别上头，长周期逻辑没问题，但短期涨多了就要冷静。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第三，科技进入分化和去伪存真阶段。 以前你说 "科技" 两个字就能涨，现在不行了。8 月底中报全部披露完，谁业绩好、谁在讲故事，一目了然。不是挂个科技业务范围就是科技公司，得看真实业绩。有业绩支撑的会继续走，纯概念的会被淘汰。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股怎么看：3800 点有底，优化仓位别上头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2100" y="1467485"/>
            <a:ext cx="11708130" cy="47078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第四，下半年 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IPO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不少，对市场有虹吸但也有托底逻辑。 排队上市的科技企业很多：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长鑫存储已经上了；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长江存储（做闪存的，跟长鑫的内存对应）预计四季度上；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先正达（中化旗下，全球种业巨头，中国少有的成功收购海外核心资产的企业，解决种子卡脖子问题）；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蓝箭航天（8 月 19 号刚实现火箭可回收，交了投名状，后续也要上）；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超硅半导体（大硅片，被日本卡脖子的环节）；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超聚变（服务器，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基建的核心环节）；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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粤芯半导体（成熟制程晶圆制造）。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ts val="1200"/>
              </a:spcAft>
            </a:pP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这些公司上了肯定对资金有虹吸，但反过来想：这么多卡脖子领域的核心企业要上市，国家队有没有诉求托住市场？如果市场跌到 3400、3600，这些公司还怎么发？所以下有底是有逻辑的，不是凭空说的。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en-US" altLang="zh-CN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股怎么看：3800 点有底，优化仓位别上头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黄金：当前震荡，下一轮看美联储转向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" y="1033145"/>
            <a:ext cx="9624695" cy="37896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13360" y="5097145"/>
            <a:ext cx="11675110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>
                <a:solidFill>
                  <a:schemeClr val="bg1"/>
                </a:solidFill>
              </a:rPr>
              <a:t>黄金：</a:t>
            </a:r>
            <a:r>
              <a:rPr lang="en-US" altLang="zh-CN" sz="1600">
                <a:solidFill>
                  <a:schemeClr val="bg1"/>
                </a:solidFill>
              </a:rPr>
              <a:t>8 </a:t>
            </a:r>
            <a:r>
              <a:rPr lang="zh-CN" altLang="en-US" sz="1600">
                <a:solidFill>
                  <a:schemeClr val="bg1"/>
                </a:solidFill>
              </a:rPr>
              <a:t>月份其实上了两个台阶 </a:t>
            </a:r>
            <a:r>
              <a:rPr lang="en-US" altLang="zh-CN" sz="1600">
                <a:solidFill>
                  <a:schemeClr val="bg1"/>
                </a:solidFill>
              </a:rPr>
              <a:t>—— </a:t>
            </a:r>
            <a:r>
              <a:rPr lang="zh-CN" altLang="en-US" sz="1600">
                <a:solidFill>
                  <a:schemeClr val="bg1"/>
                </a:solidFill>
              </a:rPr>
              <a:t>第一个台阶是市场发现美联储可能加不了息（通胀还行、就业很差）；第二个台阶是美债问题暴露（</a:t>
            </a:r>
            <a:r>
              <a:rPr lang="en-US" altLang="zh-CN" sz="1600">
                <a:solidFill>
                  <a:schemeClr val="bg1"/>
                </a:solidFill>
              </a:rPr>
              <a:t>30 </a:t>
            </a:r>
            <a:r>
              <a:rPr lang="zh-CN" altLang="en-US" sz="1600">
                <a:solidFill>
                  <a:schemeClr val="bg1"/>
                </a:solidFill>
              </a:rPr>
              <a:t>年美债利率飙升，大家担心美国政府还不了钱，减少美债、增配黄金）。 昨天沃什鹰派表态后，黄金进入 </a:t>
            </a:r>
            <a:r>
              <a:rPr lang="en-US" altLang="zh-CN" sz="1600">
                <a:solidFill>
                  <a:schemeClr val="bg1"/>
                </a:solidFill>
              </a:rPr>
              <a:t>"</a:t>
            </a:r>
            <a:r>
              <a:rPr lang="zh-CN" altLang="en-US" sz="1600">
                <a:solidFill>
                  <a:schemeClr val="bg1"/>
                </a:solidFill>
              </a:rPr>
              <a:t>进二退一</a:t>
            </a:r>
            <a:r>
              <a:rPr lang="en-US" altLang="zh-CN" sz="1600">
                <a:solidFill>
                  <a:schemeClr val="bg1"/>
                </a:solidFill>
              </a:rPr>
              <a:t>"</a:t>
            </a:r>
            <a:r>
              <a:rPr lang="zh-CN" altLang="en-US" sz="1600">
                <a:solidFill>
                  <a:schemeClr val="bg1"/>
                </a:solidFill>
              </a:rPr>
              <a:t>，退回上一个平台。但长逻辑没有任何变化：美债问题没解决，美联储不具备大幅加息的基础。这种品种大方向没问题，就不要太计较 </a:t>
            </a:r>
            <a:r>
              <a:rPr lang="en-US" altLang="zh-CN" sz="1600">
                <a:solidFill>
                  <a:schemeClr val="bg1"/>
                </a:solidFill>
              </a:rPr>
              <a:t>950 </a:t>
            </a:r>
            <a:r>
              <a:rPr lang="zh-CN" altLang="en-US" sz="1600">
                <a:solidFill>
                  <a:schemeClr val="bg1"/>
                </a:solidFill>
              </a:rPr>
              <a:t>和 </a:t>
            </a:r>
            <a:r>
              <a:rPr lang="en-US" altLang="zh-CN" sz="1600">
                <a:solidFill>
                  <a:schemeClr val="bg1"/>
                </a:solidFill>
              </a:rPr>
              <a:t>1000 </a:t>
            </a:r>
            <a:r>
              <a:rPr lang="zh-CN" altLang="en-US" sz="1600">
                <a:solidFill>
                  <a:schemeClr val="bg1"/>
                </a:solidFill>
              </a:rPr>
              <a:t>的差别，长期看差不了多少，但前提是你得有仓位，别等跌了又不敢买、涨了又拍大腿。</a:t>
            </a:r>
            <a:endParaRPr lang="zh-CN" altLang="en-US" sz="160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经传多赢资深投顾：宓睿，投顾执业编号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A1120616040002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:A20250617003815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2310" y="198755"/>
            <a:ext cx="858266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ts val="1200"/>
              </a:spcAft>
            </a:pPr>
            <a:r>
              <a:rPr lang="zh-CN" altLang="en-US" sz="3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拓展：黄金后续两种走势</a:t>
            </a:r>
            <a:endParaRPr lang="zh-CN" altLang="en-US" sz="3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745" y="905510"/>
            <a:ext cx="9592310" cy="54864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模型篇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6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5576</Words>
  <Application>WPS 演示</Application>
  <PresentationFormat>宽屏</PresentationFormat>
  <Paragraphs>179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Wingdings</vt:lpstr>
      <vt:lpstr>思源黑体 Medium</vt:lpstr>
      <vt:lpstr>黑体</vt:lpstr>
      <vt:lpstr>思源黑体 CN Light</vt:lpstr>
      <vt:lpstr>思源黑体 CN Bold</vt:lpstr>
      <vt:lpstr>思源黑体 CN Normal</vt:lpstr>
      <vt:lpstr>KSOF618801C0</vt:lpstr>
      <vt:lpstr>Segoe Print</vt:lpstr>
      <vt:lpstr>Arial Unicode MS</vt:lpstr>
      <vt:lpstr>Calibri</vt:lpstr>
      <vt:lpstr>KSOFD723FC5D</vt:lpstr>
      <vt:lpstr>思源黑体 CN Bold</vt:lpstr>
      <vt:lpstr>思源黑体 CN Light</vt:lpstr>
      <vt:lpstr>思源黑体 CN Normal</vt:lpstr>
      <vt:lpstr>思源黑体 Medium</vt:lpstr>
      <vt:lpstr>方正宝黑体 简 Medium</vt:lpstr>
      <vt:lpstr>方正宝黑体 简 Light</vt:lpstr>
      <vt:lpstr>兰米黑体</vt:lpstr>
      <vt:lpstr>方正大黑体_GBK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宓睿</cp:lastModifiedBy>
  <cp:revision>365</cp:revision>
  <dcterms:created xsi:type="dcterms:W3CDTF">2022-12-31T05:43:00Z</dcterms:created>
  <dcterms:modified xsi:type="dcterms:W3CDTF">2026-08-29T04:57:51Z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44A9EA265A494D929B7A935DD48A51AD_13</vt:lpwstr>
  </property>
</Properties>
</file>