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328" r:id="rId3"/>
    <p:sldId id="330" r:id="rId4"/>
    <p:sldId id="321" r:id="rId5"/>
    <p:sldId id="322" r:id="rId6"/>
    <p:sldId id="333" r:id="rId7"/>
    <p:sldId id="339" r:id="rId8"/>
    <p:sldId id="334" r:id="rId9"/>
    <p:sldId id="340" r:id="rId10"/>
    <p:sldId id="331" r:id="rId11"/>
    <p:sldId id="335" r:id="rId12"/>
    <p:sldId id="336" r:id="rId13"/>
    <p:sldId id="341" r:id="rId14"/>
    <p:sldId id="342" r:id="rId15"/>
    <p:sldId id="345" r:id="rId16"/>
    <p:sldId id="346" r:id="rId17"/>
    <p:sldId id="347" r:id="rId18"/>
    <p:sldId id="348" r:id="rId19"/>
    <p:sldId id="344" r:id="rId20"/>
    <p:sldId id="349" r:id="rId21"/>
    <p:sldId id="350" r:id="rId22"/>
    <p:sldId id="351" r:id="rId23"/>
    <p:sldId id="352" r:id="rId24"/>
    <p:sldId id="343" r:id="rId25"/>
    <p:sldId id="337" r:id="rId26"/>
    <p:sldId id="338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27" r:id="rId35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103.xml"/><Relationship Id="rId40" Type="http://schemas.openxmlformats.org/officeDocument/2006/relationships/commentAuthors" Target="commentAuthors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8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0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5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6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4.xml"/><Relationship Id="rId2" Type="http://schemas.openxmlformats.org/officeDocument/2006/relationships/image" Target="../media/image24.png"/><Relationship Id="rId1" Type="http://schemas.openxmlformats.org/officeDocument/2006/relationships/tags" Target="../tags/tag6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6.xml"/><Relationship Id="rId2" Type="http://schemas.openxmlformats.org/officeDocument/2006/relationships/image" Target="../media/image25.png"/><Relationship Id="rId1" Type="http://schemas.openxmlformats.org/officeDocument/2006/relationships/tags" Target="../tags/tag65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8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6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0.xml"/><Relationship Id="rId2" Type="http://schemas.openxmlformats.org/officeDocument/2006/relationships/image" Target="../media/image28.png"/><Relationship Id="rId1" Type="http://schemas.openxmlformats.org/officeDocument/2006/relationships/tags" Target="../tags/tag6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2.xml"/><Relationship Id="rId2" Type="http://schemas.openxmlformats.org/officeDocument/2006/relationships/image" Target="../media/image29.png"/><Relationship Id="rId1" Type="http://schemas.openxmlformats.org/officeDocument/2006/relationships/tags" Target="../tags/tag7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4.xml"/><Relationship Id="rId2" Type="http://schemas.openxmlformats.org/officeDocument/2006/relationships/image" Target="../media/image30.png"/><Relationship Id="rId1" Type="http://schemas.openxmlformats.org/officeDocument/2006/relationships/tags" Target="../tags/tag7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image" Target="../media/image10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6.xml"/><Relationship Id="rId2" Type="http://schemas.openxmlformats.org/officeDocument/2006/relationships/image" Target="../media/image31.png"/><Relationship Id="rId1" Type="http://schemas.openxmlformats.org/officeDocument/2006/relationships/tags" Target="../tags/tag75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8.xml"/><Relationship Id="rId2" Type="http://schemas.openxmlformats.org/officeDocument/2006/relationships/image" Target="../media/image32.png"/><Relationship Id="rId1" Type="http://schemas.openxmlformats.org/officeDocument/2006/relationships/tags" Target="../tags/tag7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0.xml"/><Relationship Id="rId2" Type="http://schemas.openxmlformats.org/officeDocument/2006/relationships/image" Target="../media/image33.png"/><Relationship Id="rId1" Type="http://schemas.openxmlformats.org/officeDocument/2006/relationships/tags" Target="../tags/tag79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81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1.xml"/><Relationship Id="rId2" Type="http://schemas.openxmlformats.org/officeDocument/2006/relationships/image" Target="../media/image36.png"/><Relationship Id="rId1" Type="http://schemas.openxmlformats.org/officeDocument/2006/relationships/tags" Target="../tags/tag9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image" Target="../media/image12.png"/><Relationship Id="rId3" Type="http://schemas.openxmlformats.org/officeDocument/2006/relationships/tags" Target="../tags/tag24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3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7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9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2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4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3.xml"/><Relationship Id="rId2" Type="http://schemas.openxmlformats.org/officeDocument/2006/relationships/image" Target="../media/image17.png"/><Relationship Id="rId1" Type="http://schemas.openxmlformats.org/officeDocument/2006/relationships/tags" Target="../tags/tag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0010" y="0"/>
            <a:ext cx="12111990" cy="6858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做不到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=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不知道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0" y="751840"/>
            <a:ext cx="4737100" cy="57384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64105" y="148590"/>
            <a:ext cx="5817870" cy="545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真的知道</a:t>
            </a:r>
            <a:r>
              <a:rPr lang="en-US" altLang="zh-CN" sz="3200">
                <a:solidFill>
                  <a:schemeClr val="bg1"/>
                </a:solidFill>
              </a:rPr>
              <a:t>+</a:t>
            </a:r>
            <a:r>
              <a:rPr lang="zh-CN" altLang="en-US" sz="3200">
                <a:solidFill>
                  <a:schemeClr val="bg1"/>
                </a:solidFill>
              </a:rPr>
              <a:t>真的接受</a:t>
            </a:r>
            <a:r>
              <a:rPr lang="en-US" altLang="zh-CN" sz="3200">
                <a:solidFill>
                  <a:schemeClr val="bg1"/>
                </a:solidFill>
              </a:rPr>
              <a:t>=</a:t>
            </a:r>
            <a:r>
              <a:rPr lang="zh-CN" altLang="en-US" sz="3200">
                <a:solidFill>
                  <a:schemeClr val="bg1"/>
                </a:solidFill>
              </a:rPr>
              <a:t>真的行动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060" y="751840"/>
            <a:ext cx="4297680" cy="57740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4105" y="148590"/>
            <a:ext cx="5817870" cy="545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真的知道</a:t>
            </a:r>
            <a:r>
              <a:rPr lang="en-US" altLang="zh-CN" sz="3200">
                <a:solidFill>
                  <a:schemeClr val="bg1"/>
                </a:solidFill>
              </a:rPr>
              <a:t>+</a:t>
            </a:r>
            <a:r>
              <a:rPr lang="zh-CN" altLang="en-US" sz="3200">
                <a:solidFill>
                  <a:schemeClr val="bg1"/>
                </a:solidFill>
              </a:rPr>
              <a:t>真的接受</a:t>
            </a:r>
            <a:r>
              <a:rPr lang="en-US" altLang="zh-CN" sz="3200">
                <a:solidFill>
                  <a:schemeClr val="bg1"/>
                </a:solidFill>
              </a:rPr>
              <a:t>=</a:t>
            </a:r>
            <a:r>
              <a:rPr lang="zh-CN" altLang="en-US" sz="3200">
                <a:solidFill>
                  <a:schemeClr val="bg1"/>
                </a:solidFill>
              </a:rPr>
              <a:t>真的行动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" y="1039495"/>
            <a:ext cx="11890375" cy="2146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70" y="3531870"/>
            <a:ext cx="11800840" cy="17672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4105" y="148590"/>
            <a:ext cx="5817870" cy="545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真的知道</a:t>
            </a:r>
            <a:r>
              <a:rPr lang="en-US" altLang="zh-CN" sz="3200">
                <a:solidFill>
                  <a:schemeClr val="bg1"/>
                </a:solidFill>
              </a:rPr>
              <a:t>+</a:t>
            </a:r>
            <a:r>
              <a:rPr lang="zh-CN" altLang="en-US" sz="3200">
                <a:solidFill>
                  <a:schemeClr val="bg1"/>
                </a:solidFill>
              </a:rPr>
              <a:t>真的接受</a:t>
            </a:r>
            <a:r>
              <a:rPr lang="en-US" altLang="zh-CN" sz="3200">
                <a:solidFill>
                  <a:schemeClr val="bg1"/>
                </a:solidFill>
              </a:rPr>
              <a:t>=</a:t>
            </a:r>
            <a:r>
              <a:rPr lang="zh-CN" altLang="en-US" sz="3200">
                <a:solidFill>
                  <a:schemeClr val="bg1"/>
                </a:solidFill>
              </a:rPr>
              <a:t>真的行动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906145"/>
            <a:ext cx="6429375" cy="2305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510" y="3400425"/>
            <a:ext cx="7111365" cy="23348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4105" y="148590"/>
            <a:ext cx="5817870" cy="545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真的知道</a:t>
            </a:r>
            <a:r>
              <a:rPr lang="en-US" altLang="zh-CN" sz="3200">
                <a:solidFill>
                  <a:schemeClr val="bg1"/>
                </a:solidFill>
              </a:rPr>
              <a:t>+</a:t>
            </a:r>
            <a:r>
              <a:rPr lang="zh-CN" altLang="en-US" sz="3200">
                <a:solidFill>
                  <a:schemeClr val="bg1"/>
                </a:solidFill>
              </a:rPr>
              <a:t>真的接受</a:t>
            </a:r>
            <a:r>
              <a:rPr lang="en-US" altLang="zh-CN" sz="3200">
                <a:solidFill>
                  <a:schemeClr val="bg1"/>
                </a:solidFill>
              </a:rPr>
              <a:t>=</a:t>
            </a:r>
            <a:r>
              <a:rPr lang="zh-CN" altLang="en-US" sz="3200">
                <a:solidFill>
                  <a:schemeClr val="bg1"/>
                </a:solidFill>
              </a:rPr>
              <a:t>真的行动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" y="900430"/>
            <a:ext cx="10545445" cy="5057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4105" y="148590"/>
            <a:ext cx="5817870" cy="545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真的知道</a:t>
            </a:r>
            <a:r>
              <a:rPr lang="en-US" altLang="zh-CN" sz="3200">
                <a:solidFill>
                  <a:schemeClr val="bg1"/>
                </a:solidFill>
              </a:rPr>
              <a:t>+</a:t>
            </a:r>
            <a:r>
              <a:rPr lang="zh-CN" altLang="en-US" sz="3200">
                <a:solidFill>
                  <a:schemeClr val="bg1"/>
                </a:solidFill>
              </a:rPr>
              <a:t>真的接受</a:t>
            </a:r>
            <a:r>
              <a:rPr lang="en-US" altLang="zh-CN" sz="3200">
                <a:solidFill>
                  <a:schemeClr val="bg1"/>
                </a:solidFill>
              </a:rPr>
              <a:t>=</a:t>
            </a:r>
            <a:r>
              <a:rPr lang="zh-CN" altLang="en-US" sz="3200">
                <a:solidFill>
                  <a:schemeClr val="bg1"/>
                </a:solidFill>
              </a:rPr>
              <a:t>真的行动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52905" y="763270"/>
            <a:ext cx="7398385" cy="56197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4105" y="148590"/>
            <a:ext cx="5817870" cy="545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真的知道</a:t>
            </a:r>
            <a:r>
              <a:rPr lang="en-US" altLang="zh-CN" sz="3200">
                <a:solidFill>
                  <a:schemeClr val="bg1"/>
                </a:solidFill>
              </a:rPr>
              <a:t>+</a:t>
            </a:r>
            <a:r>
              <a:rPr lang="zh-CN" altLang="en-US" sz="3200">
                <a:solidFill>
                  <a:schemeClr val="bg1"/>
                </a:solidFill>
              </a:rPr>
              <a:t>真的接受</a:t>
            </a:r>
            <a:r>
              <a:rPr lang="en-US" altLang="zh-CN" sz="3200">
                <a:solidFill>
                  <a:schemeClr val="bg1"/>
                </a:solidFill>
              </a:rPr>
              <a:t>=</a:t>
            </a:r>
            <a:r>
              <a:rPr lang="zh-CN" altLang="en-US" sz="3200">
                <a:solidFill>
                  <a:schemeClr val="bg1"/>
                </a:solidFill>
              </a:rPr>
              <a:t>真的行动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5" y="760095"/>
            <a:ext cx="3562350" cy="58058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775" y="760095"/>
            <a:ext cx="8041640" cy="53905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4105" y="148590"/>
            <a:ext cx="5817870" cy="545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真的知道</a:t>
            </a:r>
            <a:r>
              <a:rPr lang="en-US" altLang="zh-CN" sz="3200">
                <a:solidFill>
                  <a:schemeClr val="bg1"/>
                </a:solidFill>
              </a:rPr>
              <a:t>+</a:t>
            </a:r>
            <a:r>
              <a:rPr lang="zh-CN" altLang="en-US" sz="3200">
                <a:solidFill>
                  <a:schemeClr val="bg1"/>
                </a:solidFill>
              </a:rPr>
              <a:t>真的接受</a:t>
            </a:r>
            <a:r>
              <a:rPr lang="en-US" altLang="zh-CN" sz="3200">
                <a:solidFill>
                  <a:schemeClr val="bg1"/>
                </a:solidFill>
              </a:rPr>
              <a:t>=</a:t>
            </a:r>
            <a:r>
              <a:rPr lang="zh-CN" altLang="en-US" sz="3200">
                <a:solidFill>
                  <a:schemeClr val="bg1"/>
                </a:solidFill>
              </a:rPr>
              <a:t>真的行动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63625" y="798195"/>
            <a:ext cx="8418195" cy="56413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4105" y="148590"/>
            <a:ext cx="5817870" cy="545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真的知道</a:t>
            </a:r>
            <a:r>
              <a:rPr lang="en-US" altLang="zh-CN" sz="3200">
                <a:solidFill>
                  <a:schemeClr val="bg1"/>
                </a:solidFill>
              </a:rPr>
              <a:t>+</a:t>
            </a:r>
            <a:r>
              <a:rPr lang="zh-CN" altLang="en-US" sz="3200">
                <a:solidFill>
                  <a:schemeClr val="bg1"/>
                </a:solidFill>
              </a:rPr>
              <a:t>真的接受</a:t>
            </a:r>
            <a:r>
              <a:rPr lang="en-US" altLang="zh-CN" sz="3200">
                <a:solidFill>
                  <a:schemeClr val="bg1"/>
                </a:solidFill>
              </a:rPr>
              <a:t>=</a:t>
            </a:r>
            <a:r>
              <a:rPr lang="zh-CN" altLang="en-US" sz="3200">
                <a:solidFill>
                  <a:schemeClr val="bg1"/>
                </a:solidFill>
              </a:rPr>
              <a:t>真的行动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" y="878840"/>
            <a:ext cx="11149330" cy="49256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4105" y="148590"/>
            <a:ext cx="5817870" cy="545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真的知道</a:t>
            </a:r>
            <a:r>
              <a:rPr lang="en-US" altLang="zh-CN" sz="3200">
                <a:solidFill>
                  <a:schemeClr val="bg1"/>
                </a:solidFill>
              </a:rPr>
              <a:t>+</a:t>
            </a:r>
            <a:r>
              <a:rPr lang="zh-CN" altLang="en-US" sz="3200">
                <a:solidFill>
                  <a:schemeClr val="bg1"/>
                </a:solidFill>
              </a:rPr>
              <a:t>真的接受</a:t>
            </a:r>
            <a:r>
              <a:rPr lang="en-US" altLang="zh-CN" sz="3200">
                <a:solidFill>
                  <a:schemeClr val="bg1"/>
                </a:solidFill>
              </a:rPr>
              <a:t>=</a:t>
            </a:r>
            <a:r>
              <a:rPr lang="zh-CN" altLang="en-US" sz="3200">
                <a:solidFill>
                  <a:schemeClr val="bg1"/>
                </a:solidFill>
              </a:rPr>
              <a:t>真的行动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" y="889000"/>
            <a:ext cx="10370185" cy="5397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熟知各类股民投资者的投资问题，擅长把业余投资者通过股术道法的方式锻炼成半专业投资者，盈利体系完善，其【攻守兼备】带来的踏实感，深受广大投资者喜爱。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主要战法【双红双紫】、【游庄混合】、【首板炸板爆量】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308600" y="3583940"/>
            <a:ext cx="5574665" cy="68072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875020" y="3639185"/>
            <a:ext cx="5260340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宋旭先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A11206240600005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  <a:sym typeface="+mn-ea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           </a:t>
            </a:r>
            <a:r>
              <a:rPr lang="zh-CN" altLang="en-US" sz="1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编号: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A20250618004787</a:t>
            </a:r>
            <a:endParaRPr lang="en-US" altLang="zh-CN" sz="1900">
              <a:solidFill>
                <a:srgbClr val="210BB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80" y="697865"/>
            <a:ext cx="4416425" cy="522922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867275" y="758190"/>
            <a:ext cx="7198995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en-US" altLang="zh-CN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解决问题</a:t>
            </a:r>
            <a:r>
              <a:rPr lang="en-US" altLang="zh-CN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endParaRPr lang="zh-CN" altLang="en-US" sz="75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君子取财之道</a:t>
            </a:r>
            <a:endParaRPr lang="en-US" altLang="zh-CN" sz="75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4105" y="148590"/>
            <a:ext cx="5817870" cy="545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真的知道</a:t>
            </a:r>
            <a:r>
              <a:rPr lang="en-US" altLang="zh-CN" sz="3200">
                <a:solidFill>
                  <a:schemeClr val="bg1"/>
                </a:solidFill>
              </a:rPr>
              <a:t>+</a:t>
            </a:r>
            <a:r>
              <a:rPr lang="zh-CN" altLang="en-US" sz="3200">
                <a:solidFill>
                  <a:schemeClr val="bg1"/>
                </a:solidFill>
              </a:rPr>
              <a:t>真的接受</a:t>
            </a:r>
            <a:r>
              <a:rPr lang="en-US" altLang="zh-CN" sz="3200">
                <a:solidFill>
                  <a:schemeClr val="bg1"/>
                </a:solidFill>
              </a:rPr>
              <a:t>=</a:t>
            </a:r>
            <a:r>
              <a:rPr lang="zh-CN" altLang="en-US" sz="3200">
                <a:solidFill>
                  <a:schemeClr val="bg1"/>
                </a:solidFill>
              </a:rPr>
              <a:t>真的行动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" y="771525"/>
            <a:ext cx="11674475" cy="55606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4105" y="148590"/>
            <a:ext cx="5817870" cy="545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真的知道</a:t>
            </a:r>
            <a:r>
              <a:rPr lang="en-US" altLang="zh-CN" sz="3200">
                <a:solidFill>
                  <a:schemeClr val="bg1"/>
                </a:solidFill>
              </a:rPr>
              <a:t>+</a:t>
            </a:r>
            <a:r>
              <a:rPr lang="zh-CN" altLang="en-US" sz="3200">
                <a:solidFill>
                  <a:schemeClr val="bg1"/>
                </a:solidFill>
              </a:rPr>
              <a:t>真的接受</a:t>
            </a:r>
            <a:r>
              <a:rPr lang="en-US" altLang="zh-CN" sz="3200">
                <a:solidFill>
                  <a:schemeClr val="bg1"/>
                </a:solidFill>
              </a:rPr>
              <a:t>=</a:t>
            </a:r>
            <a:r>
              <a:rPr lang="zh-CN" altLang="en-US" sz="3200">
                <a:solidFill>
                  <a:schemeClr val="bg1"/>
                </a:solidFill>
              </a:rPr>
              <a:t>真的行动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0" y="895350"/>
            <a:ext cx="11148060" cy="53936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4105" y="148590"/>
            <a:ext cx="5817870" cy="545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真的知道</a:t>
            </a:r>
            <a:r>
              <a:rPr lang="en-US" altLang="zh-CN" sz="3200">
                <a:solidFill>
                  <a:schemeClr val="bg1"/>
                </a:solidFill>
              </a:rPr>
              <a:t>+</a:t>
            </a:r>
            <a:r>
              <a:rPr lang="zh-CN" altLang="en-US" sz="3200">
                <a:solidFill>
                  <a:schemeClr val="bg1"/>
                </a:solidFill>
              </a:rPr>
              <a:t>真的接受</a:t>
            </a:r>
            <a:r>
              <a:rPr lang="en-US" altLang="zh-CN" sz="3200">
                <a:solidFill>
                  <a:schemeClr val="bg1"/>
                </a:solidFill>
              </a:rPr>
              <a:t>=</a:t>
            </a:r>
            <a:r>
              <a:rPr lang="zh-CN" altLang="en-US" sz="3200">
                <a:solidFill>
                  <a:schemeClr val="bg1"/>
                </a:solidFill>
              </a:rPr>
              <a:t>真的行动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55" y="852805"/>
            <a:ext cx="10178415" cy="42462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74850" y="5333365"/>
            <a:ext cx="72053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本数据为</a:t>
            </a:r>
            <a:r>
              <a:rPr lang="en-US" altLang="zh-CN">
                <a:solidFill>
                  <a:schemeClr val="bg1"/>
                </a:solidFill>
              </a:rPr>
              <a:t>2025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12</a:t>
            </a:r>
            <a:r>
              <a:rPr lang="zh-CN" altLang="en-US">
                <a:solidFill>
                  <a:schemeClr val="bg1"/>
                </a:solidFill>
              </a:rPr>
              <a:t>月，我猎手群涉及到的教学案例数据统计表，以上为特定条件、特定时间区间下的历史表现，不代表普遍现象，历史现象不预示其未来表现，过往收益亦不代表未来收益承诺。市场有风险，投资需谨慎！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4105" y="148590"/>
            <a:ext cx="5817870" cy="545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真的知道</a:t>
            </a:r>
            <a:r>
              <a:rPr lang="en-US" altLang="zh-CN" sz="3200">
                <a:solidFill>
                  <a:schemeClr val="bg1"/>
                </a:solidFill>
              </a:rPr>
              <a:t>+</a:t>
            </a:r>
            <a:r>
              <a:rPr lang="zh-CN" altLang="en-US" sz="3200">
                <a:solidFill>
                  <a:schemeClr val="bg1"/>
                </a:solidFill>
              </a:rPr>
              <a:t>真的接受</a:t>
            </a:r>
            <a:r>
              <a:rPr lang="en-US" altLang="zh-CN" sz="3200">
                <a:solidFill>
                  <a:schemeClr val="bg1"/>
                </a:solidFill>
              </a:rPr>
              <a:t>=</a:t>
            </a:r>
            <a:r>
              <a:rPr lang="zh-CN" altLang="en-US" sz="3200">
                <a:solidFill>
                  <a:schemeClr val="bg1"/>
                </a:solidFill>
              </a:rPr>
              <a:t>真的行动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55" y="894715"/>
            <a:ext cx="3408680" cy="25107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55" y="3505200"/>
            <a:ext cx="3555365" cy="28848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66485" y="894715"/>
            <a:ext cx="4448175" cy="3492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solidFill>
                  <a:schemeClr val="bg1"/>
                </a:solidFill>
              </a:rPr>
              <a:t>亏的</a:t>
            </a:r>
            <a:r>
              <a:rPr lang="en-US" altLang="zh-CN" sz="2400">
                <a:solidFill>
                  <a:schemeClr val="bg1"/>
                </a:solidFill>
              </a:rPr>
              <a:t>15/59=25.42%</a:t>
            </a:r>
            <a:endParaRPr lang="en-US" altLang="zh-CN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平的</a:t>
            </a:r>
            <a:r>
              <a:rPr lang="en-US" altLang="zh-CN" sz="2400">
                <a:solidFill>
                  <a:schemeClr val="bg1"/>
                </a:solidFill>
              </a:rPr>
              <a:t>1/59=1.69%</a:t>
            </a:r>
            <a:endParaRPr lang="en-US" altLang="zh-CN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赚的</a:t>
            </a:r>
            <a:r>
              <a:rPr lang="en-US" altLang="zh-CN" sz="2400">
                <a:solidFill>
                  <a:schemeClr val="bg1"/>
                </a:solidFill>
              </a:rPr>
              <a:t>43/59=72.88%</a:t>
            </a:r>
            <a:endParaRPr lang="en-US" altLang="zh-CN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收益超过</a:t>
            </a:r>
            <a:r>
              <a:rPr lang="en-US" altLang="zh-CN" sz="2400">
                <a:solidFill>
                  <a:schemeClr val="bg1"/>
                </a:solidFill>
              </a:rPr>
              <a:t>20%</a:t>
            </a:r>
            <a:r>
              <a:rPr lang="zh-CN" altLang="en-US" sz="2400">
                <a:solidFill>
                  <a:schemeClr val="bg1"/>
                </a:solidFill>
              </a:rPr>
              <a:t>的</a:t>
            </a:r>
            <a:r>
              <a:rPr lang="en-US" altLang="zh-CN" sz="2400">
                <a:solidFill>
                  <a:schemeClr val="bg1"/>
                </a:solidFill>
              </a:rPr>
              <a:t>22/59=37%</a:t>
            </a:r>
            <a:endParaRPr lang="en-US" altLang="zh-CN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收益超过</a:t>
            </a:r>
            <a:r>
              <a:rPr lang="en-US" altLang="zh-CN" sz="2400">
                <a:solidFill>
                  <a:schemeClr val="bg1"/>
                </a:solidFill>
              </a:rPr>
              <a:t>30%</a:t>
            </a:r>
            <a:r>
              <a:rPr lang="zh-CN" altLang="en-US" sz="2400">
                <a:solidFill>
                  <a:schemeClr val="bg1"/>
                </a:solidFill>
              </a:rPr>
              <a:t>的</a:t>
            </a:r>
            <a:r>
              <a:rPr lang="en-US" altLang="zh-CN" sz="2400">
                <a:solidFill>
                  <a:schemeClr val="bg1"/>
                </a:solidFill>
              </a:rPr>
              <a:t>16/59=27%</a:t>
            </a:r>
            <a:endParaRPr lang="en-US" altLang="zh-CN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收益超过</a:t>
            </a:r>
            <a:r>
              <a:rPr lang="en-US" altLang="zh-CN" sz="2400">
                <a:solidFill>
                  <a:schemeClr val="bg1"/>
                </a:solidFill>
              </a:rPr>
              <a:t>40%</a:t>
            </a:r>
            <a:r>
              <a:rPr lang="zh-CN" altLang="en-US" sz="2400">
                <a:solidFill>
                  <a:schemeClr val="bg1"/>
                </a:solidFill>
              </a:rPr>
              <a:t>的</a:t>
            </a:r>
            <a:r>
              <a:rPr lang="en-US" altLang="zh-CN" sz="2400">
                <a:solidFill>
                  <a:schemeClr val="bg1"/>
                </a:solidFill>
              </a:rPr>
              <a:t>12/59=20%</a:t>
            </a:r>
            <a:endParaRPr lang="en-US" altLang="zh-CN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收益超过</a:t>
            </a:r>
            <a:r>
              <a:rPr lang="en-US" altLang="zh-CN" sz="2400">
                <a:solidFill>
                  <a:schemeClr val="bg1"/>
                </a:solidFill>
              </a:rPr>
              <a:t>50%</a:t>
            </a:r>
            <a:r>
              <a:rPr lang="zh-CN" altLang="en-US" sz="2400">
                <a:solidFill>
                  <a:schemeClr val="bg1"/>
                </a:solidFill>
              </a:rPr>
              <a:t>的</a:t>
            </a:r>
            <a:r>
              <a:rPr lang="en-US" altLang="zh-CN" sz="2400">
                <a:solidFill>
                  <a:schemeClr val="bg1"/>
                </a:solidFill>
              </a:rPr>
              <a:t>9/59=15%</a:t>
            </a:r>
            <a:endParaRPr lang="en-US" altLang="zh-CN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收益超过</a:t>
            </a:r>
            <a:r>
              <a:rPr lang="en-US" altLang="zh-CN" sz="2400">
                <a:solidFill>
                  <a:schemeClr val="bg1"/>
                </a:solidFill>
              </a:rPr>
              <a:t>100%</a:t>
            </a:r>
            <a:r>
              <a:rPr lang="zh-CN" altLang="en-US" sz="2400">
                <a:solidFill>
                  <a:schemeClr val="bg1"/>
                </a:solidFill>
              </a:rPr>
              <a:t>的</a:t>
            </a:r>
            <a:r>
              <a:rPr lang="en-US" altLang="zh-CN" sz="2400">
                <a:solidFill>
                  <a:schemeClr val="bg1"/>
                </a:solidFill>
              </a:rPr>
              <a:t>3/59=5%</a:t>
            </a:r>
            <a:endParaRPr lang="en-US" altLang="zh-CN" sz="24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44540" y="4695190"/>
            <a:ext cx="5092065" cy="1794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bg1"/>
                </a:solidFill>
              </a:rPr>
              <a:t>★以上数据为宋老师部分用户的</a:t>
            </a:r>
            <a:r>
              <a:rPr lang="en-US" altLang="zh-CN">
                <a:solidFill>
                  <a:schemeClr val="bg1"/>
                </a:solidFill>
              </a:rPr>
              <a:t>25</a:t>
            </a:r>
            <a:r>
              <a:rPr lang="zh-CN" altLang="en-US">
                <a:solidFill>
                  <a:schemeClr val="bg1"/>
                </a:solidFill>
              </a:rPr>
              <a:t>年年终统计反馈展示，因为涉及到隐私，所以姓名和资金情况都打码了，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数据仅供参考，数据无法代表所有情况，也不代表未来收益承诺，市场有风险，投资需谨慎！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解决问题的方式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26005" y="158115"/>
            <a:ext cx="7075170" cy="6027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逆向思维：</a:t>
            </a:r>
            <a:endParaRPr lang="zh-CN" altLang="en-US" sz="3200">
              <a:solidFill>
                <a:schemeClr val="bg1"/>
              </a:solidFill>
            </a:endParaRPr>
          </a:p>
          <a:p>
            <a:endParaRPr lang="zh-CN" altLang="en-US" sz="3200">
              <a:solidFill>
                <a:schemeClr val="bg1"/>
              </a:solidFill>
            </a:endParaRPr>
          </a:p>
          <a:p>
            <a:r>
              <a:rPr lang="zh-CN" altLang="en-US" sz="3200">
                <a:solidFill>
                  <a:schemeClr val="bg1"/>
                </a:solidFill>
              </a:rPr>
              <a:t>第一个问题：</a:t>
            </a:r>
            <a:endParaRPr lang="zh-CN" altLang="en-US" sz="3200">
              <a:solidFill>
                <a:schemeClr val="bg1"/>
              </a:solidFill>
            </a:endParaRPr>
          </a:p>
          <a:p>
            <a:r>
              <a:rPr lang="zh-CN" altLang="en-US" sz="3200">
                <a:solidFill>
                  <a:schemeClr val="bg1"/>
                </a:solidFill>
              </a:rPr>
              <a:t>是不是没软件比有软件更好？</a:t>
            </a:r>
            <a:endParaRPr lang="zh-CN" altLang="en-US" sz="3200">
              <a:solidFill>
                <a:schemeClr val="bg1"/>
              </a:solidFill>
            </a:endParaRPr>
          </a:p>
          <a:p>
            <a:r>
              <a:rPr lang="zh-CN" altLang="en-US" sz="3200">
                <a:solidFill>
                  <a:schemeClr val="bg1"/>
                </a:solidFill>
              </a:rPr>
              <a:t>第二个问题：</a:t>
            </a:r>
            <a:endParaRPr lang="zh-CN" altLang="en-US" sz="3200">
              <a:solidFill>
                <a:schemeClr val="bg1"/>
              </a:solidFill>
            </a:endParaRPr>
          </a:p>
          <a:p>
            <a:r>
              <a:rPr lang="zh-CN" altLang="en-US" sz="3200">
                <a:solidFill>
                  <a:schemeClr val="bg1"/>
                </a:solidFill>
              </a:rPr>
              <a:t>是不是低端软件比高端软件更好？</a:t>
            </a:r>
            <a:endParaRPr lang="zh-CN" altLang="en-US" sz="3200">
              <a:solidFill>
                <a:schemeClr val="bg1"/>
              </a:solidFill>
            </a:endParaRPr>
          </a:p>
          <a:p>
            <a:r>
              <a:rPr lang="zh-CN" altLang="en-US" sz="3200">
                <a:solidFill>
                  <a:schemeClr val="bg1"/>
                </a:solidFill>
              </a:rPr>
              <a:t>第三个问题：</a:t>
            </a:r>
            <a:endParaRPr lang="zh-CN" altLang="en-US" sz="3200">
              <a:solidFill>
                <a:schemeClr val="bg1"/>
              </a:solidFill>
            </a:endParaRPr>
          </a:p>
          <a:p>
            <a:r>
              <a:rPr lang="zh-CN" altLang="en-US" sz="3200">
                <a:solidFill>
                  <a:schemeClr val="bg1"/>
                </a:solidFill>
              </a:rPr>
              <a:t>是不是没有盈利体系比没有体系好？</a:t>
            </a:r>
            <a:endParaRPr lang="zh-CN" altLang="en-US" sz="3200">
              <a:solidFill>
                <a:schemeClr val="bg1"/>
              </a:solidFill>
            </a:endParaRPr>
          </a:p>
          <a:p>
            <a:r>
              <a:rPr lang="zh-CN" altLang="en-US" sz="3200">
                <a:solidFill>
                  <a:schemeClr val="bg1"/>
                </a:solidFill>
              </a:rPr>
              <a:t>第四个问题：</a:t>
            </a:r>
            <a:endParaRPr lang="zh-CN" altLang="en-US" sz="3200">
              <a:solidFill>
                <a:schemeClr val="bg1"/>
              </a:solidFill>
            </a:endParaRPr>
          </a:p>
          <a:p>
            <a:r>
              <a:rPr lang="zh-CN" altLang="en-US" sz="3200">
                <a:solidFill>
                  <a:schemeClr val="bg1"/>
                </a:solidFill>
              </a:rPr>
              <a:t>是不是别人懂比自己懂更好？</a:t>
            </a:r>
            <a:endParaRPr lang="zh-CN" altLang="en-US" sz="3200">
              <a:solidFill>
                <a:schemeClr val="bg1"/>
              </a:solidFill>
            </a:endParaRPr>
          </a:p>
          <a:p>
            <a:r>
              <a:rPr lang="zh-CN" altLang="en-US" sz="3200">
                <a:solidFill>
                  <a:schemeClr val="bg1"/>
                </a:solidFill>
              </a:rPr>
              <a:t>第五个问题：</a:t>
            </a:r>
            <a:endParaRPr lang="zh-CN" altLang="en-US" sz="3200">
              <a:solidFill>
                <a:schemeClr val="bg1"/>
              </a:solidFill>
            </a:endParaRPr>
          </a:p>
          <a:p>
            <a:r>
              <a:rPr lang="zh-CN" altLang="en-US" sz="3200">
                <a:solidFill>
                  <a:schemeClr val="bg1"/>
                </a:solidFill>
              </a:rPr>
              <a:t>是不是不写计划比提前写计划更好？</a:t>
            </a:r>
            <a:endParaRPr lang="zh-CN" altLang="en-US" sz="32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3865" y="2033905"/>
            <a:ext cx="7954645" cy="434086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zh-CN" altLang="en-US" sz="2400">
                <a:solidFill>
                  <a:schemeClr val="bg1"/>
                </a:solidFill>
              </a:rPr>
              <a:t>第一步：资金推动论（不预测，学会讲理）</a:t>
            </a:r>
            <a:endParaRPr lang="zh-CN" altLang="en-US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第二步：趋势理论（不定义顶底，克服情绪）</a:t>
            </a:r>
            <a:endParaRPr lang="zh-CN" altLang="en-US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第三步：了解自己（定风格）</a:t>
            </a:r>
            <a:endParaRPr lang="zh-CN" altLang="en-US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第四步：了解投资标地（定战法）</a:t>
            </a:r>
            <a:endParaRPr lang="zh-CN" altLang="en-US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第五步：写计划（养成规矩习惯，做风险控制）</a:t>
            </a:r>
            <a:endParaRPr lang="zh-CN" altLang="en-US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第六步：做总结</a:t>
            </a:r>
            <a:endParaRPr lang="zh-CN" altLang="en-US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（让亏的每一分钱都不白亏，让挣的每一分钱都清清楚楚）</a:t>
            </a:r>
            <a:endParaRPr lang="zh-CN" altLang="en-US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第七步：做资产配置（学风险分化）</a:t>
            </a:r>
            <a:endParaRPr lang="zh-CN" altLang="en-US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第八步：完善盈利体系（比例调配）</a:t>
            </a:r>
            <a:endParaRPr lang="zh-CN" altLang="en-US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第九步：自洽（问心）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856220" y="1408430"/>
            <a:ext cx="35598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宋老师能做啥？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把愿意改变的人，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往老师的方式培养！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而不是培养成学员！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4065" y="126174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sym typeface="+mn-ea"/>
              </a:rPr>
              <a:t>有道无术，术尚可求。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  <a:sym typeface="+mn-ea"/>
              </a:rPr>
              <a:t>有术无道，止于术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。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018915" y="299085"/>
            <a:ext cx="4473575" cy="835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>
                <a:solidFill>
                  <a:schemeClr val="bg1"/>
                </a:solidFill>
              </a:rPr>
              <a:t>培训目标和对应性质</a:t>
            </a:r>
            <a:endParaRPr lang="zh-CN" altLang="en-US" sz="36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94885" y="66675"/>
            <a:ext cx="2602230" cy="578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>
                <a:solidFill>
                  <a:schemeClr val="bg1"/>
                </a:solidFill>
              </a:rPr>
              <a:t>课程安排</a:t>
            </a:r>
            <a:endParaRPr lang="zh-CN" altLang="en-US" sz="360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35" y="862330"/>
            <a:ext cx="10262235" cy="55740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0185" y="426085"/>
            <a:ext cx="11849735" cy="58966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bg1"/>
                </a:solidFill>
              </a:rPr>
              <a:t>                                                     </a:t>
            </a:r>
            <a:r>
              <a:rPr lang="zh-CN" altLang="en-US">
                <a:solidFill>
                  <a:schemeClr val="bg1"/>
                </a:solidFill>
              </a:rPr>
              <a:t>问答环节：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、有教选股吗？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战法里有，课里也有，群里也有，投顾老师有，服务老师也有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、是不是每个战法都要学？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不需要，会根据用户的情况来量身定制适合的，但要听话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、我股票还被深套着，能帮忙给解决方案吗？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会给，还会教你以后如何规避这种情况再次发生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4</a:t>
            </a:r>
            <a:r>
              <a:rPr lang="zh-CN" altLang="en-US">
                <a:solidFill>
                  <a:schemeClr val="bg1"/>
                </a:solidFill>
              </a:rPr>
              <a:t>、我时间少、不想学、我炒股就只想拿到票可以吗？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我们没有这样的直接给股票的服务，都是以教学为目的，从风格到战法到逻辑，完整的的盈利体系，才能真正的为咱们的炒股投资增加概率，减少</a:t>
            </a:r>
            <a:r>
              <a:rPr lang="zh-CN" altLang="en-US">
                <a:solidFill>
                  <a:schemeClr val="bg1"/>
                </a:solidFill>
              </a:rPr>
              <a:t>风险！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5</a:t>
            </a:r>
            <a:r>
              <a:rPr lang="zh-CN" altLang="en-US">
                <a:solidFill>
                  <a:schemeClr val="bg1"/>
                </a:solidFill>
              </a:rPr>
              <a:t>、我想盈亏都掌握在自己手中可以吗？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可以，把盈亏掌握在自己手中是理智的表现，但需要说明的是，股市不是自己说了算的，所以你可以控制你自己按计划做股票，但不能指望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控制</a:t>
            </a:r>
            <a:r>
              <a:rPr lang="zh-CN" altLang="en-US">
                <a:solidFill>
                  <a:schemeClr val="bg1"/>
                </a:solidFill>
              </a:rPr>
              <a:t>股票的涨跌来满足单方面的需求！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6</a:t>
            </a:r>
            <a:r>
              <a:rPr lang="zh-CN" altLang="en-US">
                <a:solidFill>
                  <a:schemeClr val="bg1"/>
                </a:solidFill>
              </a:rPr>
              <a:t>、学多久能看到自己有进步？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有快有慢，不得不承认的，是每个人的理解能力和决心不一样，来股市玩玩而已的人还是很多的，没有付出的时候，觉得自己是来挣钱的，当需要负责任的时候，人就会找借口逃离！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0185" y="480695"/>
            <a:ext cx="11849735" cy="58966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bg1"/>
                </a:solidFill>
              </a:rPr>
              <a:t>                                                     </a:t>
            </a:r>
            <a:r>
              <a:rPr lang="zh-CN" altLang="en-US">
                <a:solidFill>
                  <a:schemeClr val="bg1"/>
                </a:solidFill>
              </a:rPr>
              <a:t>问答环节：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7</a:t>
            </a:r>
            <a:r>
              <a:rPr lang="zh-CN" altLang="en-US">
                <a:solidFill>
                  <a:schemeClr val="bg1"/>
                </a:solidFill>
              </a:rPr>
              <a:t>、我做长线的，培训里面也有教</a:t>
            </a:r>
            <a:r>
              <a:rPr lang="zh-CN" altLang="en-US">
                <a:solidFill>
                  <a:schemeClr val="bg1"/>
                </a:solidFill>
              </a:rPr>
              <a:t>吗？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有的，长中短，超短，都有教，而且每种风格的侧重点，盈利方式不一样，学习的时候建议最好专人专学，不要被群里信息混淆了，毕竟群里不是只有一个人，什么风格</a:t>
            </a:r>
            <a:r>
              <a:rPr lang="zh-CN" altLang="en-US">
                <a:solidFill>
                  <a:schemeClr val="bg1"/>
                </a:solidFill>
              </a:rPr>
              <a:t>都有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8</a:t>
            </a:r>
            <a:r>
              <a:rPr lang="zh-CN" altLang="en-US">
                <a:solidFill>
                  <a:schemeClr val="bg1"/>
                </a:solidFill>
              </a:rPr>
              <a:t>、我很想学，但我时间不多，家里老人小孩要照顾，我担心我</a:t>
            </a:r>
            <a:r>
              <a:rPr lang="zh-CN" altLang="en-US">
                <a:solidFill>
                  <a:schemeClr val="bg1"/>
                </a:solidFill>
              </a:rPr>
              <a:t>学不会！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有这个担心很正常，毕竟学习之路，不是一天两天就能搞定的，但你也不用担心，我们并不是要把软件里所有的东西都学到手，而是把针对你个人情况的量身定制的盈利体系学习完即可，相关风格对应的相关战法，体系细节掌握了即可。比如医学，也不是学所有学科。所以只要每周能抽时间跟老师沟通学习，听老师的话完成对应的作业，时间一久，自然也就熟悉掌握</a:t>
            </a:r>
            <a:r>
              <a:rPr lang="zh-CN" altLang="en-US">
                <a:solidFill>
                  <a:schemeClr val="bg1"/>
                </a:solidFill>
              </a:rPr>
              <a:t>了。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9</a:t>
            </a:r>
            <a:r>
              <a:rPr lang="zh-CN" altLang="en-US">
                <a:solidFill>
                  <a:schemeClr val="bg1"/>
                </a:solidFill>
              </a:rPr>
              <a:t>、那一般多久能学会</a:t>
            </a:r>
            <a:r>
              <a:rPr lang="zh-CN" altLang="en-US">
                <a:solidFill>
                  <a:schemeClr val="bg1"/>
                </a:solidFill>
              </a:rPr>
              <a:t>呢？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短的一个月能把框架搭建起来，慢一点的三个月也差不多能理解明白，但要想滚瓜烂熟，需要长期的</a:t>
            </a:r>
            <a:r>
              <a:rPr lang="zh-CN" altLang="en-US">
                <a:solidFill>
                  <a:schemeClr val="bg1"/>
                </a:solidFill>
              </a:rPr>
              <a:t>坚持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10</a:t>
            </a:r>
            <a:r>
              <a:rPr lang="zh-CN" altLang="en-US">
                <a:solidFill>
                  <a:schemeClr val="bg1"/>
                </a:solidFill>
              </a:rPr>
              <a:t>、听说有专门的</a:t>
            </a:r>
            <a:r>
              <a:rPr lang="zh-CN" altLang="en-US">
                <a:solidFill>
                  <a:schemeClr val="bg1"/>
                </a:solidFill>
              </a:rPr>
              <a:t>训练营？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是的，根据新学员数量情况，会不定期开办训练班，培训班讲的东西会比较系统全面，包含市场复盘方法、规则制定、风格战法逻辑教学、计划书写作方式，操作复盘方法、胜率统计和盈亏比统计、风险控制、执行力</a:t>
            </a:r>
            <a:r>
              <a:rPr lang="zh-CN" altLang="en-US">
                <a:solidFill>
                  <a:schemeClr val="bg1"/>
                </a:solidFill>
              </a:rPr>
              <a:t>预先处理</a:t>
            </a:r>
            <a:r>
              <a:rPr lang="zh-CN" altLang="en-US">
                <a:solidFill>
                  <a:schemeClr val="bg1"/>
                </a:solidFill>
              </a:rPr>
              <a:t>方案等等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11</a:t>
            </a:r>
            <a:r>
              <a:rPr lang="zh-CN" altLang="en-US">
                <a:solidFill>
                  <a:schemeClr val="bg1"/>
                </a:solidFill>
              </a:rPr>
              <a:t>、参加了之后提升的最明显的是</a:t>
            </a:r>
            <a:r>
              <a:rPr lang="zh-CN" altLang="en-US">
                <a:solidFill>
                  <a:schemeClr val="bg1"/>
                </a:solidFill>
              </a:rPr>
              <a:t>什么？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提升最明显的，就是可以不需要别人帮忙的情况下，知道自己哪里出了问题，哪里操作不对，知道自己适合做什么，该做什么，该怎么</a:t>
            </a:r>
            <a:r>
              <a:rPr lang="zh-CN" altLang="en-US">
                <a:solidFill>
                  <a:schemeClr val="bg1"/>
                </a:solidFill>
              </a:rPr>
              <a:t>做。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不同视角看问题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无法避免的风险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55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知行不合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=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不知道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解决问题的方式★★★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85685" y="750570"/>
            <a:ext cx="4532630" cy="22504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bg1"/>
                </a:solidFill>
              </a:rPr>
              <a:t>从去年</a:t>
            </a:r>
            <a:r>
              <a:rPr lang="en-US" altLang="zh-CN">
                <a:solidFill>
                  <a:schemeClr val="bg1"/>
                </a:solidFill>
              </a:rPr>
              <a:t>10</a:t>
            </a:r>
            <a:r>
              <a:rPr lang="zh-CN" altLang="en-US">
                <a:solidFill>
                  <a:schemeClr val="bg1"/>
                </a:solidFill>
              </a:rPr>
              <a:t>月开始讲十五五</a:t>
            </a:r>
            <a:r>
              <a:rPr lang="zh-CN" altLang="en-US">
                <a:solidFill>
                  <a:schemeClr val="bg1"/>
                </a:solidFill>
              </a:rPr>
              <a:t>规划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从</a:t>
            </a:r>
            <a:r>
              <a:rPr lang="en-US" altLang="zh-CN">
                <a:solidFill>
                  <a:schemeClr val="bg1"/>
                </a:solidFill>
              </a:rPr>
              <a:t>12</a:t>
            </a:r>
            <a:r>
              <a:rPr lang="zh-CN" altLang="en-US">
                <a:solidFill>
                  <a:schemeClr val="bg1"/>
                </a:solidFill>
              </a:rPr>
              <a:t>月份开始讲</a:t>
            </a:r>
            <a:r>
              <a:rPr lang="zh-CN" altLang="en-US">
                <a:solidFill>
                  <a:schemeClr val="bg1"/>
                </a:solidFill>
              </a:rPr>
              <a:t>新质生产力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元旦前开始讲化工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月份讲</a:t>
            </a:r>
            <a:r>
              <a:rPr lang="zh-CN" altLang="en-US">
                <a:solidFill>
                  <a:schemeClr val="bg1"/>
                </a:solidFill>
              </a:rPr>
              <a:t>煤炭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年后开始讲战争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石油黄金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基金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讲光通信</a:t>
            </a:r>
            <a:r>
              <a:rPr lang="en-US" altLang="zh-CN">
                <a:solidFill>
                  <a:schemeClr val="bg1"/>
                </a:solidFill>
              </a:rPr>
              <a:t>/PCB/</a:t>
            </a:r>
            <a:r>
              <a:rPr lang="zh-CN" altLang="en-US">
                <a:solidFill>
                  <a:schemeClr val="bg1"/>
                </a:solidFill>
              </a:rPr>
              <a:t>两会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能源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电网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算力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  <a:sym typeface="+mn-ea"/>
              </a:rPr>
              <a:t>周三的课已经是第三次提到智能电网了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0" y="750570"/>
            <a:ext cx="6803390" cy="21094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21150" y="182245"/>
            <a:ext cx="4064000" cy="568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说说题材方向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35500" y="3521710"/>
            <a:ext cx="68421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守规矩的前提下，我们经历了</a:t>
            </a:r>
            <a:r>
              <a:rPr lang="zh-CN" altLang="en-US">
                <a:solidFill>
                  <a:schemeClr val="bg1"/>
                </a:solidFill>
              </a:rPr>
              <a:t>很多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双红双紫引发的广安爱众、聚飞光电、聚灿光电、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扭亏为盈的潜能恒信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资金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平台突破的中集集团、新特电气、科翔股份、氯碱化工、超捷股份、宇晶股份、</a:t>
            </a:r>
            <a:r>
              <a:rPr lang="zh-CN" altLang="en-US">
                <a:solidFill>
                  <a:schemeClr val="bg1"/>
                </a:solidFill>
              </a:rPr>
              <a:t>宏景科技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中线模式的博众精工、东方钽业、长光华芯、风华高科、美锦能源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耳熟能详的</a:t>
            </a:r>
            <a:r>
              <a:rPr lang="zh-CN" altLang="en-US">
                <a:solidFill>
                  <a:schemeClr val="bg1"/>
                </a:solidFill>
              </a:rPr>
              <a:t>药明康德、生物股份、华鲁恒升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最近连带起爆的绿色动力、博敏电子、三安光电、</a:t>
            </a:r>
            <a:r>
              <a:rPr lang="zh-CN" altLang="en-US">
                <a:solidFill>
                  <a:schemeClr val="bg1"/>
                </a:solidFill>
              </a:rPr>
              <a:t>拓维信息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群里</a:t>
            </a:r>
            <a:r>
              <a:rPr lang="en-US" altLang="zh-CN">
                <a:solidFill>
                  <a:schemeClr val="bg1"/>
                </a:solidFill>
              </a:rPr>
              <a:t>11</a:t>
            </a:r>
            <a:r>
              <a:rPr lang="zh-CN" altLang="en-US">
                <a:solidFill>
                  <a:schemeClr val="bg1"/>
                </a:solidFill>
              </a:rPr>
              <a:t>号还在教学讲的宁德时代异动带起来的</a:t>
            </a:r>
            <a:r>
              <a:rPr lang="zh-CN" altLang="en-US">
                <a:solidFill>
                  <a:schemeClr val="bg1"/>
                </a:solidFill>
              </a:rPr>
              <a:t>阳光电源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3429000"/>
            <a:ext cx="4200525" cy="2705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21150" y="182245"/>
            <a:ext cx="4064000" cy="568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说说中短</a:t>
            </a:r>
            <a:r>
              <a:rPr lang="zh-CN" altLang="en-US" sz="3200">
                <a:solidFill>
                  <a:schemeClr val="bg1"/>
                </a:solidFill>
              </a:rPr>
              <a:t>期方向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6870" y="1140460"/>
            <a:ext cx="9239885" cy="1541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bg1"/>
                </a:solidFill>
              </a:rPr>
              <a:t>新能源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储能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电力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算力，不管如何联动皆是大题材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不亚于航空，但又不像航空的选择范围那么窄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目前既然已经雨后春笋般冒头，那就没理由看戏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选股教学，先锁定热点，然后是战法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指标，然后是操作计划书和自我风控</a:t>
            </a:r>
            <a:r>
              <a:rPr lang="zh-CN" altLang="en-US">
                <a:solidFill>
                  <a:schemeClr val="bg1"/>
                </a:solidFill>
              </a:rPr>
              <a:t>设定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演示！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50535" y="5280660"/>
            <a:ext cx="60153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所有以上涉及到的题材和个股均为教学用，不作为推荐交易，不预测未来涨跌，也不作为未来收益承诺，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投资有风险，入市需谨慎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21150" y="182245"/>
            <a:ext cx="4064000" cy="568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说说资产管理</a:t>
            </a:r>
            <a:r>
              <a:rPr lang="zh-CN" altLang="en-US" sz="3200">
                <a:solidFill>
                  <a:schemeClr val="bg1"/>
                </a:solidFill>
              </a:rPr>
              <a:t>建议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98600" y="1162050"/>
            <a:ext cx="8324215" cy="5024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>
                <a:solidFill>
                  <a:schemeClr val="bg1"/>
                </a:solidFill>
              </a:rPr>
              <a:t>分化式管理</a:t>
            </a:r>
            <a:endParaRPr lang="zh-CN" altLang="en-US" sz="3600">
              <a:solidFill>
                <a:schemeClr val="bg1"/>
              </a:solidFill>
            </a:endParaRPr>
          </a:p>
          <a:p>
            <a:r>
              <a:rPr lang="zh-CN" altLang="en-US" sz="3600">
                <a:solidFill>
                  <a:schemeClr val="bg1"/>
                </a:solidFill>
              </a:rPr>
              <a:t>股票</a:t>
            </a:r>
            <a:r>
              <a:rPr lang="en-US" altLang="zh-CN" sz="3600">
                <a:solidFill>
                  <a:schemeClr val="bg1"/>
                </a:solidFill>
              </a:rPr>
              <a:t>5</a:t>
            </a:r>
            <a:r>
              <a:rPr lang="zh-CN" altLang="en-US" sz="3600">
                <a:solidFill>
                  <a:schemeClr val="bg1"/>
                </a:solidFill>
              </a:rPr>
              <a:t>成（其中中线</a:t>
            </a:r>
            <a:r>
              <a:rPr lang="en-US" altLang="zh-CN" sz="3600">
                <a:solidFill>
                  <a:schemeClr val="bg1"/>
                </a:solidFill>
              </a:rPr>
              <a:t>3</a:t>
            </a:r>
            <a:r>
              <a:rPr lang="zh-CN" altLang="en-US" sz="3600">
                <a:solidFill>
                  <a:schemeClr val="bg1"/>
                </a:solidFill>
              </a:rPr>
              <a:t>成，短线</a:t>
            </a:r>
            <a:r>
              <a:rPr lang="en-US" altLang="zh-CN" sz="3600">
                <a:solidFill>
                  <a:schemeClr val="bg1"/>
                </a:solidFill>
              </a:rPr>
              <a:t>2</a:t>
            </a:r>
            <a:r>
              <a:rPr lang="zh-CN" altLang="en-US" sz="3600">
                <a:solidFill>
                  <a:schemeClr val="bg1"/>
                </a:solidFill>
              </a:rPr>
              <a:t>成）</a:t>
            </a:r>
            <a:endParaRPr lang="zh-CN" altLang="en-US" sz="3600">
              <a:solidFill>
                <a:schemeClr val="bg1"/>
              </a:solidFill>
            </a:endParaRPr>
          </a:p>
          <a:p>
            <a:r>
              <a:rPr lang="zh-CN" altLang="en-US" sz="3600">
                <a:solidFill>
                  <a:schemeClr val="bg1"/>
                </a:solidFill>
              </a:rPr>
              <a:t>基金</a:t>
            </a:r>
            <a:r>
              <a:rPr lang="en-US" altLang="zh-CN" sz="3600">
                <a:solidFill>
                  <a:schemeClr val="bg1"/>
                </a:solidFill>
              </a:rPr>
              <a:t>2-3</a:t>
            </a:r>
            <a:r>
              <a:rPr lang="zh-CN" altLang="en-US" sz="3600">
                <a:solidFill>
                  <a:schemeClr val="bg1"/>
                </a:solidFill>
              </a:rPr>
              <a:t>成</a:t>
            </a:r>
            <a:endParaRPr lang="zh-CN" altLang="en-US" sz="3600">
              <a:solidFill>
                <a:schemeClr val="bg1"/>
              </a:solidFill>
            </a:endParaRPr>
          </a:p>
          <a:p>
            <a:r>
              <a:rPr lang="zh-CN" altLang="en-US" sz="3600">
                <a:solidFill>
                  <a:schemeClr val="bg1"/>
                </a:solidFill>
              </a:rPr>
              <a:t>策略</a:t>
            </a:r>
            <a:r>
              <a:rPr lang="en-US" altLang="zh-CN" sz="3600">
                <a:solidFill>
                  <a:schemeClr val="bg1"/>
                </a:solidFill>
              </a:rPr>
              <a:t>2-3</a:t>
            </a:r>
            <a:r>
              <a:rPr lang="zh-CN" altLang="en-US" sz="3600">
                <a:solidFill>
                  <a:schemeClr val="bg1"/>
                </a:solidFill>
              </a:rPr>
              <a:t>成</a:t>
            </a:r>
            <a:endParaRPr lang="zh-CN" altLang="en-US" sz="3600">
              <a:solidFill>
                <a:schemeClr val="bg1"/>
              </a:solidFill>
            </a:endParaRPr>
          </a:p>
          <a:p>
            <a:r>
              <a:rPr lang="zh-CN" altLang="en-US" sz="3600">
                <a:solidFill>
                  <a:schemeClr val="bg1"/>
                </a:solidFill>
              </a:rPr>
              <a:t>根据个人的能力和时间条件</a:t>
            </a:r>
            <a:endParaRPr lang="zh-CN" altLang="en-US" sz="3600">
              <a:solidFill>
                <a:schemeClr val="bg1"/>
              </a:solidFill>
            </a:endParaRPr>
          </a:p>
          <a:p>
            <a:r>
              <a:rPr lang="zh-CN" altLang="en-US" sz="3600">
                <a:solidFill>
                  <a:schemeClr val="bg1"/>
                </a:solidFill>
              </a:rPr>
              <a:t>可以酌情调整分配比例</a:t>
            </a:r>
            <a:endParaRPr lang="zh-CN" altLang="en-US" sz="3600">
              <a:solidFill>
                <a:schemeClr val="bg1"/>
              </a:solidFill>
            </a:endParaRPr>
          </a:p>
          <a:p>
            <a:r>
              <a:rPr lang="zh-CN" altLang="en-US" sz="3600">
                <a:solidFill>
                  <a:schemeClr val="bg1"/>
                </a:solidFill>
              </a:rPr>
              <a:t>其中基金这一块，个人建议在经传理财里面买严选后的，不会分配的朋友可以联系咱们帮忙</a:t>
            </a:r>
            <a:r>
              <a:rPr lang="zh-CN" altLang="en-US" sz="3600">
                <a:solidFill>
                  <a:schemeClr val="bg1"/>
                </a:solidFill>
              </a:rPr>
              <a:t>建议</a:t>
            </a:r>
            <a:endParaRPr lang="zh-CN" altLang="en-US" sz="36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不同视角看问题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225" y="1068070"/>
            <a:ext cx="579310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我们眼中的社会现象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房子、车子、票子、婚姻、孩子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工作、生活、学习、休闲、娱乐</a:t>
            </a:r>
            <a:endParaRPr lang="zh-CN" altLang="en-US">
              <a:solidFill>
                <a:schemeClr val="bg1"/>
              </a:solidFill>
            </a:endParaRPr>
          </a:p>
          <a:p>
            <a:br>
              <a:rPr lang="zh-CN" altLang="en-US">
                <a:solidFill>
                  <a:schemeClr val="bg1"/>
                </a:solidFill>
              </a:rPr>
            </a:b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  <a:sym typeface="+mn-ea"/>
              </a:rPr>
              <a:t>举例：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r>
              <a:rPr lang="zh-CN" altLang="en-US">
                <a:solidFill>
                  <a:schemeClr val="bg1"/>
                </a:solidFill>
                <a:sym typeface="+mn-ea"/>
              </a:rPr>
              <a:t>长辈眼里的幸福感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子女孝顺，有耐心，不嫌弃自己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r>
              <a:rPr lang="zh-CN" altLang="en-US">
                <a:solidFill>
                  <a:schemeClr val="bg1"/>
                </a:solidFill>
                <a:sym typeface="+mn-ea"/>
              </a:rPr>
              <a:t>大人眼里的幸福感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老婆孩子热炕头，家人和睦不生病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r>
              <a:rPr lang="zh-CN" altLang="en-US">
                <a:solidFill>
                  <a:schemeClr val="bg1"/>
                </a:solidFill>
              </a:rPr>
              <a:t>年轻人眼里幸福感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地址近、工资高、责任小、时间短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小孩眼里的幸福感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要啥就有啥，能当王子或公主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61860" y="1143000"/>
            <a:ext cx="40640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国家呢？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如何看待自己的优势和劣势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一带一路多少年了？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军工蛰伏多少年了？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喊解决芯片问题多少年了？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作为国家领路人，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可持续发展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不是口号，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在能保障百姓生存和安全的前提下，重塑自身的世界地位，是不是更重要？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0470" y="4777740"/>
            <a:ext cx="61690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打得起，能打赢，但打了之后输的比赢的多，你打吗？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科技地位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军事地位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人民币地位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国际地位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可持续发展</a:t>
            </a:r>
            <a:r>
              <a:rPr lang="zh-CN" altLang="en-US">
                <a:solidFill>
                  <a:schemeClr val="bg1"/>
                </a:solidFill>
              </a:rPr>
              <a:t>的重要性，权衡利弊和情感约束的</a:t>
            </a:r>
            <a:r>
              <a:rPr lang="zh-CN" altLang="en-US">
                <a:solidFill>
                  <a:schemeClr val="bg1"/>
                </a:solidFill>
              </a:rPr>
              <a:t>综合体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48560" y="366395"/>
            <a:ext cx="5885180" cy="576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bg1"/>
                </a:solidFill>
              </a:rPr>
              <a:t>科技的发展究竟是生产力还是泡沫？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5580" y="1771015"/>
            <a:ext cx="202692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gradFill>
                  <a:gsLst>
                    <a:gs pos="0">
                      <a:srgbClr val="D7F0FC"/>
                    </a:gs>
                    <a:gs pos="52000">
                      <a:srgbClr val="FFEFDE"/>
                    </a:gs>
                    <a:gs pos="100000">
                      <a:srgbClr val="FFDCFC"/>
                    </a:gs>
                  </a:gsLst>
                  <a:lin ang="5400000" scaled="1"/>
                </a:gradFill>
              </a:rPr>
              <a:t>道理：</a:t>
            </a:r>
            <a:endParaRPr lang="zh-CN" altLang="en-US">
              <a:gradFill>
                <a:gsLst>
                  <a:gs pos="0">
                    <a:srgbClr val="D7F0FC"/>
                  </a:gs>
                  <a:gs pos="52000">
                    <a:srgbClr val="FFEFDE"/>
                  </a:gs>
                  <a:gs pos="100000">
                    <a:srgbClr val="FFDCFC"/>
                  </a:gs>
                </a:gsLst>
                <a:lin ang="5400000" scaled="1"/>
              </a:gradFill>
            </a:endParaRPr>
          </a:p>
          <a:p>
            <a:r>
              <a:rPr lang="zh-CN" altLang="en-US">
                <a:gradFill>
                  <a:gsLst>
                    <a:gs pos="0">
                      <a:srgbClr val="D7F0FC"/>
                    </a:gs>
                    <a:gs pos="52000">
                      <a:srgbClr val="FFEFDE"/>
                    </a:gs>
                    <a:gs pos="100000">
                      <a:srgbClr val="FFDCFC"/>
                    </a:gs>
                  </a:gsLst>
                  <a:lin ang="5400000" scaled="1"/>
                </a:gradFill>
              </a:rPr>
              <a:t>看不见的那是画饼</a:t>
            </a:r>
            <a:endParaRPr lang="zh-CN" altLang="en-US">
              <a:gradFill>
                <a:gsLst>
                  <a:gs pos="0">
                    <a:srgbClr val="D7F0FC"/>
                  </a:gs>
                  <a:gs pos="52000">
                    <a:srgbClr val="FFEFDE"/>
                  </a:gs>
                  <a:gs pos="100000">
                    <a:srgbClr val="FFDCFC"/>
                  </a:gs>
                </a:gsLst>
                <a:lin ang="5400000" scaled="1"/>
              </a:gradFill>
            </a:endParaRPr>
          </a:p>
          <a:p>
            <a:r>
              <a:rPr lang="zh-CN" altLang="en-US">
                <a:gradFill>
                  <a:gsLst>
                    <a:gs pos="0">
                      <a:srgbClr val="D7F0FC"/>
                    </a:gs>
                    <a:gs pos="52000">
                      <a:srgbClr val="FFEFDE"/>
                    </a:gs>
                    <a:gs pos="100000">
                      <a:srgbClr val="FFDCFC"/>
                    </a:gs>
                  </a:gsLst>
                  <a:lin ang="5400000" scaled="1"/>
                </a:gradFill>
              </a:rPr>
              <a:t>看得见的那是成果</a:t>
            </a:r>
            <a:endParaRPr lang="zh-CN" altLang="en-US">
              <a:gradFill>
                <a:gsLst>
                  <a:gs pos="0">
                    <a:srgbClr val="D7F0FC"/>
                  </a:gs>
                  <a:gs pos="52000">
                    <a:srgbClr val="FFEFDE"/>
                  </a:gs>
                  <a:gs pos="100000">
                    <a:srgbClr val="FFDCFC"/>
                  </a:gs>
                </a:gsLst>
                <a:lin ang="5400000" scaled="1"/>
              </a:gradFill>
            </a:endParaRPr>
          </a:p>
          <a:p>
            <a:endParaRPr lang="zh-CN" altLang="en-US">
              <a:gradFill>
                <a:gsLst>
                  <a:gs pos="0">
                    <a:srgbClr val="D7F0FC"/>
                  </a:gs>
                  <a:gs pos="52000">
                    <a:srgbClr val="FFEFDE"/>
                  </a:gs>
                  <a:gs pos="100000">
                    <a:srgbClr val="FFDCFC"/>
                  </a:gs>
                </a:gsLst>
                <a:lin ang="5400000" scaled="1"/>
              </a:gradFill>
            </a:endParaRPr>
          </a:p>
          <a:p>
            <a:r>
              <a:rPr lang="zh-CN" altLang="en-US">
                <a:gradFill>
                  <a:gsLst>
                    <a:gs pos="0">
                      <a:srgbClr val="D7F0FC"/>
                    </a:gs>
                    <a:gs pos="52000">
                      <a:srgbClr val="FFEFDE"/>
                    </a:gs>
                    <a:gs pos="100000">
                      <a:srgbClr val="FFDCFC"/>
                    </a:gs>
                  </a:gsLst>
                  <a:lin ang="5400000" scaled="1"/>
                </a:gradFill>
              </a:rPr>
              <a:t>事实：</a:t>
            </a:r>
            <a:br>
              <a:rPr lang="zh-CN" altLang="en-US">
                <a:gradFill>
                  <a:gsLst>
                    <a:gs pos="0">
                      <a:srgbClr val="D7F0FC"/>
                    </a:gs>
                    <a:gs pos="52000">
                      <a:srgbClr val="FFEFDE"/>
                    </a:gs>
                    <a:gs pos="100000">
                      <a:srgbClr val="FFDCFC"/>
                    </a:gs>
                  </a:gsLst>
                  <a:lin ang="5400000" scaled="1"/>
                </a:gradFill>
              </a:rPr>
            </a:br>
            <a:r>
              <a:rPr lang="zh-CN" altLang="en-US">
                <a:gradFill>
                  <a:gsLst>
                    <a:gs pos="0">
                      <a:srgbClr val="D7F0FC"/>
                    </a:gs>
                    <a:gs pos="52000">
                      <a:srgbClr val="FFEFDE"/>
                    </a:gs>
                    <a:gs pos="100000">
                      <a:srgbClr val="FFDCFC"/>
                    </a:gs>
                  </a:gsLst>
                  <a:lin ang="5400000" scaled="1"/>
                </a:gradFill>
              </a:rPr>
              <a:t>机构炒预期</a:t>
            </a:r>
            <a:endParaRPr lang="zh-CN" altLang="en-US">
              <a:gradFill>
                <a:gsLst>
                  <a:gs pos="0">
                    <a:srgbClr val="D7F0FC"/>
                  </a:gs>
                  <a:gs pos="52000">
                    <a:srgbClr val="FFEFDE"/>
                  </a:gs>
                  <a:gs pos="100000">
                    <a:srgbClr val="FFDCFC"/>
                  </a:gs>
                </a:gsLst>
                <a:lin ang="5400000" scaled="1"/>
              </a:gradFill>
            </a:endParaRPr>
          </a:p>
          <a:p>
            <a:r>
              <a:rPr lang="zh-CN" altLang="en-US">
                <a:gradFill>
                  <a:gsLst>
                    <a:gs pos="0">
                      <a:srgbClr val="D7F0FC"/>
                    </a:gs>
                    <a:gs pos="52000">
                      <a:srgbClr val="FFEFDE"/>
                    </a:gs>
                    <a:gs pos="100000">
                      <a:srgbClr val="FFDCFC"/>
                    </a:gs>
                  </a:gsLst>
                  <a:lin ang="5400000" scaled="1"/>
                </a:gradFill>
              </a:rPr>
              <a:t>游资炒情绪</a:t>
            </a:r>
            <a:endParaRPr lang="zh-CN" altLang="en-US">
              <a:gradFill>
                <a:gsLst>
                  <a:gs pos="0">
                    <a:srgbClr val="D7F0FC"/>
                  </a:gs>
                  <a:gs pos="52000">
                    <a:srgbClr val="FFEFDE"/>
                  </a:gs>
                  <a:gs pos="100000">
                    <a:srgbClr val="FFDCFC"/>
                  </a:gs>
                </a:gsLst>
                <a:lin ang="5400000" scaled="1"/>
              </a:gradFill>
            </a:endParaRPr>
          </a:p>
          <a:p>
            <a:r>
              <a:rPr lang="zh-CN" altLang="en-US">
                <a:gradFill>
                  <a:gsLst>
                    <a:gs pos="0">
                      <a:srgbClr val="D7F0FC"/>
                    </a:gs>
                    <a:gs pos="52000">
                      <a:srgbClr val="FFEFDE"/>
                    </a:gs>
                    <a:gs pos="100000">
                      <a:srgbClr val="FFDCFC"/>
                    </a:gs>
                  </a:gsLst>
                  <a:lin ang="5400000" scaled="1"/>
                </a:gradFill>
              </a:rPr>
              <a:t>散户想要确定性！</a:t>
            </a:r>
            <a:endParaRPr lang="zh-CN" altLang="en-US">
              <a:gradFill>
                <a:gsLst>
                  <a:gs pos="0">
                    <a:srgbClr val="D7F0FC"/>
                  </a:gs>
                  <a:gs pos="52000">
                    <a:srgbClr val="FFEFDE"/>
                  </a:gs>
                  <a:gs pos="100000">
                    <a:srgbClr val="FFDCFC"/>
                  </a:gs>
                </a:gsLst>
                <a:lin ang="5400000" scaled="1"/>
              </a:gra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395" y="902335"/>
            <a:ext cx="4700270" cy="3175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02830" y="17278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用人体与环境的温差发电？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830" y="2786380"/>
            <a:ext cx="4666615" cy="36245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149600" y="49618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马年春晚机器人是不是真的？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无法避免的风险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4645" y="1068070"/>
            <a:ext cx="32702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、机构做投资有没有风险？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、游资做投资有没有风险？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、散户做投资该不该有风险？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30425" y="4878070"/>
            <a:ext cx="43395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引发的问题：</a:t>
            </a:r>
            <a:br>
              <a:rPr lang="zh-CN" altLang="en-US"/>
            </a:br>
            <a:r>
              <a:rPr lang="zh-CN">
                <a:solidFill>
                  <a:schemeClr val="bg1"/>
                </a:solidFill>
              </a:rPr>
              <a:t>连专业做投资的机构都有风险管理部门，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我们该追求</a:t>
            </a:r>
            <a:r>
              <a:rPr lang="en-US" altLang="zh-CN">
                <a:solidFill>
                  <a:schemeClr val="bg1"/>
                </a:solidFill>
              </a:rPr>
              <a:t>0</a:t>
            </a:r>
            <a:r>
              <a:rPr lang="zh-CN" altLang="en-US">
                <a:solidFill>
                  <a:schemeClr val="bg1"/>
                </a:solidFill>
              </a:rPr>
              <a:t>风险，还是该追求风险可控？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3585" y="314769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听到最多的诉求：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1.</a:t>
            </a:r>
            <a:r>
              <a:rPr lang="zh-CN" altLang="en-US">
                <a:solidFill>
                  <a:schemeClr val="bg1"/>
                </a:solidFill>
              </a:rPr>
              <a:t>只要不亏钱就行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2.</a:t>
            </a:r>
            <a:r>
              <a:rPr lang="zh-CN" altLang="en-US">
                <a:solidFill>
                  <a:schemeClr val="bg1"/>
                </a:solidFill>
              </a:rPr>
              <a:t>只要能赚钱就行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3.</a:t>
            </a:r>
            <a:r>
              <a:rPr lang="zh-CN" altLang="en-US">
                <a:solidFill>
                  <a:schemeClr val="bg1"/>
                </a:solidFill>
              </a:rPr>
              <a:t>只要赚到多少就行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080" y="229235"/>
            <a:ext cx="3562985" cy="3111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0" y="1812925"/>
            <a:ext cx="4745355" cy="43135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经传多赢资深投顾：宋旭先，投顾执业编号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:A1120624060005;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:A20250618004787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2310" y="1000760"/>
            <a:ext cx="78479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炒股</a:t>
            </a:r>
            <a:r>
              <a:rPr lang="en-US" altLang="zh-CN">
                <a:solidFill>
                  <a:schemeClr val="bg1"/>
                </a:solidFill>
              </a:rPr>
              <a:t>30</a:t>
            </a:r>
            <a:r>
              <a:rPr lang="zh-CN" altLang="en-US">
                <a:solidFill>
                  <a:schemeClr val="bg1"/>
                </a:solidFill>
              </a:rPr>
              <a:t>年，哪一笔买卖没有风险？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正确答案：只要参与了，就必定在冒险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正确思路：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不是找到稳赚不赔的生意，而是如何让风险控制在自己能接受的范围内！！！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接受这一条，才真正明白投资的首要重点！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75" y="2849245"/>
            <a:ext cx="4367530" cy="30130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3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7024</Words>
  <Application>WPS 演示</Application>
  <PresentationFormat>宽屏</PresentationFormat>
  <Paragraphs>337</Paragraphs>
  <Slides>33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Medium</vt:lpstr>
      <vt:lpstr>思源黑体 Medium</vt:lpstr>
      <vt:lpstr>思源黑体 CN Bold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彬</cp:lastModifiedBy>
  <cp:revision>326</cp:revision>
  <dcterms:created xsi:type="dcterms:W3CDTF">2022-12-31T05:43:00Z</dcterms:created>
  <dcterms:modified xsi:type="dcterms:W3CDTF">2026-03-31T06:18:48Z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29A6AC1D570D490C9AB732DC4DB32958_13</vt:lpwstr>
  </property>
</Properties>
</file>