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2"/>
  </p:notesMasterIdLst>
  <p:sldIdLst>
    <p:sldId id="328" r:id="rId3"/>
    <p:sldId id="330" r:id="rId4"/>
    <p:sldId id="321" r:id="rId5"/>
    <p:sldId id="322" r:id="rId6"/>
    <p:sldId id="329" r:id="rId7"/>
    <p:sldId id="339" r:id="rId8"/>
    <p:sldId id="340" r:id="rId9"/>
    <p:sldId id="341" r:id="rId10"/>
    <p:sldId id="335" r:id="rId11"/>
    <p:sldId id="342" r:id="rId12"/>
    <p:sldId id="343" r:id="rId13"/>
    <p:sldId id="345" r:id="rId14"/>
    <p:sldId id="344" r:id="rId15"/>
    <p:sldId id="346" r:id="rId16"/>
    <p:sldId id="347" r:id="rId17"/>
    <p:sldId id="348" r:id="rId18"/>
    <p:sldId id="349" r:id="rId19"/>
    <p:sldId id="350" r:id="rId20"/>
    <p:sldId id="352" r:id="rId21"/>
    <p:sldId id="351" r:id="rId22"/>
    <p:sldId id="353" r:id="rId23"/>
    <p:sldId id="354" r:id="rId24"/>
    <p:sldId id="355" r:id="rId25"/>
    <p:sldId id="356" r:id="rId26"/>
    <p:sldId id="357" r:id="rId27"/>
    <p:sldId id="358" r:id="rId28"/>
    <p:sldId id="363" r:id="rId29"/>
    <p:sldId id="365" r:id="rId30"/>
    <p:sldId id="369" r:id="rId31"/>
    <p:sldId id="370" r:id="rId32"/>
    <p:sldId id="359" r:id="rId33"/>
    <p:sldId id="360" r:id="rId34"/>
    <p:sldId id="361" r:id="rId35"/>
    <p:sldId id="362" r:id="rId36"/>
    <p:sldId id="364" r:id="rId37"/>
    <p:sldId id="366" r:id="rId38"/>
    <p:sldId id="367" r:id="rId39"/>
    <p:sldId id="368" r:id="rId40"/>
    <p:sldId id="327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8" userDrawn="1">
          <p15:clr>
            <a:srgbClr val="A4A3A4"/>
          </p15:clr>
        </p15:guide>
        <p15:guide id="2" pos="35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98"/>
        <p:guide pos="356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6" Type="http://schemas.openxmlformats.org/officeDocument/2006/relationships/commentAuthors" Target="commentAuthors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notesMaster" Target="notesMasters/notesMaster1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3" name="图片 2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8986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6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5.xml"/><Relationship Id="rId2" Type="http://schemas.openxmlformats.org/officeDocument/2006/relationships/image" Target="../media/image17.png"/><Relationship Id="rId1" Type="http://schemas.openxmlformats.org/officeDocument/2006/relationships/tags" Target="../tags/tag54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7.xml"/><Relationship Id="rId2" Type="http://schemas.openxmlformats.org/officeDocument/2006/relationships/image" Target="../media/image18.png"/><Relationship Id="rId1" Type="http://schemas.openxmlformats.org/officeDocument/2006/relationships/tags" Target="../tags/tag56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9.xml"/><Relationship Id="rId2" Type="http://schemas.openxmlformats.org/officeDocument/2006/relationships/image" Target="../media/image19.png"/><Relationship Id="rId1" Type="http://schemas.openxmlformats.org/officeDocument/2006/relationships/tags" Target="../tags/tag5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1.xml"/><Relationship Id="rId2" Type="http://schemas.openxmlformats.org/officeDocument/2006/relationships/image" Target="../media/image20.png"/><Relationship Id="rId1" Type="http://schemas.openxmlformats.org/officeDocument/2006/relationships/tags" Target="../tags/tag6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3.xml"/><Relationship Id="rId2" Type="http://schemas.openxmlformats.org/officeDocument/2006/relationships/image" Target="../media/image21.png"/><Relationship Id="rId1" Type="http://schemas.openxmlformats.org/officeDocument/2006/relationships/tags" Target="../tags/tag6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5.xml"/><Relationship Id="rId2" Type="http://schemas.openxmlformats.org/officeDocument/2006/relationships/image" Target="../media/image21.png"/><Relationship Id="rId1" Type="http://schemas.openxmlformats.org/officeDocument/2006/relationships/tags" Target="../tags/tag6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7.xml"/><Relationship Id="rId2" Type="http://schemas.openxmlformats.org/officeDocument/2006/relationships/image" Target="../media/image22.png"/><Relationship Id="rId1" Type="http://schemas.openxmlformats.org/officeDocument/2006/relationships/tags" Target="../tags/tag66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9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68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7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7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image" Target="../media/image10.png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image" Target="../media/image9.png"/><Relationship Id="rId1" Type="http://schemas.openxmlformats.org/officeDocument/2006/relationships/tags" Target="../tags/tag1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6.xml"/><Relationship Id="rId2" Type="http://schemas.openxmlformats.org/officeDocument/2006/relationships/image" Target="../media/image29.png"/><Relationship Id="rId1" Type="http://schemas.openxmlformats.org/officeDocument/2006/relationships/tags" Target="../tags/tag75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8.xml"/><Relationship Id="rId2" Type="http://schemas.openxmlformats.org/officeDocument/2006/relationships/image" Target="../media/image30.png"/><Relationship Id="rId1" Type="http://schemas.openxmlformats.org/officeDocument/2006/relationships/tags" Target="../tags/tag77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0.xml"/><Relationship Id="rId2" Type="http://schemas.openxmlformats.org/officeDocument/2006/relationships/image" Target="../media/image31.png"/><Relationship Id="rId1" Type="http://schemas.openxmlformats.org/officeDocument/2006/relationships/tags" Target="../tags/tag79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2.xml"/><Relationship Id="rId2" Type="http://schemas.openxmlformats.org/officeDocument/2006/relationships/image" Target="../media/image32.png"/><Relationship Id="rId1" Type="http://schemas.openxmlformats.org/officeDocument/2006/relationships/tags" Target="../tags/tag81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7.xml"/><Relationship Id="rId2" Type="http://schemas.openxmlformats.org/officeDocument/2006/relationships/image" Target="../media/image33.png"/><Relationship Id="rId1" Type="http://schemas.openxmlformats.org/officeDocument/2006/relationships/tags" Target="../tags/tag86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9.xml"/><Relationship Id="rId2" Type="http://schemas.openxmlformats.org/officeDocument/2006/relationships/image" Target="../media/image34.png"/><Relationship Id="rId1" Type="http://schemas.openxmlformats.org/officeDocument/2006/relationships/tags" Target="../tags/tag88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1.xml"/><Relationship Id="rId2" Type="http://schemas.openxmlformats.org/officeDocument/2006/relationships/image" Target="../media/image35.png"/><Relationship Id="rId1" Type="http://schemas.openxmlformats.org/officeDocument/2006/relationships/tags" Target="../tags/tag90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3.xml"/><Relationship Id="rId2" Type="http://schemas.openxmlformats.org/officeDocument/2006/relationships/image" Target="../media/image36.png"/><Relationship Id="rId1" Type="http://schemas.openxmlformats.org/officeDocument/2006/relationships/tags" Target="../tags/tag92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5.xml"/><Relationship Id="rId2" Type="http://schemas.openxmlformats.org/officeDocument/2006/relationships/image" Target="../media/image37.png"/><Relationship Id="rId1" Type="http://schemas.openxmlformats.org/officeDocument/2006/relationships/tags" Target="../tags/tag9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image" Target="../media/image12.png"/><Relationship Id="rId3" Type="http://schemas.openxmlformats.org/officeDocument/2006/relationships/tags" Target="../tags/tag24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3.xml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tags" Target="../tags/tag35.xml"/><Relationship Id="rId14" Type="http://schemas.openxmlformats.org/officeDocument/2006/relationships/tags" Target="../tags/tag34.xml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7.xml"/><Relationship Id="rId2" Type="http://schemas.openxmlformats.org/officeDocument/2006/relationships/image" Target="../media/image38.png"/><Relationship Id="rId1" Type="http://schemas.openxmlformats.org/officeDocument/2006/relationships/tags" Target="../tags/tag96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9.xml"/><Relationship Id="rId2" Type="http://schemas.openxmlformats.org/officeDocument/2006/relationships/image" Target="../media/image39.png"/><Relationship Id="rId1" Type="http://schemas.openxmlformats.org/officeDocument/2006/relationships/tags" Target="../tags/tag98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1.xml"/><Relationship Id="rId2" Type="http://schemas.openxmlformats.org/officeDocument/2006/relationships/image" Target="../media/image40.png"/><Relationship Id="rId1" Type="http://schemas.openxmlformats.org/officeDocument/2006/relationships/tags" Target="../tags/tag100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3.xml"/><Relationship Id="rId2" Type="http://schemas.openxmlformats.org/officeDocument/2006/relationships/image" Target="../media/image41.png"/><Relationship Id="rId1" Type="http://schemas.openxmlformats.org/officeDocument/2006/relationships/tags" Target="../tags/tag102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5.xml"/><Relationship Id="rId2" Type="http://schemas.openxmlformats.org/officeDocument/2006/relationships/image" Target="../media/image42.png"/><Relationship Id="rId1" Type="http://schemas.openxmlformats.org/officeDocument/2006/relationships/tags" Target="../tags/tag104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7.xml"/><Relationship Id="rId2" Type="http://schemas.openxmlformats.org/officeDocument/2006/relationships/image" Target="../media/image42.png"/><Relationship Id="rId1" Type="http://schemas.openxmlformats.org/officeDocument/2006/relationships/tags" Target="../tags/tag106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9.xml"/><Relationship Id="rId2" Type="http://schemas.openxmlformats.org/officeDocument/2006/relationships/image" Target="../media/image43.png"/><Relationship Id="rId1" Type="http://schemas.openxmlformats.org/officeDocument/2006/relationships/tags" Target="../tags/tag108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1.xml"/><Relationship Id="rId2" Type="http://schemas.openxmlformats.org/officeDocument/2006/relationships/image" Target="../media/image44.png"/><Relationship Id="rId1" Type="http://schemas.openxmlformats.org/officeDocument/2006/relationships/tags" Target="../tags/tag110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3.xml"/><Relationship Id="rId2" Type="http://schemas.openxmlformats.org/officeDocument/2006/relationships/image" Target="../media/image45.png"/><Relationship Id="rId1" Type="http://schemas.openxmlformats.org/officeDocument/2006/relationships/tags" Target="../tags/tag1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14.xml"/><Relationship Id="rId1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4.xml"/><Relationship Id="rId2" Type="http://schemas.openxmlformats.org/officeDocument/2006/relationships/image" Target="../media/image13.png"/><Relationship Id="rId1" Type="http://schemas.openxmlformats.org/officeDocument/2006/relationships/tags" Target="../tags/tag4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6.xml"/><Relationship Id="rId2" Type="http://schemas.openxmlformats.org/officeDocument/2006/relationships/image" Target="../media/image14.png"/><Relationship Id="rId1" Type="http://schemas.openxmlformats.org/officeDocument/2006/relationships/tags" Target="../tags/tag4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8.xml"/><Relationship Id="rId2" Type="http://schemas.openxmlformats.org/officeDocument/2006/relationships/image" Target="../media/image15.png"/><Relationship Id="rId1" Type="http://schemas.openxmlformats.org/officeDocument/2006/relationships/tags" Target="../tags/tag47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0.xml"/><Relationship Id="rId2" Type="http://schemas.openxmlformats.org/officeDocument/2006/relationships/image" Target="../media/image16.png"/><Relationship Id="rId1" Type="http://schemas.openxmlformats.org/officeDocument/2006/relationships/tags" Target="../tags/tag4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6858635"/>
          </a:xfrm>
          <a:prstGeom prst="rect">
            <a:avLst/>
          </a:prstGeom>
        </p:spPr>
      </p:pic>
      <p:pic>
        <p:nvPicPr>
          <p:cNvPr id="3" name="图片 2" descr="5 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1940" y="189865"/>
            <a:ext cx="8319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牛市顶还没到（短线上攻的参考）</a:t>
            </a:r>
            <a:endParaRPr lang="zh-CN" altLang="en-US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40" y="659765"/>
            <a:ext cx="9698355" cy="57588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1940" y="189865"/>
            <a:ext cx="8319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当下的情况，倾向于进入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4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浪调整浪</a:t>
            </a:r>
            <a:endParaRPr lang="zh-CN" altLang="en-US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750570"/>
            <a:ext cx="8893810" cy="51587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0370" y="5946140"/>
            <a:ext cx="11720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/>
                </a:solidFill>
              </a:rPr>
              <a:t>缺口：</a:t>
            </a:r>
            <a:r>
              <a:rPr lang="en-US" altLang="zh-CN">
                <a:solidFill>
                  <a:schemeClr val="bg2"/>
                </a:solidFill>
              </a:rPr>
              <a:t>3977</a:t>
            </a:r>
            <a:r>
              <a:rPr lang="zh-CN" altLang="en-US">
                <a:solidFill>
                  <a:schemeClr val="bg2"/>
                </a:solidFill>
              </a:rPr>
              <a:t>；黄金分割分别：</a:t>
            </a:r>
            <a:r>
              <a:rPr lang="en-US" altLang="zh-CN">
                <a:solidFill>
                  <a:schemeClr val="bg2"/>
                </a:solidFill>
              </a:rPr>
              <a:t>3946</a:t>
            </a:r>
            <a:r>
              <a:rPr lang="zh-CN" altLang="en-US">
                <a:solidFill>
                  <a:schemeClr val="bg2"/>
                </a:solidFill>
              </a:rPr>
              <a:t>、</a:t>
            </a:r>
            <a:r>
              <a:rPr lang="en-US" altLang="zh-CN">
                <a:solidFill>
                  <a:schemeClr val="bg2"/>
                </a:solidFill>
              </a:rPr>
              <a:t>3710</a:t>
            </a:r>
            <a:r>
              <a:rPr lang="zh-CN" altLang="en-US">
                <a:solidFill>
                  <a:schemeClr val="bg2"/>
                </a:solidFill>
              </a:rPr>
              <a:t>；不可以跌破</a:t>
            </a:r>
            <a:r>
              <a:rPr lang="en-US" altLang="zh-CN">
                <a:solidFill>
                  <a:schemeClr val="bg2"/>
                </a:solidFill>
              </a:rPr>
              <a:t>3674.</a:t>
            </a:r>
            <a:r>
              <a:rPr lang="zh-CN" altLang="en-US">
                <a:solidFill>
                  <a:schemeClr val="bg2"/>
                </a:solidFill>
              </a:rPr>
              <a:t>最大的问题太多人相信跌下去都是潜在砸盘力量</a:t>
            </a:r>
            <a:endParaRPr lang="zh-CN" altLang="en-US">
              <a:solidFill>
                <a:schemeClr val="bg2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1940" y="189865"/>
            <a:ext cx="8319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回看二浪调整特征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45" y="794385"/>
            <a:ext cx="9302115" cy="55238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1940" y="189865"/>
            <a:ext cx="8319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如何判断四浪结束一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70965" y="5964555"/>
            <a:ext cx="99980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>
                <a:solidFill>
                  <a:schemeClr val="bg2"/>
                </a:solidFill>
              </a:rPr>
              <a:t>二浪和三浪</a:t>
            </a:r>
            <a:r>
              <a:rPr lang="en-US" altLang="zh-CN" sz="2000">
                <a:solidFill>
                  <a:schemeClr val="bg2"/>
                </a:solidFill>
              </a:rPr>
              <a:t>4</a:t>
            </a:r>
            <a:r>
              <a:rPr lang="zh-CN" altLang="en-US" sz="2000">
                <a:solidFill>
                  <a:schemeClr val="bg2"/>
                </a:solidFill>
              </a:rPr>
              <a:t>的低点都是靠近海底，海底数据分别是</a:t>
            </a:r>
            <a:r>
              <a:rPr lang="en-US" altLang="zh-CN" sz="2000">
                <a:solidFill>
                  <a:schemeClr val="bg2"/>
                </a:solidFill>
              </a:rPr>
              <a:t>23</a:t>
            </a:r>
            <a:r>
              <a:rPr lang="zh-CN" altLang="en-US" sz="2000">
                <a:solidFill>
                  <a:schemeClr val="bg2"/>
                </a:solidFill>
              </a:rPr>
              <a:t>和</a:t>
            </a:r>
            <a:r>
              <a:rPr lang="en-US" altLang="zh-CN" sz="2000">
                <a:solidFill>
                  <a:schemeClr val="bg2"/>
                </a:solidFill>
              </a:rPr>
              <a:t>29</a:t>
            </a:r>
            <a:r>
              <a:rPr lang="zh-CN" altLang="en-US" sz="2000">
                <a:solidFill>
                  <a:schemeClr val="bg2"/>
                </a:solidFill>
              </a:rPr>
              <a:t>，低于</a:t>
            </a:r>
            <a:r>
              <a:rPr lang="en-US" altLang="zh-CN" sz="2000">
                <a:solidFill>
                  <a:schemeClr val="bg2"/>
                </a:solidFill>
              </a:rPr>
              <a:t>30</a:t>
            </a:r>
            <a:r>
              <a:rPr lang="zh-CN" altLang="en-US" sz="2000">
                <a:solidFill>
                  <a:schemeClr val="bg2"/>
                </a:solidFill>
              </a:rPr>
              <a:t>和入水后。</a:t>
            </a:r>
            <a:endParaRPr lang="zh-CN" altLang="en-US" sz="2000">
              <a:solidFill>
                <a:schemeClr val="bg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65" y="762635"/>
            <a:ext cx="8703310" cy="51676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1940" y="189865"/>
            <a:ext cx="8319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如何判断四浪结束二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6735" y="6058535"/>
            <a:ext cx="112579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2"/>
                </a:solidFill>
              </a:rPr>
              <a:t>平均股价周线跌幅超</a:t>
            </a:r>
            <a:r>
              <a:rPr lang="en-US" altLang="zh-CN" sz="2000">
                <a:solidFill>
                  <a:schemeClr val="bg2"/>
                </a:solidFill>
              </a:rPr>
              <a:t>5</a:t>
            </a:r>
            <a:r>
              <a:rPr lang="zh-CN" altLang="en-US" sz="2000">
                <a:solidFill>
                  <a:schemeClr val="bg2"/>
                </a:solidFill>
              </a:rPr>
              <a:t>个点，因为这里是四浪和顶背离共振，更大有效性更强或者多次超</a:t>
            </a:r>
            <a:r>
              <a:rPr lang="en-US" altLang="zh-CN" sz="2000">
                <a:solidFill>
                  <a:schemeClr val="bg2"/>
                </a:solidFill>
              </a:rPr>
              <a:t>5</a:t>
            </a:r>
            <a:r>
              <a:rPr lang="zh-CN" altLang="en-US" sz="2000">
                <a:solidFill>
                  <a:schemeClr val="bg2"/>
                </a:solidFill>
              </a:rPr>
              <a:t>个点阴线</a:t>
            </a:r>
            <a:endParaRPr lang="zh-CN" altLang="en-US" sz="2000">
              <a:solidFill>
                <a:schemeClr val="bg2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935" y="658495"/>
            <a:ext cx="9094500" cy="540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1940" y="189865"/>
            <a:ext cx="8319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如何判断四浪结束二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6735" y="6058535"/>
            <a:ext cx="112579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chemeClr val="bg2"/>
                </a:solidFill>
              </a:rPr>
              <a:t>平均股价周线跌幅超</a:t>
            </a:r>
            <a:r>
              <a:rPr lang="en-US" altLang="zh-CN" sz="2000">
                <a:solidFill>
                  <a:schemeClr val="bg2"/>
                </a:solidFill>
              </a:rPr>
              <a:t>5</a:t>
            </a:r>
            <a:r>
              <a:rPr lang="zh-CN" altLang="en-US" sz="2000">
                <a:solidFill>
                  <a:schemeClr val="bg2"/>
                </a:solidFill>
              </a:rPr>
              <a:t>个点，因为这里是四浪和顶背离共振，更大有效性更强或者多次超</a:t>
            </a:r>
            <a:r>
              <a:rPr lang="en-US" altLang="zh-CN" sz="2000">
                <a:solidFill>
                  <a:schemeClr val="bg2"/>
                </a:solidFill>
              </a:rPr>
              <a:t>5</a:t>
            </a:r>
            <a:r>
              <a:rPr lang="zh-CN" altLang="en-US" sz="2000">
                <a:solidFill>
                  <a:schemeClr val="bg2"/>
                </a:solidFill>
              </a:rPr>
              <a:t>个点阴线</a:t>
            </a:r>
            <a:endParaRPr lang="zh-CN" altLang="en-US" sz="2000">
              <a:solidFill>
                <a:schemeClr val="bg2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935" y="658495"/>
            <a:ext cx="9094500" cy="540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1940" y="189865"/>
            <a:ext cx="8319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如何判断四浪结束三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50845" y="6058535"/>
            <a:ext cx="112579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>
                <a:solidFill>
                  <a:schemeClr val="bg2"/>
                </a:solidFill>
              </a:rPr>
              <a:t>靠近熊线或者资金底背离是重点参考指标，倾向于熊线。</a:t>
            </a:r>
            <a:endParaRPr lang="zh-CN" sz="2000">
              <a:solidFill>
                <a:schemeClr val="bg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40" y="658495"/>
            <a:ext cx="9094500" cy="540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1940" y="189865"/>
            <a:ext cx="8319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如何判断四浪结束四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37660" y="5626735"/>
            <a:ext cx="112579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>
                <a:solidFill>
                  <a:schemeClr val="bg2"/>
                </a:solidFill>
              </a:rPr>
              <a:t>国家队的资金随时伺机而动</a:t>
            </a:r>
            <a:endParaRPr lang="zh-CN" sz="2000">
              <a:solidFill>
                <a:schemeClr val="bg2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80" y="1505585"/>
            <a:ext cx="5245735" cy="3114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760" y="963295"/>
            <a:ext cx="5574665" cy="41998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地缘和经济的释放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1940" y="189865"/>
            <a:ext cx="8319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中东局势引发的涨价叠加降息的落空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925" y="3924935"/>
            <a:ext cx="5235575" cy="15144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160" y="1066165"/>
            <a:ext cx="4119880" cy="270192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tretch>
            <a:fillRect/>
          </a:stretch>
        </p:blipFill>
        <p:spPr>
          <a:xfrm>
            <a:off x="8622983" y="1592263"/>
            <a:ext cx="3286125" cy="16478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05" y="1065530"/>
            <a:ext cx="3261995" cy="48933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297930" y="565404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2"/>
                </a:solidFill>
              </a:rPr>
              <a:t>解铃还须系铃人</a:t>
            </a:r>
            <a:endParaRPr lang="zh-CN" altLang="en-US" sz="2400" b="1">
              <a:solidFill>
                <a:schemeClr val="bg2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6" name="图片 5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耐得住寂寞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守得住繁华</a:t>
            </a:r>
            <a:endParaRPr lang="zh-CN" altLang="en-US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93360" y="4290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5293360" y="4605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308600" y="3507740"/>
            <a:ext cx="5335270" cy="70675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655945" y="3562985"/>
            <a:ext cx="537972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王延龙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A1120615060002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  <a:sym typeface="+mn-ea"/>
            </a:endParaRPr>
          </a:p>
          <a:p>
            <a:r>
              <a:rPr lang="en-US" altLang="zh-CN" sz="1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       </a:t>
            </a:r>
            <a:r>
              <a:rPr lang="zh-CN" altLang="en-US" sz="1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16" name="图片 15" descr="曲线 7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085" y="788035"/>
            <a:ext cx="3968115" cy="5182235"/>
          </a:xfrm>
          <a:prstGeom prst="rect">
            <a:avLst/>
          </a:prstGeom>
        </p:spPr>
      </p:pic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长期从事金融服务行业，擅长把握市场节奏、筹码理论、热点跟踪及板块分析和龙头晋级、淘汰、卡位等细节判断。独创盈利模式《钝化转势法》、《分金弱转强》、《一眼看高点》等，深受广大股民用户的认可。</a:t>
            </a:r>
            <a:endParaRPr lang="en-US" altLang="zh-CN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1940" y="189865"/>
            <a:ext cx="8319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产品不断涨价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5" y="1057275"/>
            <a:ext cx="8904605" cy="52870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109710" y="2472055"/>
            <a:ext cx="40640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2"/>
                </a:solidFill>
              </a:rPr>
              <a:t>10</a:t>
            </a:r>
            <a:r>
              <a:rPr lang="zh-CN" altLang="en-US" b="1">
                <a:solidFill>
                  <a:schemeClr val="bg2"/>
                </a:solidFill>
              </a:rPr>
              <a:t>成本，</a:t>
            </a:r>
            <a:r>
              <a:rPr lang="en-US" altLang="zh-CN" b="1">
                <a:solidFill>
                  <a:schemeClr val="bg2"/>
                </a:solidFill>
              </a:rPr>
              <a:t>13</a:t>
            </a:r>
            <a:r>
              <a:rPr lang="zh-CN" altLang="en-US" b="1">
                <a:solidFill>
                  <a:schemeClr val="bg2"/>
                </a:solidFill>
              </a:rPr>
              <a:t>销售，</a:t>
            </a:r>
            <a:r>
              <a:rPr lang="en-US" altLang="zh-CN" b="1">
                <a:solidFill>
                  <a:schemeClr val="bg2"/>
                </a:solidFill>
              </a:rPr>
              <a:t>30%</a:t>
            </a:r>
            <a:r>
              <a:rPr lang="zh-CN" altLang="en-US" b="1">
                <a:solidFill>
                  <a:schemeClr val="bg2"/>
                </a:solidFill>
              </a:rPr>
              <a:t>利润</a:t>
            </a:r>
            <a:endParaRPr lang="zh-CN" altLang="en-US" b="1">
              <a:solidFill>
                <a:schemeClr val="bg2"/>
              </a:solidFill>
            </a:endParaRPr>
          </a:p>
          <a:p>
            <a:endParaRPr lang="zh-CN" altLang="en-US" b="1">
              <a:solidFill>
                <a:schemeClr val="bg2"/>
              </a:solidFill>
            </a:endParaRPr>
          </a:p>
          <a:p>
            <a:r>
              <a:rPr lang="en-US" altLang="zh-CN" b="1">
                <a:solidFill>
                  <a:schemeClr val="bg2"/>
                </a:solidFill>
              </a:rPr>
              <a:t>10</a:t>
            </a:r>
            <a:r>
              <a:rPr lang="zh-CN" altLang="en-US" b="1">
                <a:solidFill>
                  <a:schemeClr val="bg2"/>
                </a:solidFill>
              </a:rPr>
              <a:t>成本，</a:t>
            </a:r>
            <a:r>
              <a:rPr lang="en-US" altLang="zh-CN" b="1">
                <a:solidFill>
                  <a:schemeClr val="bg2"/>
                </a:solidFill>
              </a:rPr>
              <a:t>15</a:t>
            </a:r>
            <a:r>
              <a:rPr lang="zh-CN" altLang="en-US" b="1">
                <a:solidFill>
                  <a:schemeClr val="bg2"/>
                </a:solidFill>
              </a:rPr>
              <a:t>销售，</a:t>
            </a:r>
            <a:r>
              <a:rPr lang="en-US" altLang="zh-CN" b="1">
                <a:solidFill>
                  <a:schemeClr val="bg2"/>
                </a:solidFill>
              </a:rPr>
              <a:t>50%</a:t>
            </a:r>
            <a:r>
              <a:rPr lang="zh-CN" altLang="en-US" b="1">
                <a:solidFill>
                  <a:schemeClr val="bg2"/>
                </a:solidFill>
              </a:rPr>
              <a:t>利润</a:t>
            </a:r>
            <a:endParaRPr lang="zh-CN" altLang="en-US" b="1">
              <a:solidFill>
                <a:schemeClr val="bg2"/>
              </a:solidFill>
            </a:endParaRPr>
          </a:p>
          <a:p>
            <a:endParaRPr lang="zh-CN" altLang="en-US" b="1">
              <a:solidFill>
                <a:schemeClr val="bg2"/>
              </a:solidFill>
            </a:endParaRPr>
          </a:p>
          <a:p>
            <a:r>
              <a:rPr lang="zh-CN" altLang="en-US" b="1">
                <a:solidFill>
                  <a:schemeClr val="bg2"/>
                </a:solidFill>
              </a:rPr>
              <a:t>利润增长率：</a:t>
            </a:r>
            <a:r>
              <a:rPr lang="en-US" altLang="zh-CN" b="1">
                <a:solidFill>
                  <a:schemeClr val="bg2"/>
                </a:solidFill>
              </a:rPr>
              <a:t>70%</a:t>
            </a:r>
            <a:r>
              <a:rPr lang="zh-CN" altLang="en-US" b="1">
                <a:solidFill>
                  <a:schemeClr val="bg2"/>
                </a:solidFill>
              </a:rPr>
              <a:t>。</a:t>
            </a:r>
            <a:endParaRPr lang="zh-CN" altLang="en-US" b="1">
              <a:solidFill>
                <a:schemeClr val="bg2"/>
              </a:solidFill>
            </a:endParaRPr>
          </a:p>
          <a:p>
            <a:endParaRPr lang="zh-CN" altLang="en-US" b="1">
              <a:solidFill>
                <a:schemeClr val="bg2"/>
              </a:solidFill>
            </a:endParaRPr>
          </a:p>
          <a:p>
            <a:r>
              <a:rPr lang="zh-CN" altLang="en-US" b="1">
                <a:solidFill>
                  <a:schemeClr val="bg2"/>
                </a:solidFill>
              </a:rPr>
              <a:t>前提原料没涨。</a:t>
            </a:r>
            <a:endParaRPr lang="zh-CN" altLang="en-US" b="1">
              <a:solidFill>
                <a:schemeClr val="bg2"/>
              </a:solidFill>
            </a:endParaRPr>
          </a:p>
          <a:p>
            <a:endParaRPr lang="zh-CN" altLang="en-US" b="1">
              <a:solidFill>
                <a:schemeClr val="bg2"/>
              </a:solidFill>
            </a:endParaRPr>
          </a:p>
          <a:p>
            <a:r>
              <a:rPr lang="zh-CN" altLang="en-US" b="1">
                <a:solidFill>
                  <a:schemeClr val="bg2"/>
                </a:solidFill>
              </a:rPr>
              <a:t>产品涨价</a:t>
            </a:r>
            <a:r>
              <a:rPr lang="en-US" altLang="zh-CN" b="1">
                <a:solidFill>
                  <a:schemeClr val="bg2"/>
                </a:solidFill>
              </a:rPr>
              <a:t>=</a:t>
            </a:r>
            <a:r>
              <a:rPr lang="zh-CN" altLang="en-US" b="1">
                <a:solidFill>
                  <a:schemeClr val="bg2"/>
                </a:solidFill>
              </a:rPr>
              <a:t>业绩增长</a:t>
            </a:r>
            <a:r>
              <a:rPr lang="en-US" altLang="zh-CN" b="1">
                <a:solidFill>
                  <a:schemeClr val="bg2"/>
                </a:solidFill>
              </a:rPr>
              <a:t>=</a:t>
            </a:r>
            <a:r>
              <a:rPr lang="zh-CN" altLang="en-US" b="1">
                <a:solidFill>
                  <a:schemeClr val="bg2"/>
                </a:solidFill>
              </a:rPr>
              <a:t>股价增长</a:t>
            </a:r>
            <a:endParaRPr lang="zh-CN" altLang="en-US" b="1">
              <a:solidFill>
                <a:schemeClr val="bg2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1940" y="189865"/>
            <a:ext cx="8319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回看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25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年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3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月分享的戴维斯双击的新和成</a:t>
            </a:r>
            <a:endParaRPr lang="zh-CN" altLang="en-US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540" y="1032510"/>
            <a:ext cx="8072755" cy="47936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663825" y="5931535"/>
            <a:ext cx="8319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板块产品涨价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个股戴维斯双击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=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股价上涨</a:t>
            </a:r>
            <a:endParaRPr lang="zh-CN" altLang="en-US" sz="2800">
              <a:solidFill>
                <a:schemeClr val="bg2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1940" y="189865"/>
            <a:ext cx="8319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存储芯片的戴维斯双击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770" y="885190"/>
            <a:ext cx="8081645" cy="47986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23135" y="5779770"/>
            <a:ext cx="8319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滚动净利润增加股价波浪上涨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1940" y="189865"/>
            <a:ext cx="8319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存储芯片的戴维斯双击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59660" y="6052185"/>
            <a:ext cx="8319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滚动净利润连续增加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665" y="711835"/>
            <a:ext cx="9094500" cy="5400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张弛有度更精彩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11375" y="252730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对资金的绝对负责，对风险的绝对延误，仓位和心态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0365" y="843280"/>
            <a:ext cx="6948805" cy="396748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r>
              <a:rPr lang="zh-CN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假设这一轮</a:t>
            </a:r>
            <a:r>
              <a:rPr lang="en-US" altLang="zh-CN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30%</a:t>
            </a:r>
            <a:r>
              <a:rPr lang="zh-CN" altLang="en-US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的回撤。</a:t>
            </a:r>
            <a:endParaRPr lang="zh-CN" altLang="en-US" sz="2400" b="1">
              <a:solidFill>
                <a:schemeClr val="bg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一百万为基数：</a:t>
            </a:r>
            <a:endParaRPr lang="zh-CN" altLang="en-US" sz="2400" b="1">
              <a:solidFill>
                <a:schemeClr val="bg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半仓少亏</a:t>
            </a:r>
            <a:r>
              <a:rPr lang="en-US" altLang="zh-CN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15w</a:t>
            </a:r>
            <a:r>
              <a:rPr lang="zh-CN" altLang="en-US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，相当于少亏总资金</a:t>
            </a:r>
            <a:r>
              <a:rPr lang="en-US" altLang="zh-CN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15%</a:t>
            </a:r>
            <a:endParaRPr lang="en-US" altLang="zh-CN" sz="2400" b="1">
              <a:solidFill>
                <a:schemeClr val="bg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三层少亏</a:t>
            </a:r>
            <a:r>
              <a:rPr lang="en-US" altLang="zh-CN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21w</a:t>
            </a:r>
            <a:r>
              <a:rPr lang="zh-CN" altLang="en-US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，相当于少亏总资金</a:t>
            </a:r>
            <a:r>
              <a:rPr lang="en-US" altLang="zh-CN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21%</a:t>
            </a:r>
            <a:endParaRPr lang="en-US" altLang="zh-CN" sz="2400" b="1">
              <a:solidFill>
                <a:schemeClr val="bg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核心：</a:t>
            </a:r>
            <a:endParaRPr lang="zh-CN" altLang="en-US" sz="2400" b="1">
              <a:solidFill>
                <a:schemeClr val="bg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止损和控仓，张弛有度，练就心态上</a:t>
            </a:r>
            <a:endParaRPr lang="zh-CN" altLang="en-US" sz="2400" b="1">
              <a:solidFill>
                <a:schemeClr val="bg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不再患得患失。</a:t>
            </a:r>
            <a:endParaRPr lang="zh-CN" altLang="en-US" sz="2400" b="1">
              <a:solidFill>
                <a:schemeClr val="bg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endParaRPr lang="zh-CN" altLang="en-US" sz="2400" b="1">
              <a:solidFill>
                <a:schemeClr val="bg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重点：行情来了</a:t>
            </a:r>
            <a:r>
              <a:rPr lang="en-US" altLang="zh-CN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50</a:t>
            </a:r>
            <a:r>
              <a:rPr lang="zh-CN" altLang="en-US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个点的上升的话。</a:t>
            </a:r>
            <a:endParaRPr lang="zh-CN" altLang="en-US" sz="2400" b="1">
              <a:solidFill>
                <a:schemeClr val="bg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半仓：</a:t>
            </a:r>
            <a:r>
              <a:rPr lang="en-US" altLang="zh-CN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85*1.5=127.5</a:t>
            </a:r>
            <a:r>
              <a:rPr lang="zh-CN" altLang="en-US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。</a:t>
            </a:r>
            <a:endParaRPr lang="zh-CN" altLang="en-US" sz="2400" b="1">
              <a:solidFill>
                <a:schemeClr val="bg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三层：</a:t>
            </a:r>
            <a:r>
              <a:rPr lang="en-US" altLang="zh-CN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91*1.5=136.5.</a:t>
            </a:r>
            <a:endParaRPr lang="en-US" altLang="zh-CN" sz="2400" b="1">
              <a:solidFill>
                <a:schemeClr val="bg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endParaRPr lang="en-US" altLang="zh-CN" sz="2400" b="1">
              <a:solidFill>
                <a:schemeClr val="bg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2400" b="1">
                <a:solidFill>
                  <a:schemeClr val="bg2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一年只做几次的重点是少亏和多赚。你不手贱。</a:t>
            </a:r>
            <a:endParaRPr lang="zh-CN" altLang="en-US" sz="2400" b="1">
              <a:solidFill>
                <a:schemeClr val="bg2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6749415" y="842963"/>
            <a:ext cx="4762500" cy="50768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11375" y="252730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回看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25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年初大三浪定调</a:t>
            </a:r>
            <a:endParaRPr lang="zh-CN" altLang="en-US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085" y="924560"/>
            <a:ext cx="9561830" cy="52355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11375" y="252730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年报思考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840" y="838200"/>
            <a:ext cx="8504555" cy="50501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54505" y="5951220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海底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年报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规律</a:t>
            </a:r>
            <a:endParaRPr lang="zh-CN" altLang="en-US" sz="2800">
              <a:solidFill>
                <a:schemeClr val="bg2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11375" y="252730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板块思考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54505" y="5951220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2"/>
                </a:solidFill>
                <a:sym typeface="+mn-ea"/>
              </a:rPr>
              <a:t>绿电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科技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年报</a:t>
            </a:r>
            <a:endParaRPr lang="zh-CN" altLang="en-US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80" y="788670"/>
            <a:ext cx="8669655" cy="51479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11375" y="252730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绿电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12875" y="5875655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累计净利润增长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主力动向紫色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捕捞季节底背离金叉</a:t>
            </a:r>
            <a:endParaRPr lang="zh-CN" altLang="en-US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185" y="774700"/>
            <a:ext cx="8705850" cy="51695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924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的</a:t>
              </a:r>
              <a:r>
                <a:rPr lang="en-US" alt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AI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新纪年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牛市规律看顶底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地缘和经济的释放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张弛有度更精彩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11375" y="252730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绿电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12875" y="5875655"/>
            <a:ext cx="91954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>
                <a:solidFill>
                  <a:schemeClr val="bg2"/>
                </a:solidFill>
                <a:sym typeface="+mn-ea"/>
              </a:rPr>
              <a:t>累计净利润增长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主力动向紫色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捕捞季节底背离金叉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戴维斯双击</a:t>
            </a:r>
            <a:endParaRPr lang="zh-CN" altLang="en-US" sz="20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310" y="774700"/>
            <a:ext cx="9091930" cy="48863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11375" y="252730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戴维斯双击仍然是重点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740" y="872490"/>
            <a:ext cx="8755380" cy="51987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11375" y="252730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戴维斯双击仍然是重点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35" y="774700"/>
            <a:ext cx="9805670" cy="47574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97965" y="5703570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累计净利润预期新高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戴维斯双击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数据</a:t>
            </a:r>
            <a:endParaRPr lang="zh-CN" altLang="en-US" sz="2800">
              <a:solidFill>
                <a:schemeClr val="bg2"/>
              </a:solidFill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11375" y="252730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戴维斯双击仍然是重点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12875" y="5875655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累计净利润新高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戴维斯双击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金融</a:t>
            </a:r>
            <a:endParaRPr lang="zh-CN" altLang="en-US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70" y="774700"/>
            <a:ext cx="10558780" cy="51009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11375" y="252730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戴维斯双击仍然是重点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12875" y="5875655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累计净利润预期新高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戴维斯双击</a:t>
            </a:r>
            <a:endParaRPr lang="zh-CN" altLang="en-US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45" y="827405"/>
            <a:ext cx="9758680" cy="49955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11375" y="252730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短线角度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12875" y="5875655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累计净利润预期新高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戴维斯双击</a:t>
            </a:r>
            <a:endParaRPr lang="zh-CN" altLang="en-US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845" y="827405"/>
            <a:ext cx="9758680" cy="49955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11375" y="252730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短线角度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12875" y="5875655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分金弱转强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主力动向紫色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周线金叉中</a:t>
            </a:r>
            <a:endParaRPr lang="zh-CN" altLang="en-US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645" y="899160"/>
            <a:ext cx="8810625" cy="46818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11375" y="252730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短线角度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12875" y="5875655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分金弱转强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主力动向紫色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周线金叉中</a:t>
            </a:r>
            <a:endParaRPr lang="zh-CN" altLang="en-US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380" y="1143000"/>
            <a:ext cx="8396605" cy="4572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11375" y="252730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短线角度</a:t>
            </a:r>
            <a:endParaRPr lang="zh-CN" sz="2800">
              <a:solidFill>
                <a:schemeClr val="bg2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12875" y="5875655"/>
            <a:ext cx="91954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2"/>
                </a:solidFill>
                <a:sym typeface="+mn-ea"/>
              </a:rPr>
              <a:t>分金弱转强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主力动向紫色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周线金叉中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缺口未回补</a:t>
            </a:r>
            <a:endParaRPr lang="zh-CN" altLang="en-US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75" y="962660"/>
            <a:ext cx="8936990" cy="44405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924</a:t>
            </a:r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的</a:t>
            </a:r>
            <a:r>
              <a:rPr lang="en-US" altLang="zh-CN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AI</a:t>
            </a:r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新纪年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270" y="870585"/>
            <a:ext cx="9309100" cy="55270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21940" y="27368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2"/>
                </a:solidFill>
              </a:rPr>
              <a:t>AI</a:t>
            </a:r>
            <a:r>
              <a:rPr lang="zh-CN" altLang="en-US" sz="2800">
                <a:solidFill>
                  <a:schemeClr val="bg2"/>
                </a:solidFill>
              </a:rPr>
              <a:t>的经济地位</a:t>
            </a:r>
            <a:endParaRPr lang="zh-CN" altLang="en-US" sz="2800">
              <a:solidFill>
                <a:schemeClr val="bg2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1940" y="27368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bg2"/>
                </a:solidFill>
                <a:sym typeface="+mn-ea"/>
              </a:rPr>
              <a:t>24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年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10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月提出</a:t>
            </a:r>
            <a:endParaRPr lang="zh-CN" altLang="en-US" sz="2800">
              <a:solidFill>
                <a:schemeClr val="bg2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335" y="680720"/>
            <a:ext cx="9524365" cy="56553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1940" y="23177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bg2"/>
                </a:solidFill>
                <a:sym typeface="+mn-ea"/>
              </a:rPr>
              <a:t>25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年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3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月提出</a:t>
            </a:r>
            <a:r>
              <a:rPr lang="en-US" altLang="zh-CN" sz="2800">
                <a:solidFill>
                  <a:schemeClr val="bg2"/>
                </a:solidFill>
                <a:sym typeface="+mn-ea"/>
              </a:rPr>
              <a:t>AI</a:t>
            </a:r>
            <a:endParaRPr lang="zh-CN" altLang="en-US" sz="2800">
              <a:solidFill>
                <a:schemeClr val="bg2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145" y="727075"/>
            <a:ext cx="8855075" cy="56978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111125" y="6397625"/>
            <a:ext cx="117983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经传多赢资深投顾：王延龙，投顾执业编号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A1120615060002;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:A20250703000353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21940" y="23177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2"/>
                </a:solidFill>
                <a:sym typeface="+mn-ea"/>
              </a:rPr>
              <a:t>AI</a:t>
            </a:r>
            <a:r>
              <a:rPr lang="zh-CN" altLang="en-US" sz="2800">
                <a:solidFill>
                  <a:schemeClr val="bg2"/>
                </a:solidFill>
                <a:sym typeface="+mn-ea"/>
              </a:rPr>
              <a:t>清晰化</a:t>
            </a:r>
            <a:endParaRPr lang="zh-CN" altLang="en-US" sz="2800">
              <a:solidFill>
                <a:schemeClr val="bg2"/>
              </a:solidFill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276225" y="1168400"/>
            <a:ext cx="7914005" cy="47879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303895" y="1521460"/>
            <a:ext cx="406400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2"/>
                </a:solidFill>
              </a:rPr>
              <a:t>当下的芯片、基础设施炒作为主。</a:t>
            </a:r>
            <a:endParaRPr lang="zh-CN" altLang="en-US">
              <a:solidFill>
                <a:schemeClr val="bg2"/>
              </a:solidFill>
            </a:endParaRPr>
          </a:p>
          <a:p>
            <a:r>
              <a:rPr lang="en-US" altLang="zh-CN">
                <a:solidFill>
                  <a:schemeClr val="bg2"/>
                </a:solidFill>
              </a:rPr>
              <a:t>‘</a:t>
            </a:r>
            <a:r>
              <a:rPr lang="zh-CN" altLang="en-US">
                <a:solidFill>
                  <a:schemeClr val="bg2"/>
                </a:solidFill>
              </a:rPr>
              <a:t>易中天</a:t>
            </a:r>
            <a:r>
              <a:rPr lang="en-US" altLang="zh-CN">
                <a:solidFill>
                  <a:schemeClr val="bg2"/>
                </a:solidFill>
              </a:rPr>
              <a:t>’</a:t>
            </a:r>
            <a:r>
              <a:rPr lang="zh-CN" altLang="en-US">
                <a:solidFill>
                  <a:schemeClr val="bg2"/>
                </a:solidFill>
              </a:rPr>
              <a:t>的炒作。</a:t>
            </a:r>
            <a:endParaRPr lang="zh-CN" altLang="en-US">
              <a:solidFill>
                <a:schemeClr val="bg2"/>
              </a:solidFill>
            </a:endParaRPr>
          </a:p>
          <a:p>
            <a:endParaRPr lang="zh-CN" altLang="en-US">
              <a:solidFill>
                <a:schemeClr val="bg2"/>
              </a:solidFill>
            </a:endParaRPr>
          </a:p>
          <a:p>
            <a:r>
              <a:rPr lang="zh-CN" altLang="en-US">
                <a:solidFill>
                  <a:schemeClr val="bg2"/>
                </a:solidFill>
              </a:rPr>
              <a:t>美国</a:t>
            </a:r>
            <a:r>
              <a:rPr lang="en-US" altLang="zh-CN">
                <a:solidFill>
                  <a:schemeClr val="bg2"/>
                </a:solidFill>
              </a:rPr>
              <a:t>——</a:t>
            </a:r>
            <a:r>
              <a:rPr lang="zh-CN" altLang="en-US">
                <a:solidFill>
                  <a:schemeClr val="bg2"/>
                </a:solidFill>
              </a:rPr>
              <a:t>底层。</a:t>
            </a:r>
            <a:endParaRPr lang="zh-CN" altLang="en-US">
              <a:solidFill>
                <a:schemeClr val="bg2"/>
              </a:solidFill>
            </a:endParaRPr>
          </a:p>
          <a:p>
            <a:r>
              <a:rPr lang="zh-CN" altLang="en-US">
                <a:solidFill>
                  <a:schemeClr val="bg2"/>
                </a:solidFill>
              </a:rPr>
              <a:t>中国</a:t>
            </a:r>
            <a:r>
              <a:rPr lang="en-US" altLang="zh-CN">
                <a:solidFill>
                  <a:schemeClr val="bg2"/>
                </a:solidFill>
              </a:rPr>
              <a:t>——</a:t>
            </a:r>
            <a:r>
              <a:rPr lang="zh-CN" altLang="en-US">
                <a:solidFill>
                  <a:schemeClr val="bg2"/>
                </a:solidFill>
              </a:rPr>
              <a:t>应用。</a:t>
            </a:r>
            <a:endParaRPr lang="zh-CN" altLang="en-US">
              <a:solidFill>
                <a:schemeClr val="bg2"/>
              </a:solidFill>
            </a:endParaRPr>
          </a:p>
          <a:p>
            <a:endParaRPr lang="zh-CN" altLang="en-US">
              <a:solidFill>
                <a:schemeClr val="bg2"/>
              </a:solidFill>
            </a:endParaRPr>
          </a:p>
          <a:p>
            <a:r>
              <a:rPr lang="zh-CN" altLang="en-US">
                <a:solidFill>
                  <a:schemeClr val="bg2"/>
                </a:solidFill>
              </a:rPr>
              <a:t>电力当下的炒作和两会的算电协同。</a:t>
            </a:r>
            <a:endParaRPr lang="zh-CN" altLang="en-US">
              <a:solidFill>
                <a:schemeClr val="bg2"/>
              </a:solidFill>
            </a:endParaRPr>
          </a:p>
          <a:p>
            <a:endParaRPr lang="zh-CN" altLang="en-US">
              <a:solidFill>
                <a:schemeClr val="bg2"/>
              </a:solidFill>
            </a:endParaRPr>
          </a:p>
          <a:p>
            <a:r>
              <a:rPr lang="zh-CN" altLang="en-US">
                <a:solidFill>
                  <a:schemeClr val="bg2"/>
                </a:solidFill>
              </a:rPr>
              <a:t>未来的应用</a:t>
            </a:r>
            <a:r>
              <a:rPr lang="en-US" altLang="zh-CN">
                <a:solidFill>
                  <a:schemeClr val="bg2"/>
                </a:solidFill>
              </a:rPr>
              <a:t>——</a:t>
            </a:r>
            <a:endParaRPr lang="en-US" altLang="zh-CN">
              <a:solidFill>
                <a:schemeClr val="bg2"/>
              </a:solidFill>
            </a:endParaRPr>
          </a:p>
          <a:p>
            <a:r>
              <a:rPr lang="zh-CN" altLang="en-US">
                <a:solidFill>
                  <a:schemeClr val="bg2"/>
                </a:solidFill>
              </a:rPr>
              <a:t>机器人场景化</a:t>
            </a:r>
            <a:r>
              <a:rPr lang="en-US" altLang="zh-CN">
                <a:solidFill>
                  <a:schemeClr val="bg2"/>
                </a:solidFill>
              </a:rPr>
              <a:t>+</a:t>
            </a:r>
            <a:r>
              <a:rPr lang="zh-CN" altLang="en-US">
                <a:solidFill>
                  <a:schemeClr val="bg2"/>
                </a:solidFill>
              </a:rPr>
              <a:t>温度化。预期不用十</a:t>
            </a:r>
            <a:endParaRPr lang="zh-CN" altLang="en-US">
              <a:solidFill>
                <a:schemeClr val="bg2"/>
              </a:solidFill>
            </a:endParaRPr>
          </a:p>
          <a:p>
            <a:r>
              <a:rPr lang="zh-CN" altLang="en-US">
                <a:solidFill>
                  <a:schemeClr val="bg2"/>
                </a:solidFill>
              </a:rPr>
              <a:t>年。</a:t>
            </a:r>
            <a:endParaRPr lang="zh-CN" altLang="en-US">
              <a:solidFill>
                <a:schemeClr val="bg2"/>
              </a:solidFill>
            </a:endParaRPr>
          </a:p>
          <a:p>
            <a:endParaRPr lang="zh-CN" altLang="en-US">
              <a:solidFill>
                <a:schemeClr val="bg2"/>
              </a:solidFill>
            </a:endParaRPr>
          </a:p>
          <a:p>
            <a:r>
              <a:rPr lang="zh-CN" altLang="en-US">
                <a:solidFill>
                  <a:schemeClr val="bg2"/>
                </a:solidFill>
              </a:rPr>
              <a:t>当下工业机器人。</a:t>
            </a:r>
            <a:endParaRPr lang="zh-CN" altLang="en-US">
              <a:solidFill>
                <a:schemeClr val="bg2"/>
              </a:solidFill>
            </a:endParaRPr>
          </a:p>
          <a:p>
            <a:endParaRPr lang="zh-CN" altLang="en-US">
              <a:solidFill>
                <a:schemeClr val="bg2"/>
              </a:solidFill>
            </a:endParaRPr>
          </a:p>
          <a:p>
            <a:r>
              <a:rPr lang="zh-CN" altLang="en-US">
                <a:solidFill>
                  <a:schemeClr val="bg2"/>
                </a:solidFill>
              </a:rPr>
              <a:t>当下跌的时候：故事破灭。</a:t>
            </a:r>
            <a:endParaRPr lang="zh-CN" altLang="en-US">
              <a:solidFill>
                <a:schemeClr val="bg2"/>
              </a:solidFill>
            </a:endParaRPr>
          </a:p>
          <a:p>
            <a:endParaRPr lang="zh-CN" altLang="en-US">
              <a:solidFill>
                <a:schemeClr val="bg2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牛市规律看顶底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5888</Words>
  <Application>WPS 演示</Application>
  <PresentationFormat>宽屏</PresentationFormat>
  <Paragraphs>290</Paragraphs>
  <Slides>39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3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Light</vt:lpstr>
      <vt:lpstr>思源黑体 CN Bold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Mr.</cp:lastModifiedBy>
  <cp:revision>293</cp:revision>
  <dcterms:created xsi:type="dcterms:W3CDTF">2022-12-31T05:43:00Z</dcterms:created>
  <dcterms:modified xsi:type="dcterms:W3CDTF">2026-03-20T08:29:17Z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29A6AC1D570D490C9AB732DC4DB32958_13</vt:lpwstr>
  </property>
</Properties>
</file>