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894" r:id="rId6"/>
    <p:sldId id="1067" r:id="rId8"/>
    <p:sldId id="1123" r:id="rId9"/>
    <p:sldId id="1090" r:id="rId10"/>
    <p:sldId id="607" r:id="rId11"/>
    <p:sldId id="1108" r:id="rId12"/>
    <p:sldId id="1119" r:id="rId13"/>
    <p:sldId id="1122" r:id="rId14"/>
    <p:sldId id="614" r:id="rId15"/>
    <p:sldId id="1103" r:id="rId16"/>
    <p:sldId id="1121" r:id="rId17"/>
    <p:sldId id="1081" r:id="rId18"/>
    <p:sldId id="1118" r:id="rId19"/>
    <p:sldId id="1120" r:id="rId20"/>
    <p:sldId id="102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pos="3883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46"/>
        <p:guide pos="3883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| 执业编号: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A1120622050001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Relationship Id="rId3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0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风口龙头，操作体系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1</a:t>
            </a:r>
            <a:endParaRPr lang="en-US" altLang="zh-CN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体系细分讲解</a:t>
            </a:r>
            <a:endParaRPr lang="en-US" altLang="zh-CN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3010" y="6018530"/>
            <a:ext cx="10212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          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100" y="1694180"/>
            <a:ext cx="10247630" cy="3245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、看大盘判机会与风险，大行情大仓位，小行情小仓位，大风险空仓规避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、风口龙头叠加热点风口</a:t>
            </a:r>
            <a:r>
              <a:rPr lang="en-US" altLang="zh-CN"/>
              <a:t>+</a:t>
            </a:r>
            <a:r>
              <a:rPr lang="zh-CN" altLang="en-US"/>
              <a:t>龙头，满足当下短线资金堆积溢出效应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、学会判断各种趋势线，小周期服从大周期，看中做短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、学会判断各类资金指标，资金是股价上涨的助燃器，有中期资金参与就容易有持续性，有短线资金参与就有爆发性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、选股不如买股，会买股不如会卖股，解决买卖点，则是按策略执行，唯信号论，知行合一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体系细分讲解</a:t>
            </a:r>
            <a:endParaRPr lang="en-US" altLang="zh-CN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3010" y="6018530"/>
            <a:ext cx="10212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          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5975" y="767080"/>
            <a:ext cx="10358755" cy="5835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/>
              <a:t>A</a:t>
            </a:r>
            <a:r>
              <a:rPr lang="zh-CN" altLang="en-US" sz="1600"/>
              <a:t>：主力动向红</a:t>
            </a:r>
            <a:r>
              <a:rPr lang="en-US" altLang="zh-CN" sz="1600"/>
              <a:t>   </a:t>
            </a:r>
            <a:r>
              <a:rPr lang="zh-CN" altLang="en-US" sz="1600"/>
              <a:t>主力增仓绿？</a:t>
            </a:r>
            <a:endParaRPr lang="zh-CN" altLang="en-US" sz="1600"/>
          </a:p>
          <a:p>
            <a:r>
              <a:rPr lang="zh-CN" altLang="en-US" sz="1600"/>
              <a:t>认识主动性买盘和被动性买盘的区别。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主动性买盘：指以卖方挂出的价格或更高价格直接买入股票的交易行为。简单来说，就是买方主动迎合卖方的报价，积极买入股票，以促成交易尽快达成。主动性买盘的成交价格往往是卖方的报价，它反映了买方对股票的急切需求和看好预期。</a:t>
            </a:r>
            <a:endParaRPr lang="en-US" altLang="zh-CN" sz="1600"/>
          </a:p>
          <a:p>
            <a:r>
              <a:rPr lang="zh-CN" altLang="en-US" sz="1600"/>
              <a:t>被动性买盘：指买方提前设定一个低于当前市场的买入价格，挂出买单等待卖方主动卖出股票来与之成交。这种情况下，买方处于相对被动的位置，等待市场价格下跌到自己设定的价位时才进行交易。</a:t>
            </a:r>
            <a:endParaRPr lang="en-US" altLang="zh-CN" sz="1600"/>
          </a:p>
          <a:p>
            <a:r>
              <a:rPr lang="zh-CN" altLang="en-US" sz="1600">
                <a:solidFill>
                  <a:srgbClr val="FF0000"/>
                </a:solidFill>
              </a:rPr>
              <a:t>主动性就抢着去买，被动性等着买，主力动向是看主动性抢筹，主力增加主动</a:t>
            </a:r>
            <a:r>
              <a:rPr lang="en-US" altLang="zh-CN" sz="1600">
                <a:solidFill>
                  <a:srgbClr val="FF0000"/>
                </a:solidFill>
              </a:rPr>
              <a:t>+</a:t>
            </a:r>
            <a:r>
              <a:rPr lang="zh-CN" altLang="en-US" sz="1600">
                <a:solidFill>
                  <a:srgbClr val="FF0000"/>
                </a:solidFill>
              </a:rPr>
              <a:t>被动之和，主力动向更能代表自己的意愿。</a:t>
            </a:r>
            <a:endParaRPr lang="zh-CN" altLang="en-US" sz="1600">
              <a:solidFill>
                <a:srgbClr val="FF0000"/>
              </a:solidFill>
            </a:endParaRPr>
          </a:p>
          <a:p>
            <a:endParaRPr lang="en-US" altLang="zh-CN" sz="1600"/>
          </a:p>
          <a:p>
            <a:r>
              <a:rPr lang="en-US" altLang="zh-CN" sz="1600"/>
              <a:t>B</a:t>
            </a:r>
            <a:r>
              <a:rPr lang="zh-CN" altLang="en-US" sz="1600"/>
              <a:t>：主力动向红，主力净买额绿？</a:t>
            </a:r>
            <a:endParaRPr lang="zh-CN" altLang="en-US" sz="1600"/>
          </a:p>
          <a:p>
            <a:r>
              <a:rPr lang="zh-CN" altLang="en-US" sz="1600"/>
              <a:t>理解</a:t>
            </a:r>
            <a:r>
              <a:rPr lang="en-US" altLang="zh-CN" sz="1600"/>
              <a:t>L1</a:t>
            </a:r>
            <a:r>
              <a:rPr lang="zh-CN" altLang="en-US" sz="1600"/>
              <a:t>数据和</a:t>
            </a:r>
            <a:r>
              <a:rPr lang="en-US" altLang="zh-CN" sz="1600"/>
              <a:t>L2</a:t>
            </a:r>
            <a:r>
              <a:rPr lang="zh-CN" altLang="en-US" sz="1600"/>
              <a:t>数据区别</a:t>
            </a:r>
            <a:endParaRPr lang="zh-CN" altLang="en-US" sz="1600"/>
          </a:p>
          <a:p>
            <a:r>
              <a:rPr lang="en-US" altLang="zh-CN" sz="1600"/>
              <a:t>L1 </a:t>
            </a:r>
            <a:r>
              <a:rPr lang="zh-CN" altLang="en-US" sz="1600"/>
              <a:t>数据是</a:t>
            </a:r>
            <a:r>
              <a:rPr lang="en-US" altLang="zh-CN" sz="1600"/>
              <a:t>3-6s</a:t>
            </a:r>
            <a:r>
              <a:rPr lang="zh-CN" altLang="en-US" sz="1600"/>
              <a:t>秒刷新的数据，相当于拍照，每间隔</a:t>
            </a:r>
            <a:r>
              <a:rPr lang="en-US" altLang="zh-CN" sz="1600"/>
              <a:t>3S </a:t>
            </a:r>
            <a:r>
              <a:rPr lang="zh-CN" altLang="en-US" sz="1600"/>
              <a:t>拍一次，有可能有一些单就拍到就漏掉了。</a:t>
            </a:r>
            <a:endParaRPr lang="zh-CN" altLang="en-US" sz="1600"/>
          </a:p>
          <a:p>
            <a:r>
              <a:rPr lang="en-US" altLang="zh-CN" sz="1600"/>
              <a:t>L2</a:t>
            </a:r>
            <a:r>
              <a:rPr lang="zh-CN" altLang="en-US" sz="1600"/>
              <a:t>是逐笔成交的数据</a:t>
            </a:r>
            <a:r>
              <a:rPr lang="en-US" altLang="zh-CN" sz="1600"/>
              <a:t> </a:t>
            </a:r>
            <a:r>
              <a:rPr lang="zh-CN" altLang="en-US" sz="1600"/>
              <a:t>，所有的单子都有，所以</a:t>
            </a:r>
            <a:r>
              <a:rPr lang="en-US" altLang="zh-CN" sz="1600"/>
              <a:t>L2</a:t>
            </a:r>
            <a:r>
              <a:rPr lang="zh-CN" altLang="en-US" sz="1600"/>
              <a:t>数据更精细一些。</a:t>
            </a:r>
            <a:endParaRPr lang="zh-CN" altLang="en-US" sz="1600"/>
          </a:p>
          <a:p>
            <a:r>
              <a:rPr lang="zh-CN" altLang="en-US" sz="1600">
                <a:solidFill>
                  <a:srgbClr val="FF0000"/>
                </a:solidFill>
              </a:rPr>
              <a:t>主力动向是</a:t>
            </a:r>
            <a:r>
              <a:rPr lang="en-US" altLang="zh-CN" sz="1600">
                <a:solidFill>
                  <a:srgbClr val="FF0000"/>
                </a:solidFill>
              </a:rPr>
              <a:t>L2</a:t>
            </a:r>
            <a:r>
              <a:rPr lang="zh-CN" altLang="en-US" sz="1600">
                <a:solidFill>
                  <a:srgbClr val="FF0000"/>
                </a:solidFill>
              </a:rPr>
              <a:t>资金，主力净买额是</a:t>
            </a:r>
            <a:r>
              <a:rPr lang="en-US" altLang="zh-CN" sz="1600">
                <a:solidFill>
                  <a:srgbClr val="FF0000"/>
                </a:solidFill>
              </a:rPr>
              <a:t>L1</a:t>
            </a:r>
            <a:r>
              <a:rPr lang="zh-CN" altLang="en-US" sz="1600">
                <a:solidFill>
                  <a:srgbClr val="FF0000"/>
                </a:solidFill>
              </a:rPr>
              <a:t>资金，一般以</a:t>
            </a:r>
            <a:r>
              <a:rPr lang="en-US" altLang="zh-CN" sz="1600">
                <a:solidFill>
                  <a:srgbClr val="FF0000"/>
                </a:solidFill>
              </a:rPr>
              <a:t>L2</a:t>
            </a:r>
            <a:r>
              <a:rPr lang="zh-CN" altLang="en-US" sz="1600">
                <a:solidFill>
                  <a:srgbClr val="FF0000"/>
                </a:solidFill>
              </a:rPr>
              <a:t>数据为准</a:t>
            </a:r>
            <a:endParaRPr lang="en-US" altLang="zh-CN" sz="1600">
              <a:solidFill>
                <a:srgbClr val="FF0000"/>
              </a:solidFill>
            </a:endParaRPr>
          </a:p>
          <a:p>
            <a:r>
              <a:rPr lang="zh-CN" altLang="en-US" sz="1600"/>
              <a:t>主力净买额是计算</a:t>
            </a:r>
            <a:r>
              <a:rPr lang="en-US" altLang="zh-CN" sz="1600"/>
              <a:t>L1</a:t>
            </a:r>
            <a:r>
              <a:rPr lang="zh-CN" altLang="en-US" sz="1600"/>
              <a:t>数据的主动性买盘，不算被动性买盘，主力净买额</a:t>
            </a:r>
            <a:r>
              <a:rPr lang="en-US" altLang="zh-CN" sz="1600"/>
              <a:t>=</a:t>
            </a:r>
            <a:r>
              <a:rPr lang="zh-CN" altLang="en-US" sz="1600"/>
              <a:t>主力统计</a:t>
            </a:r>
            <a:r>
              <a:rPr lang="en-US" altLang="zh-CN" sz="1600"/>
              <a:t>+</a:t>
            </a:r>
            <a:r>
              <a:rPr lang="zh-CN" altLang="en-US" sz="1600"/>
              <a:t>跟风统计。</a:t>
            </a:r>
            <a:endParaRPr lang="en-US" altLang="zh-CN" sz="1600"/>
          </a:p>
          <a:p>
            <a:r>
              <a:rPr lang="zh-CN" altLang="en-US" sz="1600"/>
              <a:t>主动动向计算的是</a:t>
            </a:r>
            <a:r>
              <a:rPr lang="en-US" altLang="zh-CN" sz="1600"/>
              <a:t>L2</a:t>
            </a:r>
            <a:r>
              <a:rPr lang="zh-CN" altLang="en-US" sz="1600"/>
              <a:t>数据的主动性买盘</a:t>
            </a:r>
            <a:r>
              <a:rPr lang="en-US" altLang="zh-CN" sz="1600"/>
              <a:t> </a:t>
            </a:r>
            <a:r>
              <a:rPr lang="zh-CN" altLang="en-US" sz="1600"/>
              <a:t>。</a:t>
            </a:r>
            <a:endParaRPr lang="zh-CN" altLang="en-US" sz="1600"/>
          </a:p>
          <a:p>
            <a:r>
              <a:rPr lang="zh-CN" altLang="en-US" sz="1600"/>
              <a:t>所以主力净买额和主动动向算法一样，只是底层数据不一样，所以数据会有差距。</a:t>
            </a:r>
            <a:endParaRPr lang="zh-CN" altLang="en-US" sz="1600"/>
          </a:p>
          <a:p>
            <a:endParaRPr lang="zh-CN" altLang="en-US" sz="1600"/>
          </a:p>
          <a:p>
            <a:r>
              <a:rPr lang="en-US" altLang="zh-CN" sz="1600"/>
              <a:t>C</a:t>
            </a:r>
            <a:r>
              <a:rPr lang="zh-CN" altLang="en-US" sz="1600"/>
              <a:t>：流动资金红，主力动向，主力净买额绿？</a:t>
            </a:r>
            <a:endParaRPr lang="zh-CN" altLang="en-US" sz="1600"/>
          </a:p>
          <a:p>
            <a:r>
              <a:rPr lang="zh-CN" altLang="en-US" sz="1600"/>
              <a:t>流动资金只是判断交易活跃性，而主力动向以及主力净买额是判断当日资金流入、流出的情况</a:t>
            </a:r>
            <a:endParaRPr lang="zh-CN" altLang="en-US" sz="1600"/>
          </a:p>
          <a:p>
            <a:r>
              <a:rPr lang="zh-CN" altLang="en-US" sz="1600"/>
              <a:t>放量下跌，流动资金会翻红，但资金流出；放量上涨资金红</a:t>
            </a:r>
            <a:r>
              <a:rPr lang="en-US" altLang="zh-CN" sz="1600"/>
              <a:t>+</a:t>
            </a:r>
            <a:r>
              <a:rPr lang="zh-CN" altLang="en-US" sz="1600"/>
              <a:t>资金流入</a:t>
            </a:r>
            <a:endParaRPr lang="zh-CN" altLang="en-US" sz="160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风口龙头选股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720465" y="90805"/>
            <a:ext cx="5423535" cy="937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115" y="5773420"/>
            <a:ext cx="10351770" cy="639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             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560070" y="899795"/>
            <a:ext cx="10711180" cy="612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77440" y="165735"/>
            <a:ext cx="7102475" cy="688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风口龙头选股</a:t>
            </a:r>
            <a:endParaRPr lang="zh-CN" altLang="en-US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02155" y="6181725"/>
            <a:ext cx="8325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354060" y="1029335"/>
            <a:ext cx="4046855" cy="2783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420" y="1029335"/>
            <a:ext cx="10296525" cy="53092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13100" y="121920"/>
            <a:ext cx="6612890" cy="577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7150" y="5153660"/>
            <a:ext cx="10864850" cy="1439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06215" y="5064760"/>
            <a:ext cx="2030730" cy="1986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>
                <a:solidFill>
                  <a:srgbClr val="FF0000"/>
                </a:solidFill>
              </a:rPr>
              <a:t> </a:t>
            </a:r>
            <a:endParaRPr lang="en-US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95900" y="5351145"/>
            <a:ext cx="6822440" cy="605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1168400"/>
            <a:ext cx="6981825" cy="4720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50" y="1163955"/>
            <a:ext cx="4127500" cy="4725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95" y="1099820"/>
            <a:ext cx="11513820" cy="5123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7989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风口方向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选股模型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中期向上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短期资金犹豫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0895" y="5741035"/>
            <a:ext cx="10992485" cy="761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ym typeface="+mn-ea"/>
              </a:rPr>
              <a:t>       </a:t>
            </a:r>
            <a:r>
              <a:rPr lang="zh-CN" altLang="en-US" sz="1400" b="1">
                <a:sym typeface="+mn-ea"/>
              </a:rPr>
              <a:t>上证指数年线、月线、周线、日线金叉区域，熊线上移，中短期趋势向上，流动资金翻绿，板块内存在分化，支持不了全面普涨</a:t>
            </a:r>
            <a:endParaRPr lang="zh-CN" altLang="en-US" sz="1400" b="1">
              <a:sym typeface="+mn-ea"/>
            </a:endParaRPr>
          </a:p>
          <a:p>
            <a:r>
              <a:rPr lang="en-US" altLang="zh-CN" sz="1400" b="1">
                <a:sym typeface="+mn-ea"/>
              </a:rPr>
              <a:t>       </a:t>
            </a:r>
            <a:r>
              <a:rPr lang="zh-CN" altLang="en-US" sz="1400" b="1">
                <a:sym typeface="+mn-ea"/>
              </a:rPr>
              <a:t>平均股价年线，月线金叉，周线死叉，日线金叉，震荡中反弹</a:t>
            </a:r>
            <a:r>
              <a:rPr lang="en-US" altLang="zh-CN" sz="1400" b="1">
                <a:sym typeface="+mn-ea"/>
              </a:rPr>
              <a:t>  </a:t>
            </a:r>
            <a:r>
              <a:rPr lang="zh-CN" altLang="en-US" sz="1400" b="1">
                <a:sym typeface="+mn-ea"/>
              </a:rPr>
              <a:t>，暂时难以迎来全面大涨</a:t>
            </a:r>
            <a:endParaRPr lang="zh-CN" altLang="en-US" sz="1400" b="1">
              <a:sym typeface="+mn-ea"/>
            </a:endParaRPr>
          </a:p>
          <a:p>
            <a:r>
              <a:rPr lang="en-US" altLang="zh-CN" sz="1400" b="1">
                <a:sym typeface="+mn-ea"/>
              </a:rPr>
              <a:t>        </a:t>
            </a:r>
            <a:r>
              <a:rPr lang="zh-CN" altLang="en-US" sz="1400" b="1">
                <a:sym typeface="+mn-ea"/>
              </a:rPr>
              <a:t>对于市场风格角度：目前资金还在犹豫，各占一半状态，依然要等待市场做出选择，当前依然是题材更有优势</a:t>
            </a:r>
            <a:r>
              <a:rPr lang="en-US" altLang="zh-CN" sz="1400" b="1">
                <a:sym typeface="+mn-ea"/>
              </a:rPr>
              <a:t> </a:t>
            </a:r>
            <a:endParaRPr lang="zh-CN" altLang="en-US" sz="14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755" y="836930"/>
            <a:ext cx="6461125" cy="4763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836930"/>
            <a:ext cx="4265295" cy="4763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020" y="3476625"/>
            <a:ext cx="3876675" cy="21240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逢高减仓，逢低吸纳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750" y="5956300"/>
            <a:ext cx="10440035" cy="63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074660" y="1183005"/>
            <a:ext cx="4226560" cy="2683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904875"/>
            <a:ext cx="5942965" cy="29616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64475" y="4099560"/>
            <a:ext cx="4126865" cy="222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、指数高位震荡，赚钱效应依然存在，控制</a:t>
            </a: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成，该符合买点依然可低吸。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、中线上攻数值高达</a:t>
            </a:r>
            <a:r>
              <a:rPr lang="en-US" altLang="zh-CN">
                <a:solidFill>
                  <a:srgbClr val="FF0000"/>
                </a:solidFill>
              </a:rPr>
              <a:t>70</a:t>
            </a:r>
            <a:r>
              <a:rPr lang="zh-CN" altLang="en-US">
                <a:solidFill>
                  <a:srgbClr val="FF0000"/>
                </a:solidFill>
              </a:rPr>
              <a:t>，优选高控盘模型，机构抱团方向。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、选股做股票留意</a:t>
            </a:r>
            <a:r>
              <a:rPr lang="en-US" altLang="zh-CN">
                <a:solidFill>
                  <a:srgbClr val="FF0000"/>
                </a:solidFill>
              </a:rPr>
              <a:t>F10</a:t>
            </a:r>
            <a:r>
              <a:rPr lang="zh-CN" altLang="en-US">
                <a:solidFill>
                  <a:srgbClr val="FF0000"/>
                </a:solidFill>
              </a:rPr>
              <a:t>财务情况，避险踩到业绩雷。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" y="4099560"/>
            <a:ext cx="7038975" cy="2228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495540" y="965200"/>
            <a:ext cx="4696460" cy="29565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周末市场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扔了三颗雷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[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炸弹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]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[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炸弹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]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【中青宝】：公司股票将被实施其他风险警示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股票简称将变更为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“ST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中青宝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[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炸弹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]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【华闻集团】：公司股票将被实施其他风险警示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股票简称将变更为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“ST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华闻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[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炸弹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]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【国旅联合】：公司股票将被实施其他风险警示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停牌一日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滚动净利润一眼看业绩</a:t>
            </a:r>
            <a:endParaRPr lang="en-US" altLang="zh-CN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3010" y="6018530"/>
            <a:ext cx="10212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          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100" y="1694180"/>
            <a:ext cx="10247630" cy="3245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1084580"/>
            <a:ext cx="6048375" cy="4763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145" y="1187450"/>
            <a:ext cx="5280660" cy="4556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月线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MACD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金叉酝酿大行情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" y="969645"/>
            <a:ext cx="11199495" cy="4486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5965" y="5834380"/>
            <a:ext cx="11028045" cy="741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按历史几波大牛市来看，每一轮月线</a:t>
            </a:r>
            <a:r>
              <a:rPr lang="en-US" altLang="zh-CN"/>
              <a:t>MACD</a:t>
            </a:r>
            <a:r>
              <a:rPr lang="zh-CN" altLang="en-US"/>
              <a:t>金叉，容易走出一波大行情，现在仅仅是牛市启动第一阶段！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风口龙头操作体系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操作体系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7285" y="6015990"/>
            <a:ext cx="8639810" cy="770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48665" y="5730875"/>
            <a:ext cx="10441940" cy="784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025" y="896620"/>
            <a:ext cx="8968105" cy="5618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Y2NjMjc2YTM3OTU3MDczMTg5NGExODc2MDBmZmJkNzM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1602</Words>
  <Application>WPS 演示</Application>
  <PresentationFormat>宽屏</PresentationFormat>
  <Paragraphs>125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思源黑体 CN Heavy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婵&amp;HO</cp:lastModifiedBy>
  <cp:revision>916</cp:revision>
  <dcterms:created xsi:type="dcterms:W3CDTF">2019-06-19T02:08:00Z</dcterms:created>
  <dcterms:modified xsi:type="dcterms:W3CDTF">2025-03-17T10:00:17Z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98B0645011BC43B0BFB9BFC8374894E3</vt:lpwstr>
  </property>
</Properties>
</file>