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  <p:sldId id="259" r:id="rId4"/>
    <p:sldId id="261" r:id="rId5"/>
    <p:sldId id="262" r:id="rId6"/>
    <p:sldId id="257" r:id="rId7"/>
    <p:sldId id="268" r:id="rId8"/>
    <p:sldId id="269" r:id="rId9"/>
    <p:sldId id="264" r:id="rId10"/>
    <p:sldId id="265" r:id="rId11"/>
    <p:sldId id="276" r:id="rId12"/>
    <p:sldId id="270" r:id="rId13"/>
    <p:sldId id="274" r:id="rId14"/>
    <p:sldId id="275" r:id="rId15"/>
    <p:sldId id="278" r:id="rId16"/>
    <p:sldId id="272" r:id="rId17"/>
    <p:sldId id="273" r:id="rId18"/>
    <p:sldId id="283" r:id="rId19"/>
    <p:sldId id="279" r:id="rId20"/>
    <p:sldId id="281" r:id="rId21"/>
    <p:sldId id="282" r:id="rId22"/>
    <p:sldId id="263" r:id="rId23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31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62626"/>
    <a:srgbClr val="FFF0DC"/>
    <a:srgbClr val="FCF4E0"/>
    <a:srgbClr val="FFFAB9"/>
    <a:srgbClr val="FFFBCB"/>
    <a:srgbClr val="FFF89F"/>
    <a:srgbClr val="FFFDC1"/>
    <a:srgbClr val="FDF731"/>
    <a:srgbClr val="FFFFFF"/>
    <a:srgbClr val="DCDC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778" autoAdjust="0"/>
    <p:restoredTop sz="94660"/>
  </p:normalViewPr>
  <p:slideViewPr>
    <p:cSldViewPr snapToGrid="0" showGuides="1">
      <p:cViewPr varScale="1">
        <p:scale>
          <a:sx n="99" d="100"/>
          <a:sy n="99" d="100"/>
        </p:scale>
        <p:origin x="84" y="582"/>
      </p:cViewPr>
      <p:guideLst>
        <p:guide orient="horz" pos="2160"/>
        <p:guide pos="383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92" d="100"/>
          <a:sy n="92" d="100"/>
        </p:scale>
        <p:origin x="2550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1.xml"/><Relationship Id="rId22" Type="http://schemas.openxmlformats.org/officeDocument/2006/relationships/slide" Target="slides/slide20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6" Type="http://schemas.openxmlformats.org/officeDocument/2006/relationships/tags" Target="../tags/tag5.xml"/><Relationship Id="rId5" Type="http://schemas.openxmlformats.org/officeDocument/2006/relationships/tags" Target="../tags/tag4.xml"/><Relationship Id="rId4" Type="http://schemas.openxmlformats.org/officeDocument/2006/relationships/tags" Target="../tags/tag3.xml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2" name="图片 1" descr="画板 1 拷贝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文本框 8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4" name="图片 3" descr="画板 1 拷贝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2" name="图片 1" descr="画板 1 拷贝 2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文本框 7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3" name="图片 2" descr="画板 1 拷贝 3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画板 1 拷贝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10083800" y="6388100"/>
            <a:ext cx="1918335" cy="29527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/>
            <a:r>
              <a:rPr lang="zh-CN" altLang="en-US" sz="1200">
                <a:solidFill>
                  <a:schemeClr val="bg1">
                    <a:alpha val="55000"/>
                  </a:schemeClr>
                </a:solidFill>
                <a:sym typeface="+mn-ea"/>
              </a:rPr>
              <a:t>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  <a:p>
            <a:pPr algn="ctr"/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pic>
        <p:nvPicPr>
          <p:cNvPr id="2" name="图片 1" descr="画板 1 拷贝 5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 smtClean="0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5" Type="http://schemas.openxmlformats.org/officeDocument/2006/relationships/tags" Target="../tags/tag20.xml"/><Relationship Id="rId14" Type="http://schemas.openxmlformats.org/officeDocument/2006/relationships/tags" Target="../tags/tag19.xml"/><Relationship Id="rId13" Type="http://schemas.openxmlformats.org/officeDocument/2006/relationships/tags" Target="../tags/tag18.xml"/><Relationship Id="rId12" Type="http://schemas.openxmlformats.org/officeDocument/2006/relationships/tags" Target="../tags/tag17.xml"/><Relationship Id="rId11" Type="http://schemas.openxmlformats.org/officeDocument/2006/relationships/tags" Target="../tags/tag16.xml"/><Relationship Id="rId10" Type="http://schemas.openxmlformats.org/officeDocument/2006/relationships/tags" Target="../tags/tag15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0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1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AE70B2-8BF9-45C0-BB95-33D1B9D3A854}" type="slidenum">
              <a:rPr lang="zh-CN" altLang="en-US" smtClean="0"/>
            </a:fld>
            <a:endParaRPr lang="zh-CN" altLang="en-US" dirty="0"/>
          </a:p>
        </p:txBody>
      </p:sp>
    </p:spTree>
    <p:custDataLst>
      <p:tags r:id="rId15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0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21.xml"/></Relationships>
</file>

<file path=ppt/slides/_rels/slide10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5.xml"/><Relationship Id="rId5" Type="http://schemas.openxmlformats.org/officeDocument/2006/relationships/tags" Target="../tags/tag49.xml"/><Relationship Id="rId4" Type="http://schemas.openxmlformats.org/officeDocument/2006/relationships/image" Target="../media/image19.png"/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tags" Target="../tags/tag48.xml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51.xml"/><Relationship Id="rId2" Type="http://schemas.openxmlformats.org/officeDocument/2006/relationships/image" Target="../media/image20.png"/><Relationship Id="rId1" Type="http://schemas.openxmlformats.org/officeDocument/2006/relationships/tags" Target="../tags/tag50.xml"/></Relationships>
</file>

<file path=ppt/slides/_rels/slide12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3.xml"/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tags" Target="../tags/tag52.xml"/></Relationships>
</file>

<file path=ppt/slides/_rels/slide13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5.xml"/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tags" Target="../tags/tag54.xml"/></Relationships>
</file>

<file path=ppt/slides/_rels/slide1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57.xml"/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tags" Target="../tags/tag5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59.xml"/><Relationship Id="rId1" Type="http://schemas.openxmlformats.org/officeDocument/2006/relationships/tags" Target="../tags/tag58.xml"/></Relationships>
</file>

<file path=ppt/slides/_rels/slide16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1.xml"/><Relationship Id="rId2" Type="http://schemas.openxmlformats.org/officeDocument/2006/relationships/image" Target="../media/image27.png"/><Relationship Id="rId1" Type="http://schemas.openxmlformats.org/officeDocument/2006/relationships/tags" Target="../tags/tag60.xml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3.xml"/><Relationship Id="rId2" Type="http://schemas.openxmlformats.org/officeDocument/2006/relationships/image" Target="../media/image28.png"/><Relationship Id="rId1" Type="http://schemas.openxmlformats.org/officeDocument/2006/relationships/tags" Target="../tags/tag62.xml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5.xml"/><Relationship Id="rId2" Type="http://schemas.openxmlformats.org/officeDocument/2006/relationships/image" Target="../media/image29.png"/><Relationship Id="rId1" Type="http://schemas.openxmlformats.org/officeDocument/2006/relationships/tags" Target="../tags/tag64.xml"/></Relationships>
</file>

<file path=ppt/slides/_rels/slide19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67.xml"/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tags" Target="../tags/tag6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69.xml"/><Relationship Id="rId2" Type="http://schemas.openxmlformats.org/officeDocument/2006/relationships/image" Target="../media/image32.png"/><Relationship Id="rId1" Type="http://schemas.openxmlformats.org/officeDocument/2006/relationships/tags" Target="../tags/tag6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6.xml"/><Relationship Id="rId1" Type="http://schemas.openxmlformats.org/officeDocument/2006/relationships/tags" Target="../tags/tag70.xml"/></Relationships>
</file>

<file path=ppt/slides/_rels/slide3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tags" Target="../tags/tag29.xml"/><Relationship Id="rId7" Type="http://schemas.openxmlformats.org/officeDocument/2006/relationships/tags" Target="../tags/tag28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Relationship Id="rId3" Type="http://schemas.openxmlformats.org/officeDocument/2006/relationships/image" Target="../media/image7.png"/><Relationship Id="rId2" Type="http://schemas.openxmlformats.org/officeDocument/2006/relationships/tags" Target="../tags/tag24.xml"/><Relationship Id="rId15" Type="http://schemas.openxmlformats.org/officeDocument/2006/relationships/slideLayout" Target="../slideLayouts/slideLayout3.xml"/><Relationship Id="rId14" Type="http://schemas.openxmlformats.org/officeDocument/2006/relationships/tags" Target="../tags/tag35.xml"/><Relationship Id="rId13" Type="http://schemas.openxmlformats.org/officeDocument/2006/relationships/tags" Target="../tags/tag34.xml"/><Relationship Id="rId12" Type="http://schemas.openxmlformats.org/officeDocument/2006/relationships/tags" Target="../tags/tag33.xml"/><Relationship Id="rId11" Type="http://schemas.openxmlformats.org/officeDocument/2006/relationships/tags" Target="../tags/tag32.xml"/><Relationship Id="rId10" Type="http://schemas.openxmlformats.org/officeDocument/2006/relationships/tags" Target="../tags/tag31.xml"/><Relationship Id="rId1" Type="http://schemas.openxmlformats.org/officeDocument/2006/relationships/tags" Target="../tags/tag2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37.xml"/><Relationship Id="rId1" Type="http://schemas.openxmlformats.org/officeDocument/2006/relationships/tags" Target="../tags/tag3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.xml"/><Relationship Id="rId7" Type="http://schemas.openxmlformats.org/officeDocument/2006/relationships/tags" Target="../tags/tag39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tags" Target="../tags/tag38.xml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5.xml"/><Relationship Id="rId4" Type="http://schemas.openxmlformats.org/officeDocument/2006/relationships/tags" Target="../tags/tag41.xml"/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tags" Target="../tags/tag40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3.xml"/><Relationship Id="rId2" Type="http://schemas.openxmlformats.org/officeDocument/2006/relationships/image" Target="../media/image15.png"/><Relationship Id="rId1" Type="http://schemas.openxmlformats.org/officeDocument/2006/relationships/tags" Target="../tags/tag4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tags" Target="../tags/tag45.xml"/><Relationship Id="rId1" Type="http://schemas.openxmlformats.org/officeDocument/2006/relationships/tags" Target="../tags/tag44.xml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5.xml"/><Relationship Id="rId3" Type="http://schemas.openxmlformats.org/officeDocument/2006/relationships/tags" Target="../tags/tag47.xml"/><Relationship Id="rId2" Type="http://schemas.openxmlformats.org/officeDocument/2006/relationships/image" Target="../media/image16.png"/><Relationship Id="rId1" Type="http://schemas.openxmlformats.org/officeDocument/2006/relationships/tags" Target="../tags/tag4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custDataLst>
      <p:tags r:id="rId1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中长资金，行情基调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44295" y="5881370"/>
            <a:ext cx="968565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年初至今，接近</a:t>
            </a:r>
            <a:r>
              <a:rPr lang="en-US" altLang="zh-CN" dirty="0" smtClean="0">
                <a:solidFill>
                  <a:schemeClr val="tx1"/>
                </a:solidFill>
              </a:rPr>
              <a:t>80%</a:t>
            </a:r>
            <a:r>
              <a:rPr lang="zh-CN" altLang="en-US" dirty="0" smtClean="0">
                <a:solidFill>
                  <a:schemeClr val="tx1"/>
                </a:solidFill>
              </a:rPr>
              <a:t>翻红。</a:t>
            </a:r>
            <a:r>
              <a:rPr lang="en-US" altLang="zh-CN" dirty="0" smtClean="0">
                <a:solidFill>
                  <a:schemeClr val="tx1"/>
                </a:solidFill>
              </a:rPr>
              <a:t>20%</a:t>
            </a:r>
            <a:r>
              <a:rPr lang="zh-CN" altLang="en-US" dirty="0" smtClean="0">
                <a:solidFill>
                  <a:schemeClr val="tx1"/>
                </a:solidFill>
              </a:rPr>
              <a:t>个股上涨超</a:t>
            </a:r>
            <a:r>
              <a:rPr lang="en-US" altLang="zh-CN" dirty="0" smtClean="0">
                <a:solidFill>
                  <a:schemeClr val="tx1"/>
                </a:solidFill>
              </a:rPr>
              <a:t>50%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r>
              <a:rPr lang="en-US" altLang="zh-CN" dirty="0" smtClean="0">
                <a:solidFill>
                  <a:schemeClr val="tx1"/>
                </a:solidFill>
              </a:rPr>
              <a:t>50%</a:t>
            </a:r>
            <a:r>
              <a:rPr lang="zh-CN" altLang="en-US" dirty="0" smtClean="0">
                <a:solidFill>
                  <a:schemeClr val="tx1"/>
                </a:solidFill>
              </a:rPr>
              <a:t>个股涨超</a:t>
            </a:r>
            <a:r>
              <a:rPr lang="en-US" altLang="zh-CN" dirty="0" smtClean="0">
                <a:solidFill>
                  <a:schemeClr val="tx1"/>
                </a:solidFill>
              </a:rPr>
              <a:t>10%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29</a:t>
            </a:r>
            <a:r>
              <a:rPr lang="zh-CN" altLang="en-US" dirty="0" smtClean="0">
                <a:solidFill>
                  <a:schemeClr val="tx1"/>
                </a:solidFill>
              </a:rPr>
              <a:t>个指数，年初至今</a:t>
            </a:r>
            <a:r>
              <a:rPr lang="en-US" altLang="zh-CN" dirty="0" smtClean="0">
                <a:solidFill>
                  <a:schemeClr val="tx1"/>
                </a:solidFill>
              </a:rPr>
              <a:t>1</a:t>
            </a:r>
            <a:r>
              <a:rPr lang="zh-CN" altLang="en-US" dirty="0" smtClean="0">
                <a:solidFill>
                  <a:schemeClr val="tx1"/>
                </a:solidFill>
              </a:rPr>
              <a:t>个翻绿。</a:t>
            </a:r>
            <a:r>
              <a:rPr lang="en-US" altLang="zh-CN" dirty="0" smtClean="0">
                <a:solidFill>
                  <a:schemeClr val="tx1"/>
                </a:solidFill>
              </a:rPr>
              <a:t>62</a:t>
            </a:r>
            <a:r>
              <a:rPr lang="zh-CN" altLang="en-US" dirty="0" smtClean="0">
                <a:solidFill>
                  <a:schemeClr val="tx1"/>
                </a:solidFill>
              </a:rPr>
              <a:t>个行业，</a:t>
            </a:r>
            <a:r>
              <a:rPr lang="en-US" altLang="zh-CN" dirty="0" smtClean="0">
                <a:solidFill>
                  <a:schemeClr val="tx1"/>
                </a:solidFill>
              </a:rPr>
              <a:t>47</a:t>
            </a:r>
            <a:r>
              <a:rPr lang="zh-CN" altLang="en-US" dirty="0" smtClean="0">
                <a:solidFill>
                  <a:schemeClr val="tx1"/>
                </a:solidFill>
              </a:rPr>
              <a:t>个红盘。中长资金入市，奖励持股，涨时重势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878840" y="861060"/>
            <a:ext cx="10297795" cy="4956810"/>
            <a:chOff x="1285" y="1166"/>
            <a:chExt cx="16584" cy="8114"/>
          </a:xfrm>
        </p:grpSpPr>
        <p:grpSp>
          <p:nvGrpSpPr>
            <p:cNvPr id="5" name="组合 4"/>
            <p:cNvGrpSpPr/>
            <p:nvPr/>
          </p:nvGrpSpPr>
          <p:grpSpPr>
            <a:xfrm>
              <a:off x="1285" y="1176"/>
              <a:ext cx="16584" cy="8104"/>
              <a:chOff x="1285" y="1176"/>
              <a:chExt cx="16584" cy="8104"/>
            </a:xfrm>
          </p:grpSpPr>
          <p:pic>
            <p:nvPicPr>
              <p:cNvPr id="2" name="图片 1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>
              <a:xfrm>
                <a:off x="1285" y="1176"/>
                <a:ext cx="14927" cy="8105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  <p:pic>
            <p:nvPicPr>
              <p:cNvPr id="4" name="图片 3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485" y="5221"/>
                <a:ext cx="5385" cy="4050"/>
              </a:xfrm>
              <a:prstGeom prst="rect">
                <a:avLst/>
              </a:prstGeom>
              <a:ln>
                <a:solidFill>
                  <a:schemeClr val="tx1"/>
                </a:solidFill>
              </a:ln>
            </p:spPr>
          </p:pic>
        </p:grpSp>
        <p:pic>
          <p:nvPicPr>
            <p:cNvPr id="3" name="图片 2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485" y="1166"/>
              <a:ext cx="5383" cy="4017"/>
            </a:xfrm>
            <a:prstGeom prst="rect">
              <a:avLst/>
            </a:prstGeom>
            <a:ln>
              <a:solidFill>
                <a:schemeClr val="tx1"/>
              </a:solidFill>
            </a:ln>
          </p:spPr>
        </p:pic>
      </p:grpSp>
    </p:spTree>
    <p:custDataLst>
      <p:tags r:id="rId5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178175" y="1968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估值布局，长期刚需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13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困境反转，利好加持，消费刚需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水泥，中药，证券等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09395" y="751205"/>
            <a:ext cx="9331960" cy="506730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127375" y="0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低估控盘，追踪趋势</a:t>
            </a:r>
            <a:endParaRPr lang="en-US" altLang="zh-CN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13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低估吸引中长期资金，增速变化吸引短期资金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控盘增加，月线金叉，红肥绿瘦，临近前高，静待下个机会信号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01750" y="722630"/>
            <a:ext cx="9524365" cy="517144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33575" y="1426845"/>
            <a:ext cx="5076825" cy="36195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189605" y="0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lvl="0" algn="ctr">
              <a:buClrTx/>
              <a:buSzTx/>
              <a:buFontTx/>
            </a:pPr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低估控盘，追踪趋势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13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低估吸引中长期资金，增速变化吸引短期资金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控盘增加，月线金叉，红肥绿瘦，突破前高，静待下个机会信号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5260" y="763270"/>
            <a:ext cx="9351645" cy="5078095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946275" y="2162810"/>
            <a:ext cx="5005070" cy="3575685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037840" y="4381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低估控盘，追踪趋势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13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低估吸引中长期资金，增速变化吸引短期资金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控盘增加，月线金叉，红肥绿瘦，临近前高，静待下个机会信号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24610" y="765810"/>
            <a:ext cx="9420860" cy="511556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821305" y="1928495"/>
            <a:ext cx="4730115" cy="3328035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42820" y="3152775"/>
            <a:ext cx="77323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rgbClr val="26262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主题掘金，向新向好</a:t>
            </a:r>
            <a:endParaRPr lang="zh-CN" altLang="en-US" sz="6600">
              <a:solidFill>
                <a:srgbClr val="262626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F0DC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03</a:t>
            </a:r>
            <a:endParaRPr lang="en-US" altLang="zh-CN" sz="3600">
              <a:solidFill>
                <a:srgbClr val="FFF0DC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扩张高潮，精准定位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2395" y="5666105"/>
            <a:ext cx="9685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截止</a:t>
            </a:r>
            <a:r>
              <a:rPr lang="en-US" altLang="zh-CN" dirty="0" smtClean="0">
                <a:solidFill>
                  <a:schemeClr val="tx1"/>
                </a:solidFill>
              </a:rPr>
              <a:t>7</a:t>
            </a:r>
            <a:r>
              <a:rPr lang="zh-CN" altLang="en-US" dirty="0" smtClean="0">
                <a:solidFill>
                  <a:schemeClr val="tx1"/>
                </a:solidFill>
              </a:rPr>
              <a:t>月</a:t>
            </a:r>
            <a:r>
              <a:rPr lang="en-US" altLang="zh-CN" dirty="0" smtClean="0">
                <a:solidFill>
                  <a:schemeClr val="tx1"/>
                </a:solidFill>
              </a:rPr>
              <a:t>16</a:t>
            </a:r>
            <a:r>
              <a:rPr lang="zh-CN" altLang="en-US" dirty="0" smtClean="0">
                <a:solidFill>
                  <a:schemeClr val="tx1"/>
                </a:solidFill>
              </a:rPr>
              <a:t>日交易结束，市场炒作主题出现</a:t>
            </a:r>
            <a:r>
              <a:rPr lang="en-US" altLang="zh-CN" dirty="0" smtClean="0">
                <a:solidFill>
                  <a:schemeClr val="tx1"/>
                </a:solidFill>
              </a:rPr>
              <a:t>38</a:t>
            </a:r>
            <a:r>
              <a:rPr lang="zh-CN" altLang="en-US" dirty="0" smtClean="0">
                <a:solidFill>
                  <a:schemeClr val="tx1"/>
                </a:solidFill>
              </a:rPr>
              <a:t>个。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炒作次数</a:t>
            </a:r>
            <a:r>
              <a:rPr lang="en-US" altLang="zh-CN" dirty="0" smtClean="0">
                <a:solidFill>
                  <a:schemeClr val="tx1"/>
                </a:solidFill>
              </a:rPr>
              <a:t>2</a:t>
            </a:r>
            <a:r>
              <a:rPr lang="zh-CN" altLang="en-US" dirty="0" smtClean="0">
                <a:solidFill>
                  <a:schemeClr val="tx1"/>
                </a:solidFill>
              </a:rPr>
              <a:t>次以上，代表有一定持续度。扩张</a:t>
            </a:r>
            <a:r>
              <a:rPr lang="en-US" altLang="zh-CN" dirty="0" smtClean="0">
                <a:solidFill>
                  <a:schemeClr val="tx1"/>
                </a:solidFill>
              </a:rPr>
              <a:t>1</a:t>
            </a:r>
            <a:r>
              <a:rPr lang="zh-CN" altLang="en-US" dirty="0" smtClean="0">
                <a:solidFill>
                  <a:schemeClr val="tx1"/>
                </a:solidFill>
              </a:rPr>
              <a:t>次以上，代表中线趋势有反复延续。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精准筛选</a:t>
            </a:r>
            <a:r>
              <a:rPr lang="en-US" altLang="zh-CN" dirty="0" smtClean="0">
                <a:solidFill>
                  <a:schemeClr val="tx1"/>
                </a:solidFill>
              </a:rPr>
              <a:t>8</a:t>
            </a:r>
            <a:r>
              <a:rPr lang="zh-CN" altLang="en-US" dirty="0" smtClean="0">
                <a:solidFill>
                  <a:schemeClr val="tx1"/>
                </a:solidFill>
              </a:rPr>
              <a:t>个热点，结合周线金叉区域，日线节奏关注。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66240" y="773430"/>
            <a:ext cx="8916670" cy="484187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扩张高潮，精准定位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2395" y="5666105"/>
            <a:ext cx="9685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截止</a:t>
            </a:r>
            <a:r>
              <a:rPr lang="en-US" altLang="zh-CN" dirty="0" smtClean="0">
                <a:solidFill>
                  <a:schemeClr val="tx1"/>
                </a:solidFill>
              </a:rPr>
              <a:t>7</a:t>
            </a:r>
            <a:r>
              <a:rPr lang="zh-CN" altLang="en-US" dirty="0" smtClean="0">
                <a:solidFill>
                  <a:schemeClr val="tx1"/>
                </a:solidFill>
              </a:rPr>
              <a:t>月</a:t>
            </a:r>
            <a:r>
              <a:rPr lang="en-US" altLang="zh-CN" dirty="0" smtClean="0">
                <a:solidFill>
                  <a:schemeClr val="tx1"/>
                </a:solidFill>
              </a:rPr>
              <a:t>16</a:t>
            </a:r>
            <a:r>
              <a:rPr lang="zh-CN" altLang="en-US" dirty="0" smtClean="0">
                <a:solidFill>
                  <a:schemeClr val="tx1"/>
                </a:solidFill>
              </a:rPr>
              <a:t>日交易结束，市场炒作主题出现</a:t>
            </a:r>
            <a:r>
              <a:rPr lang="en-US" altLang="zh-CN" dirty="0" smtClean="0">
                <a:solidFill>
                  <a:schemeClr val="tx1"/>
                </a:solidFill>
              </a:rPr>
              <a:t>38</a:t>
            </a:r>
            <a:r>
              <a:rPr lang="zh-CN" altLang="en-US" dirty="0" smtClean="0">
                <a:solidFill>
                  <a:schemeClr val="tx1"/>
                </a:solidFill>
              </a:rPr>
              <a:t>个。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炒作次数</a:t>
            </a:r>
            <a:r>
              <a:rPr lang="en-US" altLang="zh-CN" dirty="0" smtClean="0">
                <a:solidFill>
                  <a:schemeClr val="tx1"/>
                </a:solidFill>
              </a:rPr>
              <a:t>2</a:t>
            </a:r>
            <a:r>
              <a:rPr lang="zh-CN" altLang="en-US" dirty="0" smtClean="0">
                <a:solidFill>
                  <a:schemeClr val="tx1"/>
                </a:solidFill>
              </a:rPr>
              <a:t>次以上，代表有一定持续度。扩张</a:t>
            </a:r>
            <a:r>
              <a:rPr lang="en-US" altLang="zh-CN" dirty="0" smtClean="0">
                <a:solidFill>
                  <a:schemeClr val="tx1"/>
                </a:solidFill>
              </a:rPr>
              <a:t>1</a:t>
            </a:r>
            <a:r>
              <a:rPr lang="zh-CN" altLang="en-US" dirty="0" smtClean="0">
                <a:solidFill>
                  <a:schemeClr val="tx1"/>
                </a:solidFill>
              </a:rPr>
              <a:t>次以上，代表中线趋势有反复延续。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不持续主题，容易形成短线追高，关注核心主题（中军</a:t>
            </a:r>
            <a:r>
              <a:rPr lang="en-US" altLang="zh-CN" dirty="0" smtClean="0">
                <a:solidFill>
                  <a:schemeClr val="tx1"/>
                </a:solidFill>
              </a:rPr>
              <a:t>+</a:t>
            </a:r>
            <a:r>
              <a:rPr lang="zh-CN" altLang="en-US" dirty="0" smtClean="0">
                <a:solidFill>
                  <a:schemeClr val="tx1"/>
                </a:solidFill>
              </a:rPr>
              <a:t>龙头）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43685" y="722630"/>
            <a:ext cx="9104630" cy="494411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出口增加，战略刚需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2395" y="5666105"/>
            <a:ext cx="9685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稀土出口大增，每次行情稀土总会靠前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反复控盘，控盘增加，突破前高，横盘调整，资金流入，红肥绿瘦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月线金叉，周线金叉，静待日线的机会信号</a:t>
            </a:r>
            <a:endParaRPr lang="zh-CN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44015" y="730250"/>
            <a:ext cx="9162415" cy="4975225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多头行情，利好金融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2395" y="5666105"/>
            <a:ext cx="9685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行情来临，利好金融，稳定币战略提速</a:t>
            </a:r>
            <a:r>
              <a:rPr lang="zh-CN" altLang="en-US" dirty="0" smtClean="0">
                <a:solidFill>
                  <a:schemeClr val="tx1"/>
                </a:solidFill>
              </a:rPr>
              <a:t>。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反复控盘，控盘增加，突破前高，回踩调整，资金流入，红肥绿瘦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月线金叉，周线金叉，静待日线的机会信号</a:t>
            </a:r>
            <a:endParaRPr lang="zh-CN" dirty="0" smtClean="0">
              <a:solidFill>
                <a:schemeClr val="tx1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87830" y="738505"/>
            <a:ext cx="9074785" cy="49276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9540" y="2388235"/>
            <a:ext cx="3619500" cy="1790700"/>
          </a:xfrm>
          <a:prstGeom prst="rect">
            <a:avLst/>
          </a:prstGeom>
        </p:spPr>
      </p:pic>
    </p:spTree>
    <p:custDataLst>
      <p:tags r:id="rId4"/>
    </p:custData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228340" y="158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向新向好，创新领先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82395" y="5666105"/>
            <a:ext cx="9685655" cy="92202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业绩稳定，超跌补涨，反复试盘。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反复控盘，控盘增加，临近前高，回踩调整，资金流入，红肥绿瘦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月线金叉，周线金叉，静待日线的机会信号</a:t>
            </a:r>
            <a:endParaRPr lang="zh-CN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678940" y="722630"/>
            <a:ext cx="9093200" cy="493776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</p:spTree>
    <p:custDataLst>
      <p:tags r:id="rId1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grpSp>
        <p:nvGrpSpPr>
          <p:cNvPr id="4" name="组合 3"/>
          <p:cNvGrpSpPr/>
          <p:nvPr>
            <p:custDataLst>
              <p:tags r:id="rId1"/>
            </p:custDataLst>
          </p:nvPr>
        </p:nvGrpSpPr>
        <p:grpSpPr>
          <a:xfrm>
            <a:off x="5311140" y="1922780"/>
            <a:ext cx="6020435" cy="709930"/>
            <a:chOff x="8244" y="2333"/>
            <a:chExt cx="9481" cy="1118"/>
          </a:xfrm>
        </p:grpSpPr>
        <p:pic>
          <p:nvPicPr>
            <p:cNvPr id="2" name="图片 1" descr="组 7"/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244" y="2333"/>
              <a:ext cx="9376" cy="1118"/>
            </a:xfrm>
            <a:prstGeom prst="rect">
              <a:avLst/>
            </a:prstGeom>
          </p:spPr>
        </p:pic>
        <p:sp>
          <p:nvSpPr>
            <p:cNvPr id="3" name="文本框 2"/>
            <p:cNvSpPr txBox="1"/>
            <p:nvPr>
              <p:custDataLst>
                <p:tags r:id="rId4"/>
              </p:custDataLst>
            </p:nvPr>
          </p:nvSpPr>
          <p:spPr>
            <a:xfrm>
              <a:off x="8402" y="2469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FCF4E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第一章</a:t>
              </a:r>
              <a:endParaRPr lang="zh-CN" altLang="en-US" sz="2800">
                <a:solidFill>
                  <a:srgbClr val="FCF4E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5"/>
              </p:custDataLst>
            </p:nvPr>
          </p:nvSpPr>
          <p:spPr>
            <a:xfrm>
              <a:off x="11183" y="2610"/>
              <a:ext cx="6543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中枢上移，震荡上行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6" name="组合 5"/>
          <p:cNvGrpSpPr/>
          <p:nvPr>
            <p:custDataLst>
              <p:tags r:id="rId6"/>
            </p:custDataLst>
          </p:nvPr>
        </p:nvGrpSpPr>
        <p:grpSpPr>
          <a:xfrm>
            <a:off x="5311140" y="2941955"/>
            <a:ext cx="6020435" cy="709930"/>
            <a:chOff x="8244" y="2333"/>
            <a:chExt cx="9481" cy="1118"/>
          </a:xfrm>
        </p:grpSpPr>
        <p:pic>
          <p:nvPicPr>
            <p:cNvPr id="7" name="图片 6" descr="组 7"/>
            <p:cNvPicPr>
              <a:picLocks noChangeAspect="1"/>
            </p:cNvPicPr>
            <p:nvPr>
              <p:custDataLst>
                <p:tags r:id="rId7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244" y="2333"/>
              <a:ext cx="9376" cy="1118"/>
            </a:xfrm>
            <a:prstGeom prst="rect">
              <a:avLst/>
            </a:prstGeom>
          </p:spPr>
        </p:pic>
        <p:sp>
          <p:nvSpPr>
            <p:cNvPr id="8" name="文本框 7"/>
            <p:cNvSpPr txBox="1"/>
            <p:nvPr>
              <p:custDataLst>
                <p:tags r:id="rId8"/>
              </p:custDataLst>
            </p:nvPr>
          </p:nvSpPr>
          <p:spPr>
            <a:xfrm>
              <a:off x="8402" y="2469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FCF4E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第二章</a:t>
              </a:r>
              <a:endParaRPr lang="zh-CN" altLang="en-US" sz="2800">
                <a:solidFill>
                  <a:srgbClr val="FCF4E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9" name="文本框 8"/>
            <p:cNvSpPr txBox="1"/>
            <p:nvPr>
              <p:custDataLst>
                <p:tags r:id="rId9"/>
              </p:custDataLst>
            </p:nvPr>
          </p:nvSpPr>
          <p:spPr>
            <a:xfrm>
              <a:off x="11183" y="2610"/>
              <a:ext cx="6543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抓大放小，涨时重势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  <p:grpSp>
        <p:nvGrpSpPr>
          <p:cNvPr id="10" name="组合 9"/>
          <p:cNvGrpSpPr/>
          <p:nvPr>
            <p:custDataLst>
              <p:tags r:id="rId10"/>
            </p:custDataLst>
          </p:nvPr>
        </p:nvGrpSpPr>
        <p:grpSpPr>
          <a:xfrm>
            <a:off x="5311140" y="3961130"/>
            <a:ext cx="6020435" cy="709930"/>
            <a:chOff x="8244" y="2333"/>
            <a:chExt cx="9481" cy="1118"/>
          </a:xfrm>
        </p:grpSpPr>
        <p:pic>
          <p:nvPicPr>
            <p:cNvPr id="11" name="图片 10" descr="组 7"/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3"/>
            <a:stretch>
              <a:fillRect/>
            </a:stretch>
          </p:blipFill>
          <p:spPr>
            <a:xfrm>
              <a:off x="8244" y="2333"/>
              <a:ext cx="9376" cy="1118"/>
            </a:xfrm>
            <a:prstGeom prst="rect">
              <a:avLst/>
            </a:prstGeom>
          </p:spPr>
        </p:pic>
        <p:sp>
          <p:nvSpPr>
            <p:cNvPr id="12" name="文本框 11"/>
            <p:cNvSpPr txBox="1"/>
            <p:nvPr>
              <p:custDataLst>
                <p:tags r:id="rId12"/>
              </p:custDataLst>
            </p:nvPr>
          </p:nvSpPr>
          <p:spPr>
            <a:xfrm>
              <a:off x="8402" y="2469"/>
              <a:ext cx="2327" cy="846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ctr"/>
              <a:r>
                <a:rPr lang="zh-CN" altLang="en-US" sz="2800">
                  <a:solidFill>
                    <a:srgbClr val="FCF4E0"/>
                  </a:solidFill>
                  <a:latin typeface="思源黑体 CN Bold" panose="020B0800000000000000" charset="-122"/>
                  <a:ea typeface="思源黑体 CN Bold" panose="020B0800000000000000" charset="-122"/>
                </a:rPr>
                <a:t>第三章</a:t>
              </a:r>
              <a:endParaRPr lang="zh-CN" altLang="en-US" sz="2800">
                <a:solidFill>
                  <a:srgbClr val="FCF4E0"/>
                </a:solidFill>
                <a:latin typeface="思源黑体 CN Bold" panose="020B0800000000000000" charset="-122"/>
                <a:ea typeface="思源黑体 CN Bold" panose="020B0800000000000000" charset="-122"/>
              </a:endParaRPr>
            </a:p>
          </p:txBody>
        </p:sp>
        <p:sp>
          <p:nvSpPr>
            <p:cNvPr id="13" name="文本框 12"/>
            <p:cNvSpPr txBox="1"/>
            <p:nvPr>
              <p:custDataLst>
                <p:tags r:id="rId13"/>
              </p:custDataLst>
            </p:nvPr>
          </p:nvSpPr>
          <p:spPr>
            <a:xfrm>
              <a:off x="11183" y="2610"/>
              <a:ext cx="6543" cy="622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p>
              <a:pPr algn="l"/>
              <a:r>
                <a:rPr lang="zh-CN" altLang="en-US" sz="2400">
                  <a:solidFill>
                    <a:schemeClr val="tx1">
                      <a:lumMod val="85000"/>
                      <a:lumOff val="15000"/>
                    </a:schemeClr>
                  </a:solidFill>
                  <a:latin typeface="思源黑体 CN Medium" panose="020B0600000000000000" charset="-122"/>
                  <a:ea typeface="思源黑体 CN Medium" panose="020B0600000000000000" charset="-122"/>
                </a:rPr>
                <a:t>主题掘金，向新向好</a:t>
              </a:r>
              <a:endParaRPr lang="zh-CN" altLang="en-US" sz="2400">
                <a:solidFill>
                  <a:schemeClr val="tx1">
                    <a:lumMod val="85000"/>
                    <a:lumOff val="15000"/>
                  </a:schemeClr>
                </a:solidFill>
                <a:latin typeface="思源黑体 CN Medium" panose="020B0600000000000000" charset="-122"/>
                <a:ea typeface="思源黑体 CN Medium" panose="020B0600000000000000" charset="-122"/>
              </a:endParaRPr>
            </a:p>
          </p:txBody>
        </p:sp>
      </p:grpSp>
    </p:spTree>
    <p:custDataLst>
      <p:tags r:id="rId1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42820" y="3152775"/>
            <a:ext cx="77323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rgbClr val="26262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中枢上移，震荡上行</a:t>
            </a:r>
            <a:endParaRPr lang="zh-CN" altLang="en-US" sz="6600">
              <a:solidFill>
                <a:srgbClr val="262626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F0DC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01</a:t>
            </a:r>
            <a:endParaRPr lang="en-US" altLang="zh-CN" sz="3600">
              <a:solidFill>
                <a:srgbClr val="FFF0DC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拐点已过，涨时重势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46380" y="772795"/>
            <a:ext cx="5848985" cy="317627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095365" y="772160"/>
            <a:ext cx="5850255" cy="317690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66900" y="4088130"/>
            <a:ext cx="2754630" cy="174879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21530" y="4087495"/>
            <a:ext cx="2870200" cy="1749425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1730" y="4087495"/>
            <a:ext cx="2844165" cy="175006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文本框 6"/>
          <p:cNvSpPr txBox="1"/>
          <p:nvPr/>
        </p:nvSpPr>
        <p:spPr>
          <a:xfrm>
            <a:off x="1445260" y="58813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上证指数捕捞季节年，季，月，周线金叉，季线</a:t>
            </a:r>
            <a:r>
              <a:rPr lang="en-US" altLang="zh-CN" dirty="0" smtClean="0">
                <a:solidFill>
                  <a:schemeClr val="tx1"/>
                </a:solidFill>
              </a:rPr>
              <a:t>MACD</a:t>
            </a:r>
            <a:r>
              <a:rPr lang="zh-CN" altLang="en-US" dirty="0" smtClean="0">
                <a:solidFill>
                  <a:schemeClr val="tx1"/>
                </a:solidFill>
              </a:rPr>
              <a:t>金叉，开启投资好年份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权重搭台，题材领先，轮动补涨，涨时重势，</a:t>
            </a:r>
            <a:r>
              <a:rPr lang="en-US" altLang="zh-CN" dirty="0" smtClean="0">
                <a:solidFill>
                  <a:schemeClr val="tx1"/>
                </a:solidFill>
              </a:rPr>
              <a:t>2019</a:t>
            </a:r>
            <a:r>
              <a:rPr lang="zh-CN" altLang="en-US" dirty="0" smtClean="0">
                <a:solidFill>
                  <a:schemeClr val="tx1"/>
                </a:solidFill>
              </a:rPr>
              <a:t>年的翻版行情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</p:spTree>
    <p:custDataLst>
      <p:tags r:id="rId7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中枢上移，静待花开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13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指数轮动，年内新高，中枢突破，逐步上移，</a:t>
            </a:r>
            <a:r>
              <a:rPr lang="en-US" altLang="zh-CN" dirty="0" smtClean="0">
                <a:solidFill>
                  <a:schemeClr val="tx1"/>
                </a:solidFill>
              </a:rPr>
              <a:t>3500</a:t>
            </a:r>
            <a:r>
              <a:rPr lang="zh-CN" altLang="en-US" dirty="0" smtClean="0">
                <a:solidFill>
                  <a:schemeClr val="tx1"/>
                </a:solidFill>
              </a:rPr>
              <a:t>不是高点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en-US" altLang="zh-CN" dirty="0" smtClean="0">
                <a:solidFill>
                  <a:schemeClr val="tx1"/>
                </a:solidFill>
              </a:rPr>
              <a:t>11</a:t>
            </a:r>
            <a:r>
              <a:rPr lang="zh-CN" altLang="en-US" dirty="0" smtClean="0">
                <a:solidFill>
                  <a:schemeClr val="tx1"/>
                </a:solidFill>
              </a:rPr>
              <a:t>指数年线金叉区域，大盘稳健护盘，题材不断活跃新高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5260" y="753110"/>
            <a:ext cx="9389110" cy="50984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7405" y="3675380"/>
            <a:ext cx="6006465" cy="170307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custDataLst>
      <p:tags r:id="rId4"/>
    </p:custData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阶段补涨，整体向上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88137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轮动新高，阶段补涨，业绩预报之后，静待突破</a:t>
            </a:r>
            <a:endParaRPr lang="zh-CN" dirty="0" smtClean="0">
              <a:solidFill>
                <a:schemeClr val="tx1"/>
              </a:solidFill>
            </a:endParaRPr>
          </a:p>
          <a:p>
            <a:pPr algn="ctr"/>
            <a:r>
              <a:rPr lang="zh-CN" dirty="0" smtClean="0">
                <a:solidFill>
                  <a:schemeClr val="tx1"/>
                </a:solidFill>
              </a:rPr>
              <a:t>险资机制考核改善，利好不断，调整就是机会</a:t>
            </a:r>
            <a:endParaRPr lang="zh-CN" dirty="0" smtClean="0">
              <a:solidFill>
                <a:schemeClr val="tx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353185" y="731520"/>
            <a:ext cx="9483725" cy="514985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2242820" y="3152775"/>
            <a:ext cx="7732395" cy="1106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 fontAlgn="auto"/>
            <a:r>
              <a:rPr lang="zh-CN" altLang="en-US" sz="6600">
                <a:solidFill>
                  <a:srgbClr val="262626"/>
                </a:solidFill>
                <a:latin typeface="思源黑体 CN Bold" panose="020B0800000000000000" charset="-122"/>
                <a:ea typeface="思源黑体 CN Bold" panose="020B0800000000000000" charset="-122"/>
                <a:sym typeface="+mn-ea"/>
              </a:rPr>
              <a:t>抓大放小，涨时重势</a:t>
            </a:r>
            <a:endParaRPr lang="zh-CN" altLang="en-US" sz="6600">
              <a:solidFill>
                <a:srgbClr val="262626"/>
              </a:solidFill>
              <a:latin typeface="思源黑体 CN Bold" panose="020B0800000000000000" charset="-122"/>
              <a:ea typeface="思源黑体 CN Bold" panose="020B0800000000000000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750695" y="2344420"/>
            <a:ext cx="2191385" cy="5543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r>
              <a:rPr lang="en-US" altLang="zh-CN" sz="3600">
                <a:solidFill>
                  <a:srgbClr val="FFF0DC"/>
                </a:solidFill>
                <a:latin typeface="思源黑体 CN Bold" panose="020B0800000000000000" charset="-122"/>
                <a:ea typeface="思源黑体 CN Bold" panose="020B0800000000000000" charset="-122"/>
              </a:rPr>
              <a:t>PART 02</a:t>
            </a:r>
            <a:endParaRPr lang="en-US" altLang="zh-CN" sz="3600">
              <a:solidFill>
                <a:srgbClr val="FFF0DC"/>
              </a:solidFill>
              <a:latin typeface="思源黑体 CN Bold" panose="020B0800000000000000" charset="-122"/>
              <a:ea typeface="思源黑体 CN Bold" panose="020B0800000000000000" charset="-122"/>
            </a:endParaRPr>
          </a:p>
        </p:txBody>
      </p:sp>
    </p:spTree>
    <p:custDataLst>
      <p:tags r:id="rId2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8" name="文本框 7"/>
          <p:cNvSpPr txBox="1"/>
          <p:nvPr userDrawn="1"/>
        </p:nvSpPr>
        <p:spPr>
          <a:xfrm>
            <a:off x="668020" y="6570345"/>
            <a:ext cx="109124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经传多赢投研总监 :杨春虎丨执业编号:</a:t>
            </a:r>
            <a:r>
              <a:rPr lang="en-US" altLang="zh-CN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A1120619100003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</a:rPr>
              <a:t> </a:t>
            </a:r>
            <a:r>
              <a:rPr lang="en-US" altLang="zh-CN" sz="1200">
                <a:solidFill>
                  <a:schemeClr val="bg1">
                    <a:alpha val="55000"/>
                  </a:schemeClr>
                </a:solidFill>
              </a:rPr>
              <a:t> </a:t>
            </a:r>
            <a:r>
              <a:rPr lang="zh-CN" altLang="en-US" sz="1200">
                <a:solidFill>
                  <a:schemeClr val="bg1">
                    <a:lumMod val="75000"/>
                  </a:schemeClr>
                </a:solidFill>
                <a:latin typeface="思源黑体 CN Regular" panose="020B0500000000000000" charset="-122"/>
                <a:ea typeface="思源黑体 CN Regular" panose="020B0500000000000000" charset="-122"/>
                <a:sym typeface="+mn-ea"/>
              </a:rPr>
              <a:t>提示:观点基于软件数据和理论模型分析，仅供参考，不构成买卖建议，股市有风险，投资需谨慎</a:t>
            </a:r>
            <a:endParaRPr lang="zh-CN" altLang="en-US" sz="1200">
              <a:solidFill>
                <a:schemeClr val="bg1">
                  <a:alpha val="55000"/>
                </a:schemeClr>
              </a:solidFill>
            </a:endParaRPr>
          </a:p>
        </p:txBody>
      </p:sp>
      <p:sp>
        <p:nvSpPr>
          <p:cNvPr id="6" name="文本框 5"/>
          <p:cNvSpPr txBox="1"/>
          <p:nvPr>
            <p:custDataLst>
              <p:tags r:id="rId1"/>
            </p:custDataLst>
          </p:nvPr>
        </p:nvSpPr>
        <p:spPr>
          <a:xfrm>
            <a:off x="3379470" y="53975"/>
            <a:ext cx="5994400" cy="668655"/>
          </a:xfrm>
          <a:prstGeom prst="rect">
            <a:avLst/>
          </a:prstGeom>
          <a:noFill/>
        </p:spPr>
        <p:txBody>
          <a:bodyPr wrap="square" rtlCol="0">
            <a:noAutofit/>
          </a:bodyPr>
          <a:p>
            <a:pPr algn="ctr" fontAlgn="auto"/>
            <a:r>
              <a:rPr lang="zh-CN" altLang="en-US" sz="3600">
                <a:gradFill>
                  <a:gsLst>
                    <a:gs pos="0">
                      <a:schemeClr val="bg1"/>
                    </a:gs>
                    <a:gs pos="100000">
                      <a:srgbClr val="FFFAB9"/>
                    </a:gs>
                  </a:gsLst>
                  <a:lin ang="0" scaled="0"/>
                </a:gradFill>
                <a:latin typeface="思源黑体 CN Heavy" panose="020B0A00000000000000" charset="-122"/>
                <a:ea typeface="思源黑体 CN Heavy" panose="020B0A00000000000000" charset="-122"/>
                <a:sym typeface="+mn-ea"/>
              </a:rPr>
              <a:t>资产荒漠，双轮驱动</a:t>
            </a:r>
            <a:endParaRPr lang="zh-CN" altLang="en-US" sz="3600">
              <a:gradFill>
                <a:gsLst>
                  <a:gs pos="0">
                    <a:schemeClr val="bg1"/>
                  </a:gs>
                  <a:gs pos="100000">
                    <a:srgbClr val="FFFAB9"/>
                  </a:gs>
                </a:gsLst>
                <a:lin ang="0" scaled="0"/>
              </a:gradFill>
              <a:latin typeface="思源黑体 CN Heavy" panose="020B0A00000000000000" charset="-122"/>
              <a:ea typeface="思源黑体 CN Heavy" panose="020B0A00000000000000" charset="-122"/>
              <a:sym typeface="+mn-ea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45260" y="5628640"/>
            <a:ext cx="93002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dirty="0" smtClean="0">
                <a:solidFill>
                  <a:schemeClr val="tx1"/>
                </a:solidFill>
              </a:rPr>
              <a:t>环境变化，现金为王，自主可控，中特估</a:t>
            </a:r>
            <a:r>
              <a:rPr lang="en-US" altLang="zh-CN" dirty="0" smtClean="0">
                <a:solidFill>
                  <a:schemeClr val="tx1"/>
                </a:solidFill>
              </a:rPr>
              <a:t>VS</a:t>
            </a:r>
            <a:r>
              <a:rPr lang="zh-CN" altLang="en-US" dirty="0" smtClean="0">
                <a:solidFill>
                  <a:schemeClr val="tx1"/>
                </a:solidFill>
              </a:rPr>
              <a:t>科特估双轮启动</a:t>
            </a:r>
            <a:endParaRPr lang="zh-CN" altLang="en-US" dirty="0" smtClean="0">
              <a:solidFill>
                <a:schemeClr val="tx1"/>
              </a:solidFill>
            </a:endParaRPr>
          </a:p>
          <a:p>
            <a:pPr algn="ctr"/>
            <a:r>
              <a:rPr lang="zh-CN" altLang="en-US" dirty="0" smtClean="0">
                <a:solidFill>
                  <a:schemeClr val="tx1"/>
                </a:solidFill>
              </a:rPr>
              <a:t>险资考核改变，长期资金入市加速，公用事业与科技成长的补涨</a:t>
            </a:r>
            <a:endParaRPr lang="zh-CN" altLang="en-US" dirty="0" smtClean="0">
              <a:solidFill>
                <a:schemeClr val="tx1"/>
              </a:solidFill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306705" y="1043940"/>
            <a:ext cx="11579225" cy="4364990"/>
          </a:xfrm>
          <a:prstGeom prst="rect">
            <a:avLst/>
          </a:prstGeom>
        </p:spPr>
      </p:pic>
    </p:spTree>
    <p:custDataLst>
      <p:tags r:id="rId3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0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2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22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23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4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5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6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7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8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29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1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2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3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4.xml><?xml version="1.0" encoding="utf-8"?>
<p:tagLst xmlns:p="http://schemas.openxmlformats.org/presentationml/2006/main">
  <p:tag name="KSO_WM_DIAGRAM_VIRTUALLY_FRAME" val="{&quot;height&quot;:296.65,&quot;left&quot;:418.2,&quot;top&quot;:117.65,&quot;width&quot;:474.05}"/>
</p:tagLst>
</file>

<file path=ppt/tags/tag3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PS">
  <a:themeElements>
    <a:clrScheme name="WPS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874CB"/>
      </a:accent1>
      <a:accent2>
        <a:srgbClr val="EE822F"/>
      </a:accent2>
      <a:accent3>
        <a:srgbClr val="F2BA02"/>
      </a:accent3>
      <a:accent4>
        <a:srgbClr val="75BD42"/>
      </a:accent4>
      <a:accent5>
        <a:srgbClr val="30C0B4"/>
      </a:accent5>
      <a:accent6>
        <a:srgbClr val="E54C5E"/>
      </a:accent6>
      <a:hlink>
        <a:srgbClr val="0026E5"/>
      </a:hlink>
      <a:folHlink>
        <a:srgbClr val="7E1FAD"/>
      </a:folHlink>
    </a:clrScheme>
    <a:fontScheme name="WPS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WPS">
      <a:fillStyleLst>
        <a:solidFill>
          <a:schemeClr val="phClr"/>
        </a:solidFill>
        <a:gradFill>
          <a:gsLst>
            <a:gs pos="0">
              <a:schemeClr val="phClr">
                <a:lumOff val="17500"/>
              </a:schemeClr>
            </a:gs>
            <a:gs pos="100000">
              <a:schemeClr val="phClr"/>
            </a:gs>
          </a:gsLst>
          <a:lin ang="2700000" scaled="0"/>
        </a:gradFill>
        <a:gradFill>
          <a:gsLst>
            <a:gs pos="0">
              <a:schemeClr val="phClr">
                <a:hueOff val="-2520000"/>
              </a:schemeClr>
            </a:gs>
            <a:gs pos="100000">
              <a:schemeClr val="phClr"/>
            </a:gs>
          </a:gsLst>
          <a:lin ang="27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gradFill>
            <a:gsLst>
              <a:gs pos="0">
                <a:schemeClr val="phClr">
                  <a:hueOff val="-4200000"/>
                </a:schemeClr>
              </a:gs>
              <a:gs pos="100000">
                <a:schemeClr val="phClr"/>
              </a:gs>
            </a:gsLst>
            <a:lin ang="2700000" scaled="1"/>
          </a:gradFill>
          <a:prstDash val="solid"/>
          <a:miter lim="800000"/>
        </a:ln>
      </a:lnStyleLst>
      <a:effectStyleLst>
        <a:effectStyle>
          <a:effectLst>
            <a:outerShdw blurRad="101600" dist="50800" dir="5400000" algn="ctr" rotWithShape="0">
              <a:schemeClr val="phClr">
                <a:alpha val="60000"/>
              </a:schemeClr>
            </a:outerShdw>
          </a:effectLst>
        </a:effectStyle>
        <a:effectStyle>
          <a:effectLst>
            <a:reflection stA="50000" endA="300" endPos="40000" dist="25400" dir="5400000" sy="-100000" algn="bl" rotWithShape="0"/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2133</Words>
  <Application>WPS 演示</Application>
  <PresentationFormat>宽屏</PresentationFormat>
  <Paragraphs>127</Paragraphs>
  <Slides>21</Slides>
  <Notes>4</Notes>
  <HiddenSlides>0</HiddenSlides>
  <MMClips>0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21</vt:i4>
      </vt:variant>
    </vt:vector>
  </HeadingPairs>
  <TitlesOfParts>
    <vt:vector size="34" baseType="lpstr">
      <vt:lpstr>Arial</vt:lpstr>
      <vt:lpstr>宋体</vt:lpstr>
      <vt:lpstr>Wingdings</vt:lpstr>
      <vt:lpstr>Wingdings</vt:lpstr>
      <vt:lpstr>思源黑体 CN Heavy</vt:lpstr>
      <vt:lpstr>黑体</vt:lpstr>
      <vt:lpstr>思源黑体 CN Bold</vt:lpstr>
      <vt:lpstr>思源黑体 CN Medium</vt:lpstr>
      <vt:lpstr>思源黑体 CN Regular</vt:lpstr>
      <vt:lpstr>微软雅黑</vt:lpstr>
      <vt:lpstr>Arial Unicode MS</vt:lpstr>
      <vt:lpstr>Calibri</vt:lpstr>
      <vt:lpstr>WPS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/>
  <cp:lastModifiedBy>俏俏</cp:lastModifiedBy>
  <cp:revision>172</cp:revision>
  <dcterms:created xsi:type="dcterms:W3CDTF">2019-06-19T02:08:00Z</dcterms:created>
  <dcterms:modified xsi:type="dcterms:W3CDTF">2025-07-17T02:41:30Z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2052-12.1.0.21915</vt:lpwstr>
  </property>
  <property fmtid="{D5CDD505-2E9C-101B-9397-08002B2CF9AE}" pid="3" name="ICV">
    <vt:lpwstr>BE3F26819A934B8E919F4DE7806FA398_11</vt:lpwstr>
  </property>
</Properties>
</file>