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28" r:id="rId3"/>
    <p:sldId id="333" r:id="rId4"/>
    <p:sldId id="321" r:id="rId5"/>
    <p:sldId id="335" r:id="rId6"/>
    <p:sldId id="334" r:id="rId7"/>
    <p:sldId id="336" r:id="rId8"/>
    <p:sldId id="343" r:id="rId9"/>
    <p:sldId id="322" r:id="rId10"/>
    <p:sldId id="339" r:id="rId11"/>
    <p:sldId id="340" r:id="rId12"/>
    <p:sldId id="345" r:id="rId13"/>
    <p:sldId id="347" r:id="rId14"/>
    <p:sldId id="346" r:id="rId15"/>
    <p:sldId id="337" r:id="rId16"/>
    <p:sldId id="341" r:id="rId17"/>
    <p:sldId id="344" r:id="rId18"/>
    <p:sldId id="348" r:id="rId19"/>
    <p:sldId id="349" r:id="rId20"/>
    <p:sldId id="338" r:id="rId21"/>
    <p:sldId id="342" r:id="rId22"/>
    <p:sldId id="350" r:id="rId23"/>
    <p:sldId id="351" r:id="rId24"/>
    <p:sldId id="352" r:id="rId25"/>
    <p:sldId id="327" r:id="rId26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8" userDrawn="1">
          <p15:clr>
            <a:srgbClr val="A4A3A4"/>
          </p15:clr>
        </p15:guide>
        <p15:guide id="2" pos="36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8"/>
        <p:guide pos="36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84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1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4.xml"/><Relationship Id="rId2" Type="http://schemas.openxmlformats.org/officeDocument/2006/relationships/image" Target="../media/image28.png"/><Relationship Id="rId1" Type="http://schemas.openxmlformats.org/officeDocument/2006/relationships/tags" Target="../tags/tag5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6.xml"/><Relationship Id="rId2" Type="http://schemas.openxmlformats.org/officeDocument/2006/relationships/image" Target="../media/image29.png"/><Relationship Id="rId1" Type="http://schemas.openxmlformats.org/officeDocument/2006/relationships/tags" Target="../tags/tag5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8.xml"/><Relationship Id="rId2" Type="http://schemas.openxmlformats.org/officeDocument/2006/relationships/image" Target="../media/image30.png"/><Relationship Id="rId1" Type="http://schemas.openxmlformats.org/officeDocument/2006/relationships/tags" Target="../tags/tag5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0.xml"/><Relationship Id="rId2" Type="http://schemas.openxmlformats.org/officeDocument/2006/relationships/image" Target="../media/image31.png"/><Relationship Id="rId1" Type="http://schemas.openxmlformats.org/officeDocument/2006/relationships/tags" Target="../tags/tag5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6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7.xml"/><Relationship Id="rId2" Type="http://schemas.openxmlformats.org/officeDocument/2006/relationships/image" Target="../media/image34.png"/><Relationship Id="rId1" Type="http://schemas.openxmlformats.org/officeDocument/2006/relationships/tags" Target="../tags/tag6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9.xml"/><Relationship Id="rId2" Type="http://schemas.openxmlformats.org/officeDocument/2006/relationships/image" Target="../media/image35.png"/><Relationship Id="rId1" Type="http://schemas.openxmlformats.org/officeDocument/2006/relationships/tags" Target="../tags/tag68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1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7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image" Target="../media/image13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6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75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8.xml"/><Relationship Id="rId2" Type="http://schemas.openxmlformats.org/officeDocument/2006/relationships/image" Target="../media/image40.png"/><Relationship Id="rId1" Type="http://schemas.openxmlformats.org/officeDocument/2006/relationships/tags" Target="../tags/tag77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0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tags" Target="../tags/tag79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2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tags" Target="../tags/tag8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3.xml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image" Target="../media/image15.png"/><Relationship Id="rId3" Type="http://schemas.openxmlformats.org/officeDocument/2006/relationships/tags" Target="../tags/tag24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3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4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3.xml"/><Relationship Id="rId2" Type="http://schemas.openxmlformats.org/officeDocument/2006/relationships/image" Target="../media/image23.png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7.xml"/><Relationship Id="rId2" Type="http://schemas.openxmlformats.org/officeDocument/2006/relationships/image" Target="../media/image24.png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pic>
        <p:nvPicPr>
          <p:cNvPr id="3" name="图片 2" descr="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佛山加地址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常州加地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业绩反转，预期差成题材炒作风口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75" y="1067435"/>
            <a:ext cx="9893935" cy="47485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13815" y="5920105"/>
            <a:ext cx="9101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滚动净利润持续增长，基本面反转，产业受益，增长迅猛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，预期差成为导火索和潜力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98295" y="5876290"/>
            <a:ext cx="9101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滚动净利润总体增长，确定长线受益产业增长，稳步向上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923925"/>
            <a:ext cx="9916795" cy="44697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业绩增长，稳步上行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98295" y="5876925"/>
            <a:ext cx="9101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滚动净利润总体增长，确定长线受益产业增长，稳步向上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业绩增长，稳步上行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0" y="923290"/>
            <a:ext cx="9809480" cy="46793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98295" y="5797550"/>
            <a:ext cx="9101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持续亏损多年，长期底部，利润减亏在风口中难受关注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，不确定性导致连行情都跟不上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多年亏损，减亏预期差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685" y="1015365"/>
            <a:ext cx="8986520" cy="43656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360" y="3064510"/>
            <a:ext cx="961263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资金开路，风口为王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慢牛特征，更加明显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1384935"/>
            <a:ext cx="4826635" cy="42919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980" y="966470"/>
            <a:ext cx="6943725" cy="48120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涨停棱镜，锁定高潮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79955" y="5583555"/>
            <a:ext cx="8105140" cy="64516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云计算，光通信，锂电池，液冷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，国产芯片，航天等持续活跃</a:t>
            </a:r>
            <a:endParaRPr lang="zh-CN" altLang="en-US">
              <a:solidFill>
                <a:schemeClr val="bg1"/>
              </a:solidFill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</a:rPr>
              <a:t>医药事件刺激，但防守属性不受短期资金青睐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大消费，基本面有待提升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endParaRPr lang="en-US" altLang="zh-CN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70" y="965835"/>
            <a:ext cx="9008745" cy="44545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涨停棱镜，锁定高潮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890" y="880110"/>
            <a:ext cx="9907270" cy="49352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78940" y="6012815"/>
            <a:ext cx="8970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滚动净利润持续新高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高控盘反复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流动资金翻红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主力十日爆量</a:t>
            </a:r>
            <a:r>
              <a:rPr lang="en-US" altLang="zh-CN">
                <a:solidFill>
                  <a:schemeClr val="bg1"/>
                </a:solidFill>
              </a:rPr>
              <a:t>+K</a:t>
            </a:r>
            <a:r>
              <a:rPr lang="zh-CN" altLang="en-US">
                <a:solidFill>
                  <a:schemeClr val="bg1"/>
                </a:solidFill>
              </a:rPr>
              <a:t>线突破牛线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涨停棱镜，锁定高潮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78940" y="6012815"/>
            <a:ext cx="8970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滚动净利润反转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低位新控盘反复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流动资金翻红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主力十日爆量</a:t>
            </a:r>
            <a:r>
              <a:rPr lang="en-US" altLang="zh-CN">
                <a:solidFill>
                  <a:schemeClr val="bg1"/>
                </a:solidFill>
              </a:rPr>
              <a:t>+K</a:t>
            </a:r>
            <a:r>
              <a:rPr lang="zh-CN" altLang="en-US">
                <a:solidFill>
                  <a:schemeClr val="bg1"/>
                </a:solidFill>
              </a:rPr>
              <a:t>线突破牛线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940" y="963295"/>
            <a:ext cx="9986010" cy="49320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580" y="2162175"/>
            <a:ext cx="3619500" cy="12668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360" y="3064510"/>
            <a:ext cx="961263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潜龙出水，波段取舍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361305" y="45561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毕业于西北工业大学，股海沉浮多年。擅长波浪形态，机构分析，资金推动论，结合唯信号论，把握确定性波段。深度研究资金博弈理论，以价格体现市场一切信息为核心，帮助用户建立适合自己的投资模型！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166360" y="4478020"/>
            <a:ext cx="398780" cy="515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60833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04535" y="3554730"/>
            <a:ext cx="502983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陈俊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:A1120619070007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A20250619000299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7" name="图片 6" descr="陈俊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820" y="814705"/>
            <a:ext cx="4321810" cy="5155565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5027930" y="788035"/>
            <a:ext cx="64985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打开思维</a:t>
            </a:r>
            <a:endParaRPr lang="zh-CN" altLang="en-US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跟随趋势</a:t>
            </a:r>
            <a:endParaRPr lang="zh-CN" altLang="en-US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潜龙出水模型</a:t>
            </a:r>
            <a:endParaRPr lang="en-US" alt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80" y="1384300"/>
            <a:ext cx="4984115" cy="35763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1353820"/>
            <a:ext cx="5139690" cy="35763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60955" y="5492115"/>
            <a:ext cx="6729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可叠加智尊版模型选股，和猎手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龙头选股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潜龙出水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芯片，航天，锂电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0" y="963930"/>
            <a:ext cx="9234805" cy="49301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44855" y="5958840"/>
            <a:ext cx="10968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十日主力爆量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+1&lt;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股价突破牛线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&lt;13 +10&lt;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控盘递增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&lt;80+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流动资金</a:t>
            </a:r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创历史新高</a:t>
            </a:r>
            <a:endParaRPr 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潜龙出水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锂电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4855" y="5958840"/>
            <a:ext cx="10968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十日主力爆量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+1&lt;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股价突破牛线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&lt;13 +10&lt;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控盘递增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&lt;80+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流动资金翻红</a:t>
            </a: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630" y="954405"/>
            <a:ext cx="9563100" cy="4689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210" y="3618865"/>
            <a:ext cx="5033010" cy="22098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潜龙出水</a:t>
            </a:r>
            <a:r>
              <a:rPr 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买卖标准</a:t>
            </a:r>
            <a:endParaRPr 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" y="1324610"/>
            <a:ext cx="4801235" cy="41827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590" y="1324610"/>
            <a:ext cx="6963410" cy="42837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多空博弈，慢比快好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主线投资，业绩护航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资金开路，风口为王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潜龙出水，波段取舍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多空博弈，知晓顶底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5" y="817880"/>
            <a:ext cx="11130280" cy="54768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175" y="1015365"/>
            <a:ext cx="2756535" cy="150812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860" y="2524125"/>
            <a:ext cx="1665605" cy="27285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420" y="3557270"/>
            <a:ext cx="1762760" cy="22967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1980" y="2239010"/>
            <a:ext cx="2197100" cy="3149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3372485" y="2651125"/>
            <a:ext cx="335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158365" y="1076960"/>
            <a:ext cx="335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024755" y="2651125"/>
            <a:ext cx="335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③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249420" y="3405505"/>
            <a:ext cx="335280" cy="372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③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274560" y="1147445"/>
            <a:ext cx="529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④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6118860" y="2451735"/>
            <a:ext cx="529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④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687310" y="1870710"/>
            <a:ext cx="414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⑤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8867140" y="865505"/>
            <a:ext cx="396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⑥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9426575" y="2155825"/>
            <a:ext cx="396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⑥</a:t>
            </a:r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4560" y="4431030"/>
            <a:ext cx="2642870" cy="196088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5" name="文本框 24"/>
          <p:cNvSpPr txBox="1"/>
          <p:nvPr/>
        </p:nvSpPr>
        <p:spPr>
          <a:xfrm>
            <a:off x="8616950" y="4431665"/>
            <a:ext cx="414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⑤</a:t>
            </a:r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1115" y="3565525"/>
            <a:ext cx="2544445" cy="24485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7" name="文本框 26"/>
          <p:cNvSpPr txBox="1"/>
          <p:nvPr/>
        </p:nvSpPr>
        <p:spPr>
          <a:xfrm>
            <a:off x="4076065" y="2856230"/>
            <a:ext cx="335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②</a:t>
            </a:r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510280" y="3629660"/>
            <a:ext cx="335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②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经传多赢资深投顾：陈俊，投顾执业编号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多空博弈，周月转折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95" y="899795"/>
            <a:ext cx="9681845" cy="47491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64640" y="5906770"/>
            <a:ext cx="8713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年线金叉区域，季线死叉回踩，月线二次死叉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（慢牛特征），周线金叉关键转折点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经传多赢资深投顾陈俊：投顾执业编号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慢牛特征，更加明显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6110" y="791845"/>
            <a:ext cx="11283315" cy="5415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bg1"/>
                </a:solidFill>
              </a:rPr>
              <a:t>走势、波动、驱动、结构、估值、时间六大维度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1</a:t>
            </a:r>
            <a:r>
              <a:rPr lang="zh-CN" altLang="en-US" sz="1600">
                <a:solidFill>
                  <a:schemeClr val="bg1"/>
                </a:solidFill>
              </a:rPr>
              <a:t>、走势：震荡上行，非单边暴涨。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 </a:t>
            </a:r>
            <a:r>
              <a:rPr lang="zh-CN" altLang="en-US" sz="1600">
                <a:solidFill>
                  <a:schemeClr val="bg1"/>
                </a:solidFill>
              </a:rPr>
              <a:t>慢牛表现：指数重心稳步抬升、小步碎涨、进二退一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2</a:t>
            </a:r>
            <a:r>
              <a:rPr lang="zh-CN" altLang="en-US" sz="1600">
                <a:solidFill>
                  <a:schemeClr val="bg1"/>
                </a:solidFill>
              </a:rPr>
              <a:t>、波动：波动率显著下降（低波动慢牛）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 </a:t>
            </a:r>
            <a:r>
              <a:rPr lang="zh-CN" altLang="en-US" sz="1600">
                <a:solidFill>
                  <a:schemeClr val="bg1"/>
                </a:solidFill>
              </a:rPr>
              <a:t>市场从</a:t>
            </a:r>
            <a:r>
              <a:rPr lang="en-US" altLang="zh-CN" sz="1600">
                <a:solidFill>
                  <a:schemeClr val="bg1"/>
                </a:solidFill>
              </a:rPr>
              <a:t> “</a:t>
            </a:r>
            <a:r>
              <a:rPr lang="zh-CN" altLang="en-US" sz="1600">
                <a:solidFill>
                  <a:schemeClr val="bg1"/>
                </a:solidFill>
              </a:rPr>
              <a:t>散户博弈</a:t>
            </a:r>
            <a:r>
              <a:rPr lang="en-US" altLang="zh-CN" sz="1600">
                <a:solidFill>
                  <a:schemeClr val="bg1"/>
                </a:solidFill>
              </a:rPr>
              <a:t>” </a:t>
            </a:r>
            <a:r>
              <a:rPr lang="zh-CN" altLang="en-US" sz="1600">
                <a:solidFill>
                  <a:schemeClr val="bg1"/>
                </a:solidFill>
              </a:rPr>
              <a:t>转向</a:t>
            </a:r>
            <a:r>
              <a:rPr lang="en-US" altLang="zh-CN" sz="1600">
                <a:solidFill>
                  <a:schemeClr val="bg1"/>
                </a:solidFill>
              </a:rPr>
              <a:t> “</a:t>
            </a:r>
            <a:r>
              <a:rPr lang="zh-CN" altLang="en-US" sz="1600">
                <a:solidFill>
                  <a:schemeClr val="bg1"/>
                </a:solidFill>
              </a:rPr>
              <a:t>机构配置</a:t>
            </a:r>
            <a:r>
              <a:rPr lang="en-US" altLang="zh-CN" sz="1600">
                <a:solidFill>
                  <a:schemeClr val="bg1"/>
                </a:solidFill>
              </a:rPr>
              <a:t>”</a:t>
            </a:r>
            <a:r>
              <a:rPr lang="zh-CN" altLang="en-US" sz="1600">
                <a:solidFill>
                  <a:schemeClr val="bg1"/>
                </a:solidFill>
              </a:rPr>
              <a:t>，追涨杀跌减弱</a:t>
            </a:r>
            <a:r>
              <a:rPr lang="en-US" altLang="zh-CN" sz="1600">
                <a:solidFill>
                  <a:schemeClr val="bg1"/>
                </a:solidFill>
              </a:rPr>
              <a:t> </a:t>
            </a:r>
            <a:r>
              <a:rPr lang="zh-CN" altLang="en-US" sz="1600">
                <a:solidFill>
                  <a:schemeClr val="bg1"/>
                </a:solidFill>
                <a:sym typeface="+mn-ea"/>
              </a:rPr>
              <a:t>保险、社保、养老金、公募、外资配置盘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3</a:t>
            </a:r>
            <a:r>
              <a:rPr lang="zh-CN" altLang="en-US" sz="1600">
                <a:solidFill>
                  <a:schemeClr val="bg1"/>
                </a:solidFill>
              </a:rPr>
              <a:t>、驱动：盈利驱动</a:t>
            </a:r>
            <a:r>
              <a:rPr lang="en-US" altLang="zh-CN" sz="1600">
                <a:solidFill>
                  <a:schemeClr val="bg1"/>
                </a:solidFill>
              </a:rPr>
              <a:t> &gt; </a:t>
            </a:r>
            <a:r>
              <a:rPr lang="zh-CN" altLang="en-US" sz="1600">
                <a:solidFill>
                  <a:schemeClr val="bg1"/>
                </a:solidFill>
              </a:rPr>
              <a:t>估值</a:t>
            </a:r>
            <a:r>
              <a:rPr lang="en-US" altLang="zh-CN" sz="1600">
                <a:solidFill>
                  <a:schemeClr val="bg1"/>
                </a:solidFill>
              </a:rPr>
              <a:t> / </a:t>
            </a:r>
            <a:r>
              <a:rPr lang="zh-CN" altLang="en-US" sz="1600">
                <a:solidFill>
                  <a:schemeClr val="bg1"/>
                </a:solidFill>
              </a:rPr>
              <a:t>情绪驱动（更健康）</a:t>
            </a:r>
            <a:r>
              <a:rPr lang="en-US" altLang="zh-CN" sz="1600">
                <a:solidFill>
                  <a:schemeClr val="bg1"/>
                </a:solidFill>
              </a:rPr>
              <a:t>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 </a:t>
            </a:r>
            <a:r>
              <a:rPr lang="zh-CN" altLang="en-US" sz="1600">
                <a:solidFill>
                  <a:schemeClr val="bg1"/>
                </a:solidFill>
              </a:rPr>
              <a:t>上涨主因：企业盈利改善、新质生产力落地、业绩兑现。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4</a:t>
            </a:r>
            <a:r>
              <a:rPr lang="zh-CN" altLang="en-US" sz="1600">
                <a:solidFill>
                  <a:schemeClr val="bg1"/>
                </a:solidFill>
              </a:rPr>
              <a:t>、结构：结构性牛市，而非普涨（强者恒强）</a:t>
            </a:r>
            <a:r>
              <a:rPr lang="en-US" altLang="zh-CN" sz="1600">
                <a:solidFill>
                  <a:schemeClr val="bg1"/>
                </a:solidFill>
              </a:rPr>
              <a:t>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   </a:t>
            </a:r>
            <a:r>
              <a:rPr lang="zh-CN" altLang="en-US" sz="1600">
                <a:solidFill>
                  <a:schemeClr val="bg1"/>
                </a:solidFill>
              </a:rPr>
              <a:t>龙头</a:t>
            </a:r>
            <a:r>
              <a:rPr lang="en-US" altLang="zh-CN" sz="1600">
                <a:solidFill>
                  <a:schemeClr val="bg1"/>
                </a:solidFill>
              </a:rPr>
              <a:t> / </a:t>
            </a:r>
            <a:r>
              <a:rPr lang="zh-CN" altLang="en-US" sz="1600">
                <a:solidFill>
                  <a:schemeClr val="bg1"/>
                </a:solidFill>
              </a:rPr>
              <a:t>优质赛道强：科技、高端制造、高股息龙头领涨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5</a:t>
            </a:r>
            <a:r>
              <a:rPr lang="zh-CN" altLang="en-US" sz="1600">
                <a:solidFill>
                  <a:schemeClr val="bg1"/>
                </a:solidFill>
              </a:rPr>
              <a:t>、时间：底部启动到现在</a:t>
            </a:r>
            <a:r>
              <a:rPr lang="en-US" altLang="zh-CN" sz="1600">
                <a:solidFill>
                  <a:schemeClr val="bg1"/>
                </a:solidFill>
              </a:rPr>
              <a:t>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  </a:t>
            </a:r>
            <a:r>
              <a:rPr lang="zh-CN" altLang="en-US" sz="1600">
                <a:solidFill>
                  <a:schemeClr val="bg1"/>
                </a:solidFill>
              </a:rPr>
              <a:t>外部冲击（地缘、波动）仅造成短暂调整，不改上行趋势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400">
                <a:solidFill>
                  <a:schemeClr val="bg1"/>
                </a:solidFill>
              </a:rPr>
              <a:t>当前</a:t>
            </a:r>
            <a:r>
              <a:rPr lang="en-US" altLang="zh-CN" sz="1400">
                <a:solidFill>
                  <a:schemeClr val="bg1"/>
                </a:solidFill>
              </a:rPr>
              <a:t> A </a:t>
            </a:r>
            <a:r>
              <a:rPr lang="zh-CN" altLang="en-US" sz="1400">
                <a:solidFill>
                  <a:schemeClr val="bg1"/>
                </a:solidFill>
              </a:rPr>
              <a:t>股慢牛特征显著强化，表现为低波动、震荡上行、盈利驱动、结构分化、长周期运行；这一格局的核心支撑，来自国家层面系统性政策引导中长期资金入市，通过</a:t>
            </a:r>
            <a:r>
              <a:rPr lang="en-US" altLang="zh-CN" sz="1400">
                <a:solidFill>
                  <a:schemeClr val="bg1"/>
                </a:solidFill>
              </a:rPr>
              <a:t> “</a:t>
            </a:r>
            <a:r>
              <a:rPr lang="zh-CN" altLang="en-US" sz="1400">
                <a:solidFill>
                  <a:schemeClr val="bg1"/>
                </a:solidFill>
              </a:rPr>
              <a:t>量化资金流入</a:t>
            </a:r>
            <a:r>
              <a:rPr lang="en-US" altLang="zh-CN" sz="1400">
                <a:solidFill>
                  <a:schemeClr val="bg1"/>
                </a:solidFill>
              </a:rPr>
              <a:t> + </a:t>
            </a:r>
            <a:r>
              <a:rPr lang="zh-CN" altLang="en-US" sz="1400">
                <a:solidFill>
                  <a:schemeClr val="bg1"/>
                </a:solidFill>
              </a:rPr>
              <a:t>长周期考核</a:t>
            </a:r>
            <a:r>
              <a:rPr lang="en-US" altLang="zh-CN" sz="1400">
                <a:solidFill>
                  <a:schemeClr val="bg1"/>
                </a:solidFill>
              </a:rPr>
              <a:t> + </a:t>
            </a:r>
            <a:r>
              <a:rPr lang="zh-CN" altLang="en-US" sz="1400">
                <a:solidFill>
                  <a:schemeClr val="bg1"/>
                </a:solidFill>
              </a:rPr>
              <a:t>市场生态改革</a:t>
            </a:r>
            <a:r>
              <a:rPr lang="en-US" altLang="zh-CN" sz="1400">
                <a:solidFill>
                  <a:schemeClr val="bg1"/>
                </a:solidFill>
              </a:rPr>
              <a:t>”</a:t>
            </a:r>
            <a:r>
              <a:rPr lang="zh-CN" altLang="en-US" sz="1400">
                <a:solidFill>
                  <a:schemeClr val="bg1"/>
                </a:solidFill>
              </a:rPr>
              <a:t>，为慢牛注入持续、稳定、可预期的制度性活水，形成</a:t>
            </a:r>
            <a:r>
              <a:rPr lang="en-US" altLang="zh-CN" sz="1400">
                <a:solidFill>
                  <a:schemeClr val="bg1"/>
                </a:solidFill>
              </a:rPr>
              <a:t> “</a:t>
            </a:r>
            <a:r>
              <a:rPr lang="zh-CN" altLang="en-US" sz="1400">
                <a:solidFill>
                  <a:schemeClr val="bg1"/>
                </a:solidFill>
              </a:rPr>
              <a:t>政策引长钱</a:t>
            </a:r>
            <a:r>
              <a:rPr lang="en-US" altLang="en-US" sz="1400">
                <a:solidFill>
                  <a:schemeClr val="bg1"/>
                </a:solidFill>
              </a:rPr>
              <a:t>→</a:t>
            </a:r>
            <a:r>
              <a:rPr lang="zh-CN" altLang="en-US" sz="1400">
                <a:solidFill>
                  <a:schemeClr val="bg1"/>
                </a:solidFill>
              </a:rPr>
              <a:t>长钱稳市场</a:t>
            </a:r>
            <a:r>
              <a:rPr lang="en-US" altLang="en-US" sz="1400">
                <a:solidFill>
                  <a:schemeClr val="bg1"/>
                </a:solidFill>
              </a:rPr>
              <a:t>→</a:t>
            </a:r>
            <a:r>
              <a:rPr lang="zh-CN" altLang="en-US" sz="1400">
                <a:solidFill>
                  <a:schemeClr val="bg1"/>
                </a:solidFill>
              </a:rPr>
              <a:t>市场走慢牛</a:t>
            </a:r>
            <a:r>
              <a:rPr lang="en-US" altLang="zh-CN" sz="1400">
                <a:solidFill>
                  <a:schemeClr val="bg1"/>
                </a:solidFill>
              </a:rPr>
              <a:t>” </a:t>
            </a:r>
            <a:r>
              <a:rPr lang="zh-CN" altLang="en-US" sz="1400">
                <a:solidFill>
                  <a:schemeClr val="bg1"/>
                </a:solidFill>
              </a:rPr>
              <a:t>的正向循环。</a:t>
            </a:r>
            <a:endParaRPr lang="zh-CN" altLang="en-US" sz="14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历史会重复，不会简单的重演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485" y="850900"/>
            <a:ext cx="9671685" cy="48971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13865" y="5807075"/>
            <a:ext cx="9728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短线操作方法：上升回档，寻找中线启动类个股</a:t>
            </a:r>
            <a:r>
              <a:rPr lang="en-US" altLang="zh-CN" b="1">
                <a:solidFill>
                  <a:schemeClr val="bg1"/>
                </a:solidFill>
              </a:rPr>
              <a:t>  </a:t>
            </a:r>
            <a:r>
              <a:rPr lang="zh-CN" altLang="en-US" b="1">
                <a:solidFill>
                  <a:schemeClr val="bg1"/>
                </a:solidFill>
              </a:rPr>
              <a:t>持续向上，强者恒强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中线操作方法：底部上升，个股进入建仓阶段，寻找新入主力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360" y="3064510"/>
            <a:ext cx="961263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主线投资，业绩护航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陈俊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A1120619070007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:A20250619000299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2705" y="226695"/>
            <a:ext cx="121704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产业投资，业绩护航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906780"/>
            <a:ext cx="5387340" cy="4064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595" y="914400"/>
            <a:ext cx="5932170" cy="37534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595" y="4667885"/>
            <a:ext cx="5932170" cy="16795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15900" y="5271135"/>
            <a:ext cx="4718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资料来源：上海证券《十五五规划的宏观破局与投资机会》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3878</Words>
  <Application>WPS 演示</Application>
  <PresentationFormat>宽屏</PresentationFormat>
  <Paragraphs>183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Medium</vt:lpstr>
      <vt:lpstr>思源黑体 Medium</vt:lpstr>
      <vt:lpstr>思源黑体 CN Bold</vt:lpstr>
      <vt:lpstr>思源黑体 CN Normal</vt:lpstr>
      <vt:lpstr>Arial Unicode MS</vt:lpstr>
      <vt:lpstr>Calibri</vt:lpstr>
      <vt:lpstr>思源黑体 CN Bold</vt:lpstr>
      <vt:lpstr>思源黑体 CN Light</vt:lpstr>
      <vt:lpstr>思源黑体 CN Medium</vt:lpstr>
      <vt:lpstr>思源黑体 CN Normal</vt:lpstr>
      <vt:lpstr>思源黑体 Medium</vt:lpstr>
      <vt:lpstr>方正宝黑体 简 Light</vt:lpstr>
      <vt:lpstr>方正宝黑体 简 Medium</vt:lpstr>
      <vt:lpstr>清雅黑体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彬</cp:lastModifiedBy>
  <cp:revision>302</cp:revision>
  <dcterms:created xsi:type="dcterms:W3CDTF">2022-12-31T05:43:00Z</dcterms:created>
  <dcterms:modified xsi:type="dcterms:W3CDTF">2026-04-19T05:37:46Z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29A6AC1D570D490C9AB732DC4DB32958_13</vt:lpwstr>
  </property>
</Properties>
</file>