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30" r:id="rId3"/>
    <p:sldId id="321" r:id="rId4"/>
    <p:sldId id="337" r:id="rId5"/>
    <p:sldId id="347" r:id="rId6"/>
    <p:sldId id="348" r:id="rId7"/>
    <p:sldId id="355" r:id="rId8"/>
    <p:sldId id="381" r:id="rId9"/>
    <p:sldId id="380" r:id="rId10"/>
    <p:sldId id="322" r:id="rId11"/>
    <p:sldId id="349" r:id="rId12"/>
    <p:sldId id="350" r:id="rId13"/>
    <p:sldId id="351" r:id="rId14"/>
    <p:sldId id="379" r:id="rId15"/>
    <p:sldId id="339" r:id="rId17"/>
    <p:sldId id="345" r:id="rId18"/>
    <p:sldId id="382" r:id="rId19"/>
    <p:sldId id="377" r:id="rId20"/>
    <p:sldId id="360" r:id="rId21"/>
    <p:sldId id="376" r:id="rId22"/>
    <p:sldId id="338" r:id="rId23"/>
    <p:sldId id="374" r:id="rId24"/>
    <p:sldId id="356" r:id="rId25"/>
    <p:sldId id="378" r:id="rId26"/>
    <p:sldId id="344" r:id="rId27"/>
    <p:sldId id="327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91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4.xml"/><Relationship Id="rId7" Type="http://schemas.openxmlformats.org/officeDocument/2006/relationships/image" Target="../media/image9.png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image" Target="../media/image34.png"/><Relationship Id="rId2" Type="http://schemas.openxmlformats.org/officeDocument/2006/relationships/tags" Target="../tags/tag58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1.xml"/><Relationship Id="rId3" Type="http://schemas.openxmlformats.org/officeDocument/2006/relationships/image" Target="../media/image35.png"/><Relationship Id="rId2" Type="http://schemas.openxmlformats.org/officeDocument/2006/relationships/tags" Target="../tags/tag60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63.xml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tags" Target="../tags/tag62.xml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.xml"/><Relationship Id="rId7" Type="http://schemas.openxmlformats.org/officeDocument/2006/relationships/tags" Target="../tags/tag6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tags" Target="../tags/tag64.xml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0.xml"/><Relationship Id="rId3" Type="http://schemas.openxmlformats.org/officeDocument/2006/relationships/image" Target="../media/image45.png"/><Relationship Id="rId2" Type="http://schemas.openxmlformats.org/officeDocument/2006/relationships/tags" Target="../tags/tag69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2.xml"/><Relationship Id="rId3" Type="http://schemas.openxmlformats.org/officeDocument/2006/relationships/image" Target="../media/image46.png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4.xml"/><Relationship Id="rId3" Type="http://schemas.openxmlformats.org/officeDocument/2006/relationships/image" Target="../media/image47.png"/><Relationship Id="rId2" Type="http://schemas.openxmlformats.org/officeDocument/2006/relationships/tags" Target="../tags/tag73.xml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6.xml"/><Relationship Id="rId3" Type="http://schemas.openxmlformats.org/officeDocument/2006/relationships/image" Target="../media/image48.png"/><Relationship Id="rId2" Type="http://schemas.openxmlformats.org/officeDocument/2006/relationships/tags" Target="../tags/tag75.xml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image" Target="../media/image49.png"/><Relationship Id="rId2" Type="http://schemas.openxmlformats.org/officeDocument/2006/relationships/tags" Target="../tags/tag77.xml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1.png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1" Type="http://schemas.openxmlformats.org/officeDocument/2006/relationships/slideLayout" Target="../slideLayouts/slideLayout4.xml"/><Relationship Id="rId20" Type="http://schemas.openxmlformats.org/officeDocument/2006/relationships/tags" Target="../tags/tag41.xml"/><Relationship Id="rId2" Type="http://schemas.openxmlformats.org/officeDocument/2006/relationships/image" Target="../media/image10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3.xml"/><Relationship Id="rId3" Type="http://schemas.openxmlformats.org/officeDocument/2006/relationships/image" Target="../media/image50.png"/><Relationship Id="rId2" Type="http://schemas.openxmlformats.org/officeDocument/2006/relationships/tags" Target="../tags/tag82.xml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5.xml"/><Relationship Id="rId3" Type="http://schemas.openxmlformats.org/officeDocument/2006/relationships/image" Target="../media/image51.png"/><Relationship Id="rId2" Type="http://schemas.openxmlformats.org/officeDocument/2006/relationships/tags" Target="../tags/tag84.xml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7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tags" Target="../tags/tag86.xml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9.xml"/><Relationship Id="rId3" Type="http://schemas.openxmlformats.org/officeDocument/2006/relationships/image" Target="../media/image54.png"/><Relationship Id="rId2" Type="http://schemas.openxmlformats.org/officeDocument/2006/relationships/tags" Target="../tags/tag88.xml"/><Relationship Id="rId1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0.xml"/><Relationship Id="rId2" Type="http://schemas.openxmlformats.org/officeDocument/2006/relationships/image" Target="../media/image55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6.xml"/><Relationship Id="rId3" Type="http://schemas.openxmlformats.org/officeDocument/2006/relationships/image" Target="../media/image12.png"/><Relationship Id="rId2" Type="http://schemas.openxmlformats.org/officeDocument/2006/relationships/tags" Target="../tags/tag4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4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47.xml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49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2.xml"/><Relationship Id="rId3" Type="http://schemas.openxmlformats.org/officeDocument/2006/relationships/image" Target="../media/image22.png"/><Relationship Id="rId2" Type="http://schemas.openxmlformats.org/officeDocument/2006/relationships/tags" Target="../tags/tag5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tags" Target="../tags/tag53.xml"/><Relationship Id="rId2" Type="http://schemas.openxmlformats.org/officeDocument/2006/relationships/image" Target="../media/image23.png"/><Relationship Id="rId15" Type="http://schemas.openxmlformats.org/officeDocument/2006/relationships/slideLayout" Target="../slideLayouts/slideLayout4.xml"/><Relationship Id="rId14" Type="http://schemas.openxmlformats.org/officeDocument/2006/relationships/tags" Target="../tags/tag54.xml"/><Relationship Id="rId13" Type="http://schemas.openxmlformats.org/officeDocument/2006/relationships/image" Target="../media/image33.png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自强不息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强者恒强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从发展到安全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448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发展到安全，核心到稀缺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安全稀缺资产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长期资金入市，稳定压到一切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27050" y="894715"/>
            <a:ext cx="10986135" cy="4893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复盘历史，布局未来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600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dirty="0" smtClean="0">
                <a:solidFill>
                  <a:schemeClr val="bg1"/>
                </a:solidFill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</a:rPr>
              <a:t>，中特估</a:t>
            </a:r>
            <a:r>
              <a:rPr lang="en-US" altLang="zh-CN" dirty="0" smtClean="0">
                <a:solidFill>
                  <a:schemeClr val="bg1"/>
                </a:solidFill>
              </a:rPr>
              <a:t>vs</a:t>
            </a:r>
            <a:r>
              <a:rPr lang="zh-CN" altLang="en-US" dirty="0" smtClean="0">
                <a:solidFill>
                  <a:schemeClr val="bg1"/>
                </a:solidFill>
              </a:rPr>
              <a:t>科特估双轮驱动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双轮驱动，交替前行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7210" y="5986145"/>
            <a:ext cx="11028680" cy="2484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中特估：安全稀缺资资源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公用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银行（城商行</a:t>
            </a:r>
            <a:r>
              <a:rPr lang="en-US" altLang="zh-CN" dirty="0" smtClean="0">
                <a:solidFill>
                  <a:schemeClr val="bg1"/>
                </a:solidFill>
              </a:rPr>
              <a:t>-</a:t>
            </a:r>
            <a:r>
              <a:rPr lang="zh-CN" altLang="en-US" dirty="0" smtClean="0">
                <a:solidFill>
                  <a:schemeClr val="bg1"/>
                </a:solidFill>
              </a:rPr>
              <a:t>农商行）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科特估：新质生产力硬科技：智能制造，人工智能，数据，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510" y="854710"/>
            <a:ext cx="5297805" cy="26695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854710"/>
            <a:ext cx="5069205" cy="2657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365" y="3524250"/>
            <a:ext cx="5176520" cy="244983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510" y="3524250"/>
            <a:ext cx="5190490" cy="24491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0650" y="3364230"/>
            <a:ext cx="1790700" cy="1295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2565" y="5843905"/>
            <a:ext cx="1790700" cy="12954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安全稀缺，弹性对比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0995" y="829945"/>
            <a:ext cx="7981315" cy="43338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795" y="829945"/>
            <a:ext cx="3306445" cy="19265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3430" y="2838450"/>
            <a:ext cx="3306445" cy="18237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430" y="4744085"/>
            <a:ext cx="3305810" cy="183832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0360" y="5256530"/>
            <a:ext cx="7981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dirty="0" smtClean="0">
                <a:solidFill>
                  <a:schemeClr val="bg1"/>
                </a:solidFill>
              </a:rPr>
              <a:t>25</a:t>
            </a:r>
            <a:r>
              <a:rPr lang="zh-CN" altLang="en-US" dirty="0" smtClean="0">
                <a:solidFill>
                  <a:schemeClr val="bg1"/>
                </a:solidFill>
              </a:rPr>
              <a:t>年黄金领涨，盛世古董，乱世黄金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关税之后，安全资产全面翻红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5</a:t>
            </a:r>
            <a:r>
              <a:rPr lang="zh-CN" altLang="en-US" dirty="0" smtClean="0">
                <a:solidFill>
                  <a:schemeClr val="bg1"/>
                </a:solidFill>
              </a:rPr>
              <a:t>月开始，黄金调整，其余安全稀缺资产依然稳健前进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安全稀缺成为中长期资金首选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扩大内需，提振消费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提振内需，促进循环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867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大力提振消费，理解消费，寻找差异化消费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不是没需求，是没找对需求。</a:t>
            </a:r>
            <a:r>
              <a:rPr lang="en-US" altLang="zh-CN" dirty="0" smtClean="0">
                <a:solidFill>
                  <a:schemeClr val="bg1"/>
                </a:solidFill>
              </a:rPr>
              <a:t>AIPC,AI</a:t>
            </a:r>
            <a:r>
              <a:rPr lang="zh-CN" altLang="en-US" dirty="0" smtClean="0">
                <a:solidFill>
                  <a:schemeClr val="bg1"/>
                </a:solidFill>
              </a:rPr>
              <a:t>手机，新型消费的理解和关注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45260" y="678180"/>
            <a:ext cx="9350375" cy="52019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消费登顶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内循环关注核心消费：关税相关</a:t>
            </a:r>
            <a:r>
              <a:rPr lang="en-US" altLang="zh-CN" dirty="0" smtClean="0">
                <a:solidFill>
                  <a:schemeClr val="bg1"/>
                </a:solidFill>
              </a:rPr>
              <a:t>+</a:t>
            </a:r>
            <a:r>
              <a:rPr lang="zh-CN" altLang="en-US" dirty="0" smtClean="0">
                <a:solidFill>
                  <a:schemeClr val="bg1"/>
                </a:solidFill>
              </a:rPr>
              <a:t>新零售消费</a:t>
            </a:r>
            <a:r>
              <a:rPr lang="zh-CN" dirty="0" smtClean="0">
                <a:solidFill>
                  <a:schemeClr val="bg1"/>
                </a:solidFill>
              </a:rPr>
              <a:t>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统一大市场下的内循环体系，关注民生消费及新兴消费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28725" y="746760"/>
            <a:ext cx="9529445" cy="51746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离境退税，贸易先锋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周线金叉区域，日线死叉，关注下个日线金叉，熊线上移的机会，注意业绩波动风险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9690" y="752475"/>
            <a:ext cx="9415780" cy="51123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银发经济，养老消费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57960" y="59690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日线熊线上移，捕捞季节</a:t>
            </a:r>
            <a:r>
              <a:rPr lang="zh-CN" altLang="en-US" dirty="0" smtClean="0">
                <a:solidFill>
                  <a:schemeClr val="bg1"/>
                </a:solidFill>
              </a:rPr>
              <a:t>金叉，关注</a:t>
            </a:r>
            <a:r>
              <a:rPr lang="zh-CN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dirty="0" smtClean="0">
                <a:solidFill>
                  <a:schemeClr val="bg1"/>
                </a:solidFill>
              </a:rPr>
              <a:t>，注</a:t>
            </a:r>
            <a:r>
              <a:rPr lang="zh-CN" dirty="0" smtClean="0">
                <a:solidFill>
                  <a:schemeClr val="bg1"/>
                </a:solidFill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5865" y="781685"/>
            <a:ext cx="9552940" cy="51873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新型消费，宠物市场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57960" y="593090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业绩增加，资金流入，红肥绿瘦，季线，月线金叉，周线金叉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关注下个熊线上移</a:t>
            </a:r>
            <a:r>
              <a:rPr lang="zh-CN" altLang="en-US" dirty="0" smtClean="0">
                <a:solidFill>
                  <a:schemeClr val="bg1"/>
                </a:solidFill>
              </a:rPr>
              <a:t>的机会，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注</a:t>
            </a:r>
            <a:r>
              <a:rPr lang="zh-CN" dirty="0" smtClean="0">
                <a:solidFill>
                  <a:schemeClr val="bg1"/>
                </a:solidFill>
                <a:sym typeface="+mn-ea"/>
              </a:rPr>
              <a:t>意业绩波动风险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7625" y="770890"/>
            <a:ext cx="9440545" cy="51263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趋势为王，顺势掘金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8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立足当下，着眼未来</a:t>
              </a:r>
              <a:endParaRPr lang="zh-CN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2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4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扩大内需，提振消费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6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8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9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主题掘金，自主可控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主题掘金，自主可控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围绕产业，深入挖掘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国产替代，自主可控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汽车零部件，化工，军工，核聚变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3490" y="676275"/>
            <a:ext cx="9583420" cy="5203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业绩稳定，资金流入，红肥绿瘦，控盘增加，月线，周线金叉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日线金叉，熊线上移，关注下个熊线上移的机会，注意业绩波动风险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2230" y="682625"/>
            <a:ext cx="9526270" cy="51727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业绩增加，资金流入，红肥绿瘦，控盘增加，周线金叉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关注下个熊线上移的机会，注意业绩波动风险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9670" y="673735"/>
            <a:ext cx="9587865" cy="52063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030" y="2062480"/>
            <a:ext cx="3619500" cy="952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国产替代，自主可控</a:t>
            </a:r>
            <a:endParaRPr lang="zh-CN" sz="4200" spc="-200" dirty="0" smtClean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45260" y="588010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业绩增加，资金流入，红肥绿瘦，控盘增加，月线，周线，金叉区域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日线金叉初期，关注下个熊线上移</a:t>
            </a:r>
            <a:r>
              <a:rPr lang="zh-CN" altLang="en-US" dirty="0" smtClean="0">
                <a:solidFill>
                  <a:schemeClr val="bg1"/>
                </a:solidFill>
              </a:rPr>
              <a:t>的机会</a:t>
            </a:r>
            <a:r>
              <a:rPr lang="zh-CN" dirty="0" smtClean="0">
                <a:solidFill>
                  <a:schemeClr val="bg1"/>
                </a:solidFill>
              </a:rPr>
              <a:t>，注意业绩波动风险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3975" y="697230"/>
            <a:ext cx="9544685" cy="51828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趋势为王，顺势掘金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上证指数年线金叉，开启投资好年份，北证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r>
              <a:rPr lang="zh-CN" altLang="en-US" dirty="0" smtClean="0">
                <a:solidFill>
                  <a:schemeClr val="bg1"/>
                </a:solidFill>
              </a:rPr>
              <a:t>年线金叉，关注科创</a:t>
            </a:r>
            <a:r>
              <a:rPr lang="en-US" altLang="zh-CN" dirty="0" smtClean="0">
                <a:solidFill>
                  <a:schemeClr val="bg1"/>
                </a:solidFill>
              </a:rPr>
              <a:t>50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年线</a:t>
            </a:r>
            <a:r>
              <a:rPr lang="zh-CN" dirty="0" smtClean="0">
                <a:solidFill>
                  <a:schemeClr val="bg1"/>
                </a:solidFill>
              </a:rPr>
              <a:t>金叉</a:t>
            </a:r>
            <a:r>
              <a:rPr lang="zh-CN" altLang="en-US" dirty="0" smtClean="0">
                <a:solidFill>
                  <a:schemeClr val="bg1"/>
                </a:solidFill>
              </a:rPr>
              <a:t>出现，</a:t>
            </a:r>
            <a:r>
              <a:rPr lang="en-US" altLang="zh-CN" dirty="0" smtClean="0">
                <a:solidFill>
                  <a:schemeClr val="bg1"/>
                </a:solidFill>
              </a:rPr>
              <a:t>2025</a:t>
            </a:r>
            <a:r>
              <a:rPr lang="zh-CN" altLang="en-US" dirty="0" smtClean="0">
                <a:solidFill>
                  <a:schemeClr val="bg1"/>
                </a:solidFill>
              </a:rPr>
              <a:t>把握趋势机会，调整就是机会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1430" y="709930"/>
            <a:ext cx="9627235" cy="522795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6030" y="651510"/>
            <a:ext cx="9678670" cy="525526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年线金叉，顺势而为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067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调整之后，六大指数年线依然金叉，指数托底，题材主线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年季交集，题材领先，年月交集，权重领先，关注新一轮安全稀缺的机会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55" y="1744980"/>
            <a:ext cx="7183120" cy="9607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355" y="4601210"/>
            <a:ext cx="7212330" cy="1065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深入分析，机会犹存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150" y="5975350"/>
            <a:ext cx="10034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机会来临，题材大盘双轮动，权重涨题材休，题材涨权重休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大中小盘，只有超大盘和小尾盘的机会，转型中，压力最大的为中游企业</a:t>
            </a:r>
            <a:endParaRPr lang="zh-CN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737235"/>
            <a:ext cx="3355340" cy="362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870" y="737235"/>
            <a:ext cx="3352800" cy="36125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790" y="737235"/>
            <a:ext cx="3354705" cy="36233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b="41717"/>
          <a:stretch>
            <a:fillRect/>
          </a:stretch>
        </p:blipFill>
        <p:spPr>
          <a:xfrm>
            <a:off x="4420870" y="3863340"/>
            <a:ext cx="3355340" cy="2112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rcRect b="41717"/>
          <a:stretch>
            <a:fillRect/>
          </a:stretch>
        </p:blipFill>
        <p:spPr>
          <a:xfrm>
            <a:off x="740410" y="3863340"/>
            <a:ext cx="3355340" cy="2112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rcRect b="41737"/>
          <a:stretch>
            <a:fillRect/>
          </a:stretch>
        </p:blipFill>
        <p:spPr>
          <a:xfrm>
            <a:off x="8098790" y="3863340"/>
            <a:ext cx="3356610" cy="2112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短调中稳，轮动前进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93788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超大盘与题材轮动，平均股价短线洗盘，中证</a:t>
            </a:r>
            <a:r>
              <a:rPr lang="en-US" altLang="zh-CN" dirty="0" smtClean="0">
                <a:solidFill>
                  <a:schemeClr val="bg1"/>
                </a:solidFill>
              </a:rPr>
              <a:t>100</a:t>
            </a:r>
            <a:r>
              <a:rPr lang="zh-CN" altLang="en-US" dirty="0" smtClean="0">
                <a:solidFill>
                  <a:schemeClr val="bg1"/>
                </a:solidFill>
              </a:rPr>
              <a:t>短线启动</a:t>
            </a:r>
            <a:endParaRPr lang="zh-CN" altLang="en-US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关注中线上攻启动带来的权重题材控盘的机会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8260" y="685800"/>
            <a:ext cx="9554210" cy="51879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745" y="806450"/>
            <a:ext cx="8820785" cy="478917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3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持之以恒，知行合一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6150" y="5664835"/>
            <a:ext cx="100342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bg1"/>
                </a:solidFill>
              </a:rPr>
              <a:t>机会来临，小盘股明显跑赢，失地收复，账户是否收复？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dirty="0" smtClean="0">
                <a:solidFill>
                  <a:schemeClr val="bg1"/>
                </a:solidFill>
              </a:rPr>
              <a:t>小盘指增不如大盘指增，策略跑赢指增</a:t>
            </a:r>
            <a:endParaRPr lang="zh-CN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bg1"/>
                </a:solidFill>
              </a:rPr>
              <a:t>中证</a:t>
            </a:r>
            <a:r>
              <a:rPr lang="en-US" altLang="zh-CN" dirty="0" smtClean="0">
                <a:solidFill>
                  <a:schemeClr val="bg1"/>
                </a:solidFill>
              </a:rPr>
              <a:t>1000</a:t>
            </a:r>
            <a:r>
              <a:rPr lang="zh-CN" altLang="en-US" dirty="0" smtClean="0">
                <a:solidFill>
                  <a:schemeClr val="bg1"/>
                </a:solidFill>
              </a:rPr>
              <a:t>尾盘策略参照指数</a:t>
            </a:r>
            <a:r>
              <a:rPr lang="en-US" altLang="zh-CN" dirty="0" smtClean="0">
                <a:solidFill>
                  <a:schemeClr val="bg1"/>
                </a:solidFill>
              </a:rPr>
              <a:t>ETF</a:t>
            </a:r>
            <a:r>
              <a:rPr lang="zh-CN" altLang="en-US" dirty="0" smtClean="0">
                <a:solidFill>
                  <a:schemeClr val="bg1"/>
                </a:solidFill>
              </a:rPr>
              <a:t>年度排名第二，省心省力，执行第一，实现知行合一</a:t>
            </a:r>
            <a:endParaRPr lang="zh-CN" altLang="en-US" dirty="0" smtClean="0">
              <a:solidFill>
                <a:schemeClr val="bg1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 b="48083"/>
          <a:stretch>
            <a:fillRect/>
          </a:stretch>
        </p:blipFill>
        <p:spPr>
          <a:xfrm>
            <a:off x="233680" y="806450"/>
            <a:ext cx="2729865" cy="15309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rcRect b="48083"/>
          <a:stretch>
            <a:fillRect/>
          </a:stretch>
        </p:blipFill>
        <p:spPr>
          <a:xfrm>
            <a:off x="233680" y="2435860"/>
            <a:ext cx="2729230" cy="1530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b="48083"/>
          <a:stretch>
            <a:fillRect/>
          </a:stretch>
        </p:blipFill>
        <p:spPr>
          <a:xfrm>
            <a:off x="233680" y="4065270"/>
            <a:ext cx="2729230" cy="1530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050" y="2392680"/>
            <a:ext cx="5149215" cy="17037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935" y="1152525"/>
            <a:ext cx="2522220" cy="4953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1345" y="4879975"/>
            <a:ext cx="3009900" cy="4876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1705" y="4328160"/>
            <a:ext cx="1805940" cy="9144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2590" y="1182370"/>
            <a:ext cx="1409700" cy="4267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4850" y="4147820"/>
            <a:ext cx="1493520" cy="47244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935" y="1152525"/>
            <a:ext cx="2522220" cy="4953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1705" y="4328160"/>
            <a:ext cx="1805940" cy="9144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22590" y="1182370"/>
            <a:ext cx="1409700" cy="42672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4850" y="4147820"/>
            <a:ext cx="1493520" cy="4724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05975" y="2957195"/>
            <a:ext cx="2153920" cy="107759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custDataLst>
      <p:tags r:id="rId1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立足当下，着眼未来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1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2802</Words>
  <Application>WPS 演示</Application>
  <PresentationFormat>宽屏</PresentationFormat>
  <Paragraphs>175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289</cp:revision>
  <dcterms:created xsi:type="dcterms:W3CDTF">2022-12-31T05:43:00Z</dcterms:created>
  <dcterms:modified xsi:type="dcterms:W3CDTF">2025-05-16T11:25:05Z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6F8E664E6C784F59A674DA80A90DB25B_13</vt:lpwstr>
  </property>
</Properties>
</file>