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83" r:id="rId3"/>
    <p:sldId id="334" r:id="rId4"/>
    <p:sldId id="321" r:id="rId5"/>
    <p:sldId id="322" r:id="rId6"/>
    <p:sldId id="336" r:id="rId7"/>
    <p:sldId id="337" r:id="rId8"/>
    <p:sldId id="331" r:id="rId9"/>
    <p:sldId id="335" r:id="rId10"/>
    <p:sldId id="339" r:id="rId11"/>
    <p:sldId id="338" r:id="rId12"/>
    <p:sldId id="340" r:id="rId13"/>
    <p:sldId id="341" r:id="rId14"/>
    <p:sldId id="344" r:id="rId15"/>
    <p:sldId id="342" r:id="rId16"/>
    <p:sldId id="343" r:id="rId17"/>
    <p:sldId id="345" r:id="rId18"/>
    <p:sldId id="346" r:id="rId19"/>
    <p:sldId id="348" r:id="rId20"/>
    <p:sldId id="347" r:id="rId21"/>
    <p:sldId id="349" r:id="rId22"/>
    <p:sldId id="350" r:id="rId23"/>
    <p:sldId id="351" r:id="rId24"/>
    <p:sldId id="352" r:id="rId25"/>
    <p:sldId id="353" r:id="rId26"/>
    <p:sldId id="354" r:id="rId27"/>
    <p:sldId id="327" r:id="rId28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gs" Target="tags/tag80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notesMaster" Target="notesMasters/notesMaster1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0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57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8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9.xml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3.xml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4.xml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5.xml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6.xml"/><Relationship Id="rId1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0.xml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5.xml"/><Relationship Id="rId7" Type="http://schemas.openxmlformats.org/officeDocument/2006/relationships/image" Target="../media/image10.png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1.xml"/><Relationship Id="rId1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2.xml"/><Relationship Id="rId1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3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8.xml"/><Relationship Id="rId1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9.xml"/><Relationship Id="rId2" Type="http://schemas.openxmlformats.org/officeDocument/2006/relationships/image" Target="../media/image34.png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image" Target="../media/image12.png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1" Type="http://schemas.openxmlformats.org/officeDocument/2006/relationships/slideLayout" Target="../slideLayouts/slideLayout4.xml"/><Relationship Id="rId20" Type="http://schemas.openxmlformats.org/officeDocument/2006/relationships/tags" Target="../tags/tag42.xml"/><Relationship Id="rId2" Type="http://schemas.openxmlformats.org/officeDocument/2006/relationships/image" Target="../media/image11.png"/><Relationship Id="rId19" Type="http://schemas.openxmlformats.org/officeDocument/2006/relationships/tags" Target="../tags/tag41.xml"/><Relationship Id="rId18" Type="http://schemas.openxmlformats.org/officeDocument/2006/relationships/tags" Target="../tags/tag40.xml"/><Relationship Id="rId17" Type="http://schemas.openxmlformats.org/officeDocument/2006/relationships/tags" Target="../tags/tag39.xml"/><Relationship Id="rId16" Type="http://schemas.openxmlformats.org/officeDocument/2006/relationships/tags" Target="../tags/tag38.xml"/><Relationship Id="rId15" Type="http://schemas.openxmlformats.org/officeDocument/2006/relationships/tags" Target="../tags/tag37.xml"/><Relationship Id="rId14" Type="http://schemas.openxmlformats.org/officeDocument/2006/relationships/tags" Target="../tags/tag36.xml"/><Relationship Id="rId13" Type="http://schemas.openxmlformats.org/officeDocument/2006/relationships/tags" Target="../tags/tag35.xml"/><Relationship Id="rId12" Type="http://schemas.openxmlformats.org/officeDocument/2006/relationships/tags" Target="../tags/tag34.xml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7.xml"/><Relationship Id="rId3" Type="http://schemas.openxmlformats.org/officeDocument/2006/relationships/image" Target="../media/image13.png"/><Relationship Id="rId2" Type="http://schemas.openxmlformats.org/officeDocument/2006/relationships/tags" Target="../tags/tag46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9.xml"/><Relationship Id="rId3" Type="http://schemas.openxmlformats.org/officeDocument/2006/relationships/image" Target="../media/image14.png"/><Relationship Id="rId2" Type="http://schemas.openxmlformats.org/officeDocument/2006/relationships/tags" Target="../tags/tag48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1.xml"/><Relationship Id="rId3" Type="http://schemas.openxmlformats.org/officeDocument/2006/relationships/image" Target="../media/image15.png"/><Relationship Id="rId2" Type="http://schemas.openxmlformats.org/officeDocument/2006/relationships/tags" Target="../tags/tag50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3.xml"/><Relationship Id="rId3" Type="http://schemas.openxmlformats.org/officeDocument/2006/relationships/image" Target="../media/image16.png"/><Relationship Id="rId2" Type="http://schemas.openxmlformats.org/officeDocument/2006/relationships/tags" Target="../tags/tag52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北京加地址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4980" y="1536065"/>
            <a:ext cx="5372100" cy="44545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1930" y="1536065"/>
            <a:ext cx="5108575" cy="44545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200" y="1078865"/>
            <a:ext cx="3930650" cy="46996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9420" y="1078865"/>
            <a:ext cx="3568065" cy="47002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2275" y="1078865"/>
            <a:ext cx="3500120" cy="47002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63370" y="6019165"/>
            <a:ext cx="93065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平均股价金叉末端，资金主要流入：机器人概念，汽车零部件，军工。</a:t>
            </a:r>
            <a:endParaRPr lang="zh-CN" altLang="en-US">
              <a:solidFill>
                <a:schemeClr val="bg1"/>
              </a:solidFill>
            </a:endParaRPr>
          </a:p>
          <a:p>
            <a:pPr algn="ctr"/>
            <a:r>
              <a:rPr lang="en-US" altLang="zh-CN">
                <a:solidFill>
                  <a:schemeClr val="bg1"/>
                </a:solidFill>
              </a:rPr>
              <a:t>1</a:t>
            </a:r>
            <a:r>
              <a:rPr lang="zh-CN" altLang="en-US">
                <a:solidFill>
                  <a:schemeClr val="bg1"/>
                </a:solidFill>
              </a:rPr>
              <a:t>浪炒作后回踩，资金继续流入中，调整末端，百亿资金流入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炒作，代表资金的抄底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8070" y="998855"/>
            <a:ext cx="10372090" cy="48888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117090" y="6094730"/>
            <a:ext cx="84423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知识点：连续上榜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榜一的板块，涨停板最多的那天的个股，集体涨停复制机会</a:t>
            </a:r>
            <a:endParaRPr lang="zh-CN" altLang="en-US">
              <a:solidFill>
                <a:schemeClr val="bg1"/>
              </a:solidFill>
            </a:endParaRPr>
          </a:p>
          <a:p>
            <a:pPr algn="ctr"/>
            <a:r>
              <a:rPr lang="zh-CN" altLang="en-US">
                <a:solidFill>
                  <a:schemeClr val="bg1"/>
                </a:solidFill>
              </a:rPr>
              <a:t>最强热点的回档上涨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759585" y="3064510"/>
            <a:ext cx="8647430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US" altLang="zh-CN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1</a:t>
            </a:r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浪起爆，格局启动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2375" y="1417955"/>
            <a:ext cx="9891395" cy="47859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320" y="1177290"/>
            <a:ext cx="6782435" cy="51047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103110" y="1721485"/>
            <a:ext cx="491490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看盘的顺序：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1.</a:t>
            </a:r>
            <a:r>
              <a:rPr lang="zh-CN" altLang="en-US">
                <a:solidFill>
                  <a:schemeClr val="bg1"/>
                </a:solidFill>
              </a:rPr>
              <a:t>调指标：智能交易线，牛熊线，智能交易线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2.</a:t>
            </a:r>
            <a:r>
              <a:rPr lang="zh-CN" altLang="en-US">
                <a:solidFill>
                  <a:schemeClr val="bg1"/>
                </a:solidFill>
              </a:rPr>
              <a:t>智能交易线首次上穿熊线（突破箱体加速）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3.</a:t>
            </a:r>
            <a:r>
              <a:rPr lang="zh-CN" altLang="en-US">
                <a:solidFill>
                  <a:schemeClr val="bg1"/>
                </a:solidFill>
              </a:rPr>
              <a:t>加速期主力动向连续爆量，买入资金强势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4.</a:t>
            </a:r>
            <a:r>
              <a:rPr lang="zh-CN" altLang="en-US">
                <a:solidFill>
                  <a:schemeClr val="bg1"/>
                </a:solidFill>
              </a:rPr>
              <a:t>首次死叉回踩</a:t>
            </a:r>
            <a:r>
              <a:rPr lang="en-US" altLang="zh-CN">
                <a:solidFill>
                  <a:schemeClr val="bg1"/>
                </a:solidFill>
              </a:rPr>
              <a:t>3-4</a:t>
            </a:r>
            <a:r>
              <a:rPr lang="zh-CN" altLang="en-US">
                <a:solidFill>
                  <a:schemeClr val="bg1"/>
                </a:solidFill>
              </a:rPr>
              <a:t>天后关注智能交易线，熊线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箱体震荡突破首次回踩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150" y="1311910"/>
            <a:ext cx="6757670" cy="49688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103110" y="1721485"/>
            <a:ext cx="491490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看盘的顺序：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1.</a:t>
            </a:r>
            <a:r>
              <a:rPr lang="zh-CN" altLang="en-US">
                <a:solidFill>
                  <a:schemeClr val="bg1"/>
                </a:solidFill>
              </a:rPr>
              <a:t>调指标：智能交易线，牛熊线，智能交易线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2.</a:t>
            </a:r>
            <a:r>
              <a:rPr lang="zh-CN" altLang="en-US">
                <a:solidFill>
                  <a:schemeClr val="bg1"/>
                </a:solidFill>
              </a:rPr>
              <a:t>智能交易线首次上穿熊线（突破箱体加速）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3.</a:t>
            </a:r>
            <a:r>
              <a:rPr lang="zh-CN" altLang="en-US">
                <a:solidFill>
                  <a:schemeClr val="bg1"/>
                </a:solidFill>
              </a:rPr>
              <a:t>加速期主力动向连续爆量，买入资金强势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4.</a:t>
            </a:r>
            <a:r>
              <a:rPr lang="zh-CN" altLang="en-US">
                <a:solidFill>
                  <a:schemeClr val="bg1"/>
                </a:solidFill>
              </a:rPr>
              <a:t>首次死叉回踩</a:t>
            </a:r>
            <a:r>
              <a:rPr lang="en-US" altLang="zh-CN">
                <a:solidFill>
                  <a:schemeClr val="bg1"/>
                </a:solidFill>
              </a:rPr>
              <a:t>3-4</a:t>
            </a:r>
            <a:r>
              <a:rPr lang="zh-CN" altLang="en-US">
                <a:solidFill>
                  <a:schemeClr val="bg1"/>
                </a:solidFill>
              </a:rPr>
              <a:t>天后关注智能交易线，熊线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箱体震荡突破首次回踩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1940" y="1149985"/>
            <a:ext cx="6766560" cy="50317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103110" y="1721485"/>
            <a:ext cx="491490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看盘的顺序：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1.</a:t>
            </a:r>
            <a:r>
              <a:rPr lang="zh-CN" altLang="en-US">
                <a:solidFill>
                  <a:schemeClr val="bg1"/>
                </a:solidFill>
              </a:rPr>
              <a:t>调指标：智能交易线，牛熊线，智能交易线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2.</a:t>
            </a:r>
            <a:r>
              <a:rPr lang="zh-CN" altLang="en-US">
                <a:solidFill>
                  <a:schemeClr val="bg1"/>
                </a:solidFill>
              </a:rPr>
              <a:t>智能交易线首次上穿熊线（突破箱体加速）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3.</a:t>
            </a:r>
            <a:r>
              <a:rPr lang="zh-CN" altLang="en-US">
                <a:solidFill>
                  <a:schemeClr val="bg1"/>
                </a:solidFill>
              </a:rPr>
              <a:t>加速期主力动向连续爆量，买入资金强势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4.</a:t>
            </a:r>
            <a:r>
              <a:rPr lang="zh-CN" altLang="en-US">
                <a:solidFill>
                  <a:schemeClr val="bg1"/>
                </a:solidFill>
              </a:rPr>
              <a:t>首次死叉回踩</a:t>
            </a:r>
            <a:r>
              <a:rPr lang="en-US" altLang="zh-CN">
                <a:solidFill>
                  <a:schemeClr val="bg1"/>
                </a:solidFill>
              </a:rPr>
              <a:t>3-4</a:t>
            </a:r>
            <a:r>
              <a:rPr lang="zh-CN" altLang="en-US">
                <a:solidFill>
                  <a:schemeClr val="bg1"/>
                </a:solidFill>
              </a:rPr>
              <a:t>天后关注智能交易线，熊线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箱体震荡突破首次回踩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759585" y="3064510"/>
            <a:ext cx="8647430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US" altLang="zh-CN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1</a:t>
            </a:r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浪起爆选股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3690" y="955040"/>
            <a:ext cx="9025255" cy="47593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50265" y="6042660"/>
            <a:ext cx="106641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solidFill>
                  <a:schemeClr val="bg1"/>
                </a:solidFill>
              </a:rPr>
              <a:t>宇数机器人，科利尔：双涨停突破</a:t>
            </a:r>
            <a:r>
              <a:rPr lang="en-US" altLang="zh-CN" sz="2000">
                <a:solidFill>
                  <a:schemeClr val="bg1"/>
                </a:solidFill>
              </a:rPr>
              <a:t>+</a:t>
            </a:r>
            <a:r>
              <a:rPr lang="zh-CN" altLang="en-US" sz="2000">
                <a:solidFill>
                  <a:schemeClr val="bg1"/>
                </a:solidFill>
              </a:rPr>
              <a:t>智能交易线上穿，流动资金创新高</a:t>
            </a:r>
            <a:r>
              <a:rPr lang="en-US" altLang="zh-CN" sz="2000">
                <a:solidFill>
                  <a:schemeClr val="bg1"/>
                </a:solidFill>
              </a:rPr>
              <a:t>+</a:t>
            </a:r>
            <a:r>
              <a:rPr lang="zh-CN" altLang="en-US" sz="2000">
                <a:solidFill>
                  <a:schemeClr val="bg1"/>
                </a:solidFill>
              </a:rPr>
              <a:t>连续爆量</a:t>
            </a:r>
            <a:r>
              <a:rPr lang="en-US" altLang="zh-CN" sz="2000">
                <a:solidFill>
                  <a:schemeClr val="bg1"/>
                </a:solidFill>
              </a:rPr>
              <a:t>+</a:t>
            </a:r>
            <a:r>
              <a:rPr lang="zh-CN" altLang="en-US" sz="2000">
                <a:solidFill>
                  <a:schemeClr val="bg1"/>
                </a:solidFill>
              </a:rPr>
              <a:t>超级单被套</a:t>
            </a:r>
            <a:endParaRPr lang="zh-CN" altLang="en-US" sz="2000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5374640" y="4244340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5361305" y="4518025"/>
            <a:ext cx="5282565" cy="1318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 fontAlgn="auto">
              <a:lnSpc>
                <a:spcPct val="140000"/>
              </a:lnSpc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具有10年以上的从业研究经验，对A股均有较专业的研究。擅长以技术面为主，以政策，消息为辅挖掘市场热点投资机会，独创主力操盘三步曲，机构跟盘以及准确把握个股启动节奏和上涨空间判断！投资风格偏理性，顺势而为！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4626610" y="788035"/>
            <a:ext cx="704596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>
              <a:lnSpc>
                <a:spcPct val="100000"/>
              </a:lnSpc>
            </a:pPr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指数调整期的博弈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>
              <a:lnSpc>
                <a:spcPct val="100000"/>
              </a:lnSpc>
            </a:pPr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从分歧到热点共识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17195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许为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:A1120619060011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5" name="图片 4" descr="图层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1255" y="400050"/>
            <a:ext cx="3670935" cy="557847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19605" y="1068070"/>
            <a:ext cx="8125460" cy="46062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62610" y="6042660"/>
            <a:ext cx="109518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solidFill>
                  <a:schemeClr val="bg1"/>
                </a:solidFill>
              </a:rPr>
              <a:t>外骨骼机器人，山东章鼓：双涨停突破</a:t>
            </a:r>
            <a:r>
              <a:rPr lang="en-US" altLang="zh-CN" sz="2000">
                <a:solidFill>
                  <a:schemeClr val="bg1"/>
                </a:solidFill>
              </a:rPr>
              <a:t>+</a:t>
            </a:r>
            <a:r>
              <a:rPr lang="zh-CN" altLang="en-US" sz="2000">
                <a:solidFill>
                  <a:schemeClr val="bg1"/>
                </a:solidFill>
              </a:rPr>
              <a:t>智能交易线上穿，流动资金创新高</a:t>
            </a:r>
            <a:r>
              <a:rPr lang="en-US" altLang="zh-CN" sz="2000">
                <a:solidFill>
                  <a:schemeClr val="bg1"/>
                </a:solidFill>
              </a:rPr>
              <a:t>+</a:t>
            </a:r>
            <a:r>
              <a:rPr lang="zh-CN" altLang="en-US" sz="2000">
                <a:solidFill>
                  <a:schemeClr val="bg1"/>
                </a:solidFill>
              </a:rPr>
              <a:t>连续爆量</a:t>
            </a:r>
            <a:r>
              <a:rPr lang="en-US" altLang="zh-CN" sz="2000">
                <a:solidFill>
                  <a:schemeClr val="bg1"/>
                </a:solidFill>
              </a:rPr>
              <a:t> </a:t>
            </a:r>
            <a:r>
              <a:rPr lang="zh-CN" altLang="en-US" sz="2000">
                <a:solidFill>
                  <a:schemeClr val="bg1"/>
                </a:solidFill>
              </a:rPr>
              <a:t>死叉末端</a:t>
            </a:r>
            <a:endParaRPr lang="zh-CN" altLang="en-US" sz="2000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9525" y="945515"/>
            <a:ext cx="9285605" cy="46323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62610" y="6042660"/>
            <a:ext cx="109518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solidFill>
                  <a:schemeClr val="bg1"/>
                </a:solidFill>
              </a:rPr>
              <a:t>风口龙头蓝盾光电：连续爆量</a:t>
            </a:r>
            <a:r>
              <a:rPr lang="en-US" altLang="zh-CN" sz="2000">
                <a:solidFill>
                  <a:schemeClr val="bg1"/>
                </a:solidFill>
              </a:rPr>
              <a:t>+</a:t>
            </a:r>
            <a:r>
              <a:rPr lang="zh-CN" altLang="en-US" sz="2000">
                <a:solidFill>
                  <a:schemeClr val="bg1"/>
                </a:solidFill>
              </a:rPr>
              <a:t>智能交易线上穿，流动资金创新高</a:t>
            </a:r>
            <a:r>
              <a:rPr lang="en-US" altLang="zh-CN" sz="2000">
                <a:solidFill>
                  <a:schemeClr val="bg1"/>
                </a:solidFill>
              </a:rPr>
              <a:t>+</a:t>
            </a:r>
            <a:r>
              <a:rPr lang="zh-CN" altLang="en-US" sz="2000">
                <a:solidFill>
                  <a:schemeClr val="bg1"/>
                </a:solidFill>
              </a:rPr>
              <a:t>厂子调整</a:t>
            </a:r>
            <a:r>
              <a:rPr lang="en-US" altLang="zh-CN" sz="2000">
                <a:solidFill>
                  <a:schemeClr val="bg1"/>
                </a:solidFill>
              </a:rPr>
              <a:t>B</a:t>
            </a:r>
            <a:r>
              <a:rPr lang="zh-CN" altLang="en-US" sz="2000">
                <a:solidFill>
                  <a:schemeClr val="bg1"/>
                </a:solidFill>
              </a:rPr>
              <a:t>点</a:t>
            </a:r>
            <a:endParaRPr lang="zh-CN" altLang="en-US" sz="2000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7090" y="1123950"/>
            <a:ext cx="10310495" cy="4953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275" y="3061970"/>
            <a:ext cx="2758440" cy="16764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0015" y="1004570"/>
            <a:ext cx="9535795" cy="46863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62610" y="6042660"/>
            <a:ext cx="109518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solidFill>
                  <a:schemeClr val="bg1"/>
                </a:solidFill>
              </a:rPr>
              <a:t>大元泵业：涨停突破</a:t>
            </a:r>
            <a:r>
              <a:rPr lang="en-US" altLang="zh-CN" sz="2000">
                <a:solidFill>
                  <a:schemeClr val="bg1"/>
                </a:solidFill>
              </a:rPr>
              <a:t>+</a:t>
            </a:r>
            <a:r>
              <a:rPr lang="zh-CN" altLang="en-US" sz="2000">
                <a:solidFill>
                  <a:schemeClr val="bg1"/>
                </a:solidFill>
              </a:rPr>
              <a:t>智能交易线上穿，流动资金创新高</a:t>
            </a:r>
            <a:r>
              <a:rPr lang="en-US" altLang="zh-CN" sz="2000">
                <a:solidFill>
                  <a:schemeClr val="bg1"/>
                </a:solidFill>
              </a:rPr>
              <a:t>+</a:t>
            </a:r>
            <a:r>
              <a:rPr lang="zh-CN" altLang="en-US" sz="2000">
                <a:solidFill>
                  <a:schemeClr val="bg1"/>
                </a:solidFill>
              </a:rPr>
              <a:t>连续爆量</a:t>
            </a:r>
            <a:r>
              <a:rPr lang="en-US" altLang="zh-CN" sz="2000">
                <a:solidFill>
                  <a:schemeClr val="bg1"/>
                </a:solidFill>
              </a:rPr>
              <a:t> </a:t>
            </a:r>
            <a:r>
              <a:rPr lang="zh-CN" altLang="en-US" sz="2000">
                <a:solidFill>
                  <a:schemeClr val="bg1"/>
                </a:solidFill>
              </a:rPr>
              <a:t>短期金叉</a:t>
            </a:r>
            <a:endParaRPr lang="zh-CN" altLang="en-US" sz="2000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5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759585" y="3064510"/>
            <a:ext cx="8647430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策略量化</a:t>
            </a:r>
            <a:r>
              <a:rPr lang="en-US" altLang="zh-CN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</a:t>
            </a:r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自动跟投</a:t>
            </a:r>
            <a:endParaRPr lang="zh-CN" altLang="en-US" sz="76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1270" y="733425"/>
            <a:ext cx="9209405" cy="56178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目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指数第一阶段博弈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8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1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热点共识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2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4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5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1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浪起爆，格局启动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6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2" name="图片 31" descr="第一章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>
              <p:custDataLst>
                <p:tags r:id="rId18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9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1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浪起爆选股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指数第一阶段博弈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11200" y="5264150"/>
            <a:ext cx="11262995" cy="124714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r>
              <a:rPr lang="zh-CN" altLang="en-US">
                <a:solidFill>
                  <a:schemeClr val="bg1"/>
                </a:solidFill>
              </a:rPr>
              <a:t>第一步：</a:t>
            </a:r>
            <a:r>
              <a:rPr lang="en-US" altLang="zh-CN">
                <a:solidFill>
                  <a:schemeClr val="bg1"/>
                </a:solidFill>
              </a:rPr>
              <a:t>2024 </a:t>
            </a:r>
            <a:r>
              <a:rPr lang="zh-CN" altLang="en-US">
                <a:solidFill>
                  <a:schemeClr val="bg1"/>
                </a:solidFill>
              </a:rPr>
              <a:t>年</a:t>
            </a:r>
            <a:r>
              <a:rPr lang="en-US" altLang="zh-CN">
                <a:solidFill>
                  <a:schemeClr val="bg1"/>
                </a:solidFill>
              </a:rPr>
              <a:t> 9 </a:t>
            </a:r>
            <a:r>
              <a:rPr lang="zh-CN" altLang="en-US">
                <a:solidFill>
                  <a:schemeClr val="bg1"/>
                </a:solidFill>
              </a:rPr>
              <a:t>月</a:t>
            </a:r>
            <a:r>
              <a:rPr lang="en-US" altLang="zh-CN">
                <a:solidFill>
                  <a:schemeClr val="bg1"/>
                </a:solidFill>
              </a:rPr>
              <a:t> 26 </a:t>
            </a:r>
            <a:r>
              <a:rPr lang="zh-CN" altLang="en-US">
                <a:solidFill>
                  <a:schemeClr val="bg1"/>
                </a:solidFill>
              </a:rPr>
              <a:t>日，中共中央政治局召开会议：着重强调了</a:t>
            </a:r>
            <a:r>
              <a:rPr lang="en-US" altLang="zh-CN">
                <a:solidFill>
                  <a:schemeClr val="bg1"/>
                </a:solidFill>
              </a:rPr>
              <a:t> “</a:t>
            </a:r>
            <a:r>
              <a:rPr lang="zh-CN" altLang="en-US">
                <a:solidFill>
                  <a:schemeClr val="bg1"/>
                </a:solidFill>
              </a:rPr>
              <a:t>要努力提振资本市场</a:t>
            </a:r>
            <a:r>
              <a:rPr lang="en-US" altLang="zh-CN">
                <a:solidFill>
                  <a:schemeClr val="bg1"/>
                </a:solidFill>
              </a:rPr>
              <a:t>” </a:t>
            </a:r>
            <a:r>
              <a:rPr lang="zh-CN" altLang="en-US">
                <a:solidFill>
                  <a:schemeClr val="bg1"/>
                </a:solidFill>
              </a:rPr>
              <a:t>。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第二步：</a:t>
            </a:r>
            <a:r>
              <a:rPr lang="en-US" altLang="zh-CN">
                <a:solidFill>
                  <a:schemeClr val="bg1"/>
                </a:solidFill>
              </a:rPr>
              <a:t>2025</a:t>
            </a:r>
            <a:r>
              <a:rPr lang="zh-CN" altLang="en-US">
                <a:solidFill>
                  <a:schemeClr val="bg1"/>
                </a:solidFill>
              </a:rPr>
              <a:t>年政府工作报告总体要求中，首次写入</a:t>
            </a:r>
            <a:r>
              <a:rPr lang="en-US" altLang="zh-CN">
                <a:solidFill>
                  <a:schemeClr val="bg1"/>
                </a:solidFill>
              </a:rPr>
              <a:t>“</a:t>
            </a:r>
            <a:r>
              <a:rPr lang="zh-CN" altLang="en-US">
                <a:solidFill>
                  <a:schemeClr val="bg1"/>
                </a:solidFill>
              </a:rPr>
              <a:t>稳住楼市股市</a:t>
            </a:r>
            <a:r>
              <a:rPr lang="en-US" altLang="zh-CN">
                <a:solidFill>
                  <a:schemeClr val="bg1"/>
                </a:solidFill>
              </a:rPr>
              <a:t>”</a:t>
            </a:r>
            <a:endParaRPr lang="en-US" altLang="zh-CN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  <a:sym typeface="+mn-ea"/>
              </a:rPr>
              <a:t>第三步：中共中央政治局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4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月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25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日召开会议，中共中央总书记习近平主持会议：持续稳定和活跃资本市场。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结论：</a:t>
            </a:r>
            <a:r>
              <a:rPr lang="en-US" altLang="zh-CN">
                <a:solidFill>
                  <a:schemeClr val="bg1"/>
                </a:solidFill>
              </a:rPr>
              <a:t>3150</a:t>
            </a:r>
            <a:r>
              <a:rPr lang="zh-CN" altLang="en-US">
                <a:solidFill>
                  <a:schemeClr val="bg1"/>
                </a:solidFill>
              </a:rPr>
              <a:t>点</a:t>
            </a:r>
            <a:r>
              <a:rPr lang="en-US" altLang="zh-CN">
                <a:solidFill>
                  <a:schemeClr val="bg1"/>
                </a:solidFill>
              </a:rPr>
              <a:t>--3400</a:t>
            </a:r>
            <a:r>
              <a:rPr lang="zh-CN" altLang="en-US">
                <a:solidFill>
                  <a:schemeClr val="bg1"/>
                </a:solidFill>
              </a:rPr>
              <a:t>点是政策稳的的底线，从提振到稳住到活跃，结果是递进式，对于散户而言最喜欢是活跃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590" y="760095"/>
            <a:ext cx="9197975" cy="44323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670" y="826135"/>
            <a:ext cx="9192260" cy="56165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662805" y="287655"/>
            <a:ext cx="28657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highlight>
                  <a:srgbClr val="FFFF00"/>
                </a:highlight>
              </a:rPr>
              <a:t>大金融阶段资金动态图</a:t>
            </a:r>
            <a:endParaRPr lang="zh-CN" altLang="en-US" sz="2000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175" y="1003935"/>
            <a:ext cx="9305290" cy="52177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696335" y="287655"/>
            <a:ext cx="52679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000">
                <a:highlight>
                  <a:srgbClr val="FFFF00"/>
                </a:highlight>
                <a:sym typeface="+mn-ea"/>
              </a:rPr>
              <a:t>存量资金，</a:t>
            </a:r>
            <a:r>
              <a:rPr lang="zh-CN" sz="2000">
                <a:highlight>
                  <a:srgbClr val="FFFF00"/>
                </a:highlight>
              </a:rPr>
              <a:t>指数涨不动，大金融，权重难持续</a:t>
            </a:r>
            <a:endParaRPr lang="zh-CN" sz="2000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:许为丨执业编号: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A1120619060011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4080" y="628650"/>
            <a:ext cx="7598410" cy="44773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50545" y="5217160"/>
            <a:ext cx="113372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bg1"/>
                </a:solidFill>
              </a:rPr>
              <a:t>1.</a:t>
            </a:r>
            <a:r>
              <a:rPr lang="zh-CN" altLang="en-US">
                <a:solidFill>
                  <a:schemeClr val="bg1"/>
                </a:solidFill>
              </a:rPr>
              <a:t>整体市场跷跷板，各大行日线死叉调整，注意题材股活跃的机会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2.</a:t>
            </a:r>
            <a:r>
              <a:rPr lang="zh-CN" altLang="en-US">
                <a:solidFill>
                  <a:schemeClr val="bg1"/>
                </a:solidFill>
              </a:rPr>
              <a:t>平均股价流动资金连续</a:t>
            </a:r>
            <a:r>
              <a:rPr lang="en-US" altLang="zh-CN">
                <a:solidFill>
                  <a:schemeClr val="bg1"/>
                </a:solidFill>
              </a:rPr>
              <a:t>2</a:t>
            </a:r>
            <a:r>
              <a:rPr lang="zh-CN" altLang="en-US">
                <a:solidFill>
                  <a:schemeClr val="bg1"/>
                </a:solidFill>
              </a:rPr>
              <a:t>日翻绿，存量资金的情况下，跟随资金的角度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3.</a:t>
            </a:r>
            <a:r>
              <a:rPr lang="zh-CN" altLang="en-US">
                <a:solidFill>
                  <a:schemeClr val="bg1"/>
                </a:solidFill>
              </a:rPr>
              <a:t>平均股价死叉末端，海洋状态还未见顶，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下周平均股价金叉信号，周线金叉末端，平均股价有望新高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4.</a:t>
            </a:r>
            <a:r>
              <a:rPr lang="zh-CN" altLang="en-US">
                <a:solidFill>
                  <a:schemeClr val="bg1"/>
                </a:solidFill>
              </a:rPr>
              <a:t>看看下次平均股价顶背离死叉，海洋状态</a:t>
            </a:r>
            <a:r>
              <a:rPr lang="en-US" altLang="zh-CN">
                <a:solidFill>
                  <a:schemeClr val="bg1"/>
                </a:solidFill>
              </a:rPr>
              <a:t>80</a:t>
            </a:r>
            <a:r>
              <a:rPr lang="zh-CN" altLang="en-US">
                <a:solidFill>
                  <a:schemeClr val="bg1"/>
                </a:solidFill>
              </a:rPr>
              <a:t>以上的死叉，需要小心的。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热点共识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SPECIAL_SOURCE" val="bdnull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6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1517</Words>
  <Application>WPS 演示</Application>
  <PresentationFormat>宽屏</PresentationFormat>
  <Paragraphs>124</Paragraphs>
  <Slides>26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0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Bold</vt:lpstr>
      <vt:lpstr>思源黑体 CN Medium</vt:lpstr>
      <vt:lpstr>思源黑体 Medium</vt:lpstr>
      <vt:lpstr>思源黑体 CN Normal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pc</cp:lastModifiedBy>
  <cp:revision>320</cp:revision>
  <dcterms:created xsi:type="dcterms:W3CDTF">2022-12-31T05:43:00Z</dcterms:created>
  <dcterms:modified xsi:type="dcterms:W3CDTF">2025-05-17T03:44:12Z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89B7A6AACA724488BFD11EBF50377424_13</vt:lpwstr>
  </property>
</Properties>
</file>