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3" r:id="rId3"/>
    <p:sldId id="330" r:id="rId4"/>
    <p:sldId id="321" r:id="rId5"/>
    <p:sldId id="322" r:id="rId6"/>
    <p:sldId id="331" r:id="rId7"/>
    <p:sldId id="338" r:id="rId8"/>
    <p:sldId id="339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20"/>
    <p:sldId id="351" r:id="rId21"/>
    <p:sldId id="352" r:id="rId22"/>
    <p:sldId id="353" r:id="rId23"/>
    <p:sldId id="327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8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63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7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74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3.png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78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26.png"/><Relationship Id="rId2" Type="http://schemas.openxmlformats.org/officeDocument/2006/relationships/tags" Target="../tags/tag80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2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1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2.xml"/><Relationship Id="rId3" Type="http://schemas.openxmlformats.org/officeDocument/2006/relationships/image" Target="../media/image14.png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5.png"/><Relationship Id="rId2" Type="http://schemas.openxmlformats.org/officeDocument/2006/relationships/tags" Target="../tags/tag56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195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何时才能走出</a:t>
            </a:r>
            <a:r>
              <a:rPr lang="zh-CN" altLang="en-US" sz="2800" b="1">
                <a:solidFill>
                  <a:schemeClr val="bg1"/>
                </a:solidFill>
              </a:rPr>
              <a:t>通缩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705" y="785495"/>
            <a:ext cx="11172190" cy="571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chemeClr val="bg1"/>
                </a:solidFill>
              </a:rPr>
              <a:t>2021</a:t>
            </a:r>
            <a:r>
              <a:rPr lang="zh-CN" altLang="en-US" b="1">
                <a:solidFill>
                  <a:schemeClr val="bg1"/>
                </a:solidFill>
              </a:rPr>
              <a:t>年开始中国经济下台阶，地产泡沫破灭，资本市场低迷，进入到螺旋通缩</a:t>
            </a:r>
            <a:r>
              <a:rPr lang="en-US" altLang="zh-CN" b="1">
                <a:solidFill>
                  <a:schemeClr val="bg1"/>
                </a:solidFill>
              </a:rPr>
              <a:t>...</a:t>
            </a:r>
            <a:r>
              <a:rPr lang="zh-CN" altLang="en-US" b="1">
                <a:solidFill>
                  <a:srgbClr val="FF0000"/>
                </a:solidFill>
              </a:rPr>
              <a:t>但就从</a:t>
            </a:r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altLang="en-US" b="1">
                <a:solidFill>
                  <a:srgbClr val="FF0000"/>
                </a:solidFill>
              </a:rPr>
              <a:t>年开始，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中国制造业经过几十年的发展，由小变大，由弱变强，现在很多行业在全球都拥有了非常强的竞争力。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b="1">
                <a:solidFill>
                  <a:srgbClr val="FF0000"/>
                </a:solidFill>
              </a:rPr>
              <a:t>新能源汽车，创新药，军工，机械，乃至</a:t>
            </a:r>
            <a:r>
              <a:rPr lang="en-US" altLang="zh-CN" b="1">
                <a:solidFill>
                  <a:srgbClr val="FF0000"/>
                </a:solidFill>
              </a:rPr>
              <a:t>Aldeepseek...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中国企业都跑出来了</a:t>
            </a:r>
            <a:r>
              <a:rPr lang="en-US" altLang="zh-CN" b="1">
                <a:solidFill>
                  <a:srgbClr val="FF0000"/>
                </a:solidFill>
              </a:rPr>
              <a:t>...</a:t>
            </a:r>
            <a:r>
              <a:rPr lang="zh-CN" altLang="en-US" b="1">
                <a:solidFill>
                  <a:srgbClr val="FF0000"/>
                </a:solidFill>
              </a:rPr>
              <a:t>中国创新都跑出来了</a:t>
            </a:r>
            <a:r>
              <a:rPr lang="en-US" altLang="zh-CN" b="1">
                <a:solidFill>
                  <a:srgbClr val="FF0000"/>
                </a:solidFill>
              </a:rPr>
              <a:t>...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中国制造业经过几十年的发展，由小变大，由弱变强，现在很多行业在全球都拥有了非常强的竞争力。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导致制造业企业市值低迷的最重要原因其实是内部原因内卷，而不是竞争力不够，创新力不够，产品力不好。一旦内卷有所改善，通缩有所缓解，中国制造业的市值新高还是值得期待的。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其实，如果真的想明白要将楼市砸晕，那提供一个可以替代楼市的、新的、具有货币蓄水池功能的替代品，也可以。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比如，我们可以在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1-2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年内，把大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A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打造成像美股那样的超级财富容器，我们有这么多优秀的制造业企业，完全可以拉升估值。</a:t>
            </a:r>
            <a:r>
              <a:rPr lang="zh-CN" altLang="en-US" b="1">
                <a:solidFill>
                  <a:srgbClr val="FF0000"/>
                </a:solidFill>
              </a:rPr>
              <a:t>资产价格拉升产生的财富效应，也会激发国内民众的购买力提升，给我们的企业创造订单，内需消费也会起来。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所以，根本的问题不是楼市，也不是股市，而是要有持续向居民家庭提供财富蓄水池的工具，要努力呵护居民家庭的购买力，而非长期单纯的消耗大家的购买力，这才是根本问题。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***</a:t>
            </a:r>
            <a:r>
              <a:rPr lang="zh-CN" altLang="en-US" b="1">
                <a:solidFill>
                  <a:srgbClr val="FF0000"/>
                </a:solidFill>
              </a:rPr>
              <a:t>三季度美联储降息开启，</a:t>
            </a:r>
            <a:r>
              <a:rPr lang="en-US" altLang="zh-CN" b="1">
                <a:solidFill>
                  <a:srgbClr val="FF0000"/>
                </a:solidFill>
              </a:rPr>
              <a:t>A</a:t>
            </a:r>
            <a:r>
              <a:rPr lang="zh-CN" altLang="en-US" b="1">
                <a:solidFill>
                  <a:srgbClr val="FF0000"/>
                </a:solidFill>
              </a:rPr>
              <a:t>股的上限空间将会打开，这应该是</a:t>
            </a:r>
            <a:r>
              <a:rPr lang="en-US" altLang="zh-CN" b="1">
                <a:solidFill>
                  <a:srgbClr val="FF0000"/>
                </a:solidFill>
              </a:rPr>
              <a:t>2021</a:t>
            </a:r>
            <a:r>
              <a:rPr lang="zh-CN" altLang="en-US" b="1">
                <a:solidFill>
                  <a:srgbClr val="FF0000"/>
                </a:solidFill>
              </a:rPr>
              <a:t>年之后最为难能可贵的</a:t>
            </a:r>
            <a:r>
              <a:rPr lang="zh-CN" altLang="en-US" b="1">
                <a:solidFill>
                  <a:srgbClr val="FF0000"/>
                </a:solidFill>
              </a:rPr>
              <a:t>窗口期（不排除还有</a:t>
            </a:r>
            <a:r>
              <a:rPr lang="en-US" altLang="zh-CN" b="1">
                <a:solidFill>
                  <a:srgbClr val="FF0000"/>
                </a:solidFill>
              </a:rPr>
              <a:t>924</a:t>
            </a:r>
            <a:r>
              <a:rPr lang="zh-CN" altLang="en-US" b="1">
                <a:solidFill>
                  <a:srgbClr val="FF0000"/>
                </a:solidFill>
              </a:rPr>
              <a:t>这样的场景）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产业趋势</a:t>
            </a:r>
            <a:r>
              <a:rPr lang="en-US" altLang="zh-CN" sz="4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——AI/AR</a:t>
            </a:r>
            <a:r>
              <a:rPr lang="zh-CN" altLang="en-US" sz="4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眼镜破圈时刻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6335" y="785495"/>
            <a:ext cx="7909560" cy="571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938530"/>
            <a:ext cx="5500370" cy="4779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23715" y="160655"/>
            <a:ext cx="5868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AI</a:t>
            </a:r>
            <a:r>
              <a:rPr lang="zh-CN" altLang="en-US" sz="2400" b="1">
                <a:solidFill>
                  <a:schemeClr val="bg1"/>
                </a:solidFill>
              </a:rPr>
              <a:t>眼镜破圈时刻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65" y="938530"/>
            <a:ext cx="5854700" cy="47796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8533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AI</a:t>
            </a:r>
            <a:r>
              <a:rPr lang="zh-CN" altLang="en-US" sz="2800" b="1">
                <a:solidFill>
                  <a:schemeClr val="bg1"/>
                </a:solidFill>
              </a:rPr>
              <a:t>眼镜</a:t>
            </a:r>
            <a:r>
              <a:rPr lang="zh-CN" altLang="en-US" sz="2800" b="1">
                <a:solidFill>
                  <a:schemeClr val="bg1"/>
                </a:solidFill>
              </a:rPr>
              <a:t>产业链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705" y="785495"/>
            <a:ext cx="11172190" cy="571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这周听了一期</a:t>
            </a:r>
            <a:r>
              <a:rPr lang="en-US" altLang="zh-CN" b="1">
                <a:solidFill>
                  <a:schemeClr val="bg1"/>
                </a:solidFill>
              </a:rPr>
              <a:t>Rokid</a:t>
            </a:r>
            <a:r>
              <a:rPr lang="zh-CN" altLang="en-US" b="1">
                <a:solidFill>
                  <a:schemeClr val="bg1"/>
                </a:solidFill>
              </a:rPr>
              <a:t>创始人祝铭明被采访的音频，非常有感触和收获。</a:t>
            </a:r>
            <a:r>
              <a:rPr lang="en-US" altLang="zh-CN" b="1">
                <a:solidFill>
                  <a:schemeClr val="bg1"/>
                </a:solidFill>
              </a:rPr>
              <a:t>Rokid</a:t>
            </a:r>
            <a:r>
              <a:rPr lang="zh-CN" altLang="en-US" b="1">
                <a:solidFill>
                  <a:schemeClr val="bg1"/>
                </a:solidFill>
              </a:rPr>
              <a:t>是一家智能眼镜的生产企业，他们目前有两个重要产品线。第一个是</a:t>
            </a:r>
            <a:r>
              <a:rPr lang="en-US" altLang="zh-CN" b="1">
                <a:solidFill>
                  <a:schemeClr val="bg1"/>
                </a:solidFill>
              </a:rPr>
              <a:t>AR</a:t>
            </a:r>
            <a:r>
              <a:rPr lang="zh-CN" altLang="en-US" b="1">
                <a:solidFill>
                  <a:schemeClr val="bg1"/>
                </a:solidFill>
              </a:rPr>
              <a:t>眼镜，第二个是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眼镜。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在采访里，他表示</a:t>
            </a:r>
            <a:r>
              <a:rPr lang="en-US" altLang="zh-CN" b="1">
                <a:solidFill>
                  <a:schemeClr val="bg1"/>
                </a:solidFill>
              </a:rPr>
              <a:t>Rokid</a:t>
            </a:r>
            <a:r>
              <a:rPr lang="zh-CN" altLang="en-US" b="1">
                <a:solidFill>
                  <a:schemeClr val="bg1"/>
                </a:solidFill>
              </a:rPr>
              <a:t>受到的关注度太高了，之前的产品他们自己觉得做的不错了，有</a:t>
            </a:r>
            <a:r>
              <a:rPr lang="en-US" altLang="zh-CN" b="1">
                <a:solidFill>
                  <a:schemeClr val="bg1"/>
                </a:solidFill>
              </a:rPr>
              <a:t>70</a:t>
            </a:r>
            <a:r>
              <a:rPr lang="zh-CN" altLang="en-US" b="1">
                <a:solidFill>
                  <a:schemeClr val="bg1"/>
                </a:solidFill>
              </a:rPr>
              <a:t>，</a:t>
            </a:r>
            <a:r>
              <a:rPr lang="en-US" altLang="zh-CN" b="1">
                <a:solidFill>
                  <a:schemeClr val="bg1"/>
                </a:solidFill>
              </a:rPr>
              <a:t>80</a:t>
            </a:r>
            <a:r>
              <a:rPr lang="zh-CN" altLang="en-US" b="1">
                <a:solidFill>
                  <a:schemeClr val="bg1"/>
                </a:solidFill>
              </a:rPr>
              <a:t>分，本来打算发布，但在高关注度下，他们希望把产品打磨到</a:t>
            </a:r>
            <a:r>
              <a:rPr lang="en-US" altLang="zh-CN" b="1">
                <a:solidFill>
                  <a:schemeClr val="bg1"/>
                </a:solidFill>
              </a:rPr>
              <a:t>90</a:t>
            </a:r>
            <a:r>
              <a:rPr lang="zh-CN" altLang="en-US" b="1">
                <a:solidFill>
                  <a:schemeClr val="bg1"/>
                </a:solidFill>
              </a:rPr>
              <a:t>分再发布。于是多打磨了一个季度。但他依然表示产品会在二季度发布，那意味着未来两周，这个产品会正式发布并且实现销售。我们也期待看下这个产品到底能不能成为一个爆款产品，彻底让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眼镜破圈，让这个新品走进千家万户的生活。如果他可以做到，这背后带来的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端侧产业趋势的投资机</a:t>
            </a:r>
            <a:r>
              <a:rPr lang="zh-CN" altLang="en-US" b="1">
                <a:solidFill>
                  <a:schemeClr val="bg1"/>
                </a:solidFill>
              </a:rPr>
              <a:t>会大概率将会是非常夸张的。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总结一下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眼镜的破圈的关键就是一款满足以下功能的产品：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轻（重量</a:t>
            </a:r>
            <a:r>
              <a:rPr lang="en-US" altLang="zh-CN" b="1">
                <a:solidFill>
                  <a:schemeClr val="bg1"/>
                </a:solidFill>
              </a:rPr>
              <a:t>50g</a:t>
            </a:r>
            <a:r>
              <a:rPr lang="zh-CN" altLang="en-US" b="1">
                <a:solidFill>
                  <a:schemeClr val="bg1"/>
                </a:solidFill>
              </a:rPr>
              <a:t>以下），有单色显示（</a:t>
            </a:r>
            <a:r>
              <a:rPr lang="en-US" altLang="zh-CN" b="1">
                <a:solidFill>
                  <a:schemeClr val="bg1"/>
                </a:solidFill>
              </a:rPr>
              <a:t>MicroLED</a:t>
            </a:r>
            <a:r>
              <a:rPr lang="zh-CN" altLang="en-US" b="1">
                <a:solidFill>
                  <a:schemeClr val="bg1"/>
                </a:solidFill>
              </a:rPr>
              <a:t>），好看美观，有摄像头，有扬声器。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可以作为耳机，部分相机场景，以及一些新场景的使用。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rokid</a:t>
            </a:r>
            <a:r>
              <a:rPr lang="zh-CN" altLang="en-US" b="1">
                <a:solidFill>
                  <a:schemeClr val="bg1"/>
                </a:solidFill>
              </a:rPr>
              <a:t>的第二条产品线，也就是他们即将发布的</a:t>
            </a:r>
            <a:r>
              <a:rPr lang="en-US" altLang="zh-CN" b="1">
                <a:solidFill>
                  <a:schemeClr val="bg1"/>
                </a:solidFill>
              </a:rPr>
              <a:t>rokid glasses</a:t>
            </a:r>
            <a:r>
              <a:rPr lang="zh-CN" altLang="en-US" b="1">
                <a:solidFill>
                  <a:schemeClr val="bg1"/>
                </a:solidFill>
              </a:rPr>
              <a:t>，正好就是满足我上面说到的几个要点的一款产品。这款产品应该是智能眼镜这个概念落地以来，看起来最有可能破圈，打开场景，实现销量跃升的一款产品。换句话说是我当下看到最有可能成为智能眼镜领域</a:t>
            </a:r>
            <a:r>
              <a:rPr lang="en-US" altLang="zh-CN" b="1">
                <a:solidFill>
                  <a:schemeClr val="bg1"/>
                </a:solidFill>
              </a:rPr>
              <a:t>iphone 1</a:t>
            </a:r>
            <a:r>
              <a:rPr lang="zh-CN" altLang="en-US" b="1">
                <a:solidFill>
                  <a:schemeClr val="bg1"/>
                </a:solidFill>
              </a:rPr>
              <a:t>代的产品。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而且这款产品曾经还被好几个超级大领导试戴过。我理解这款产品的完成度应该会比市场上现在的其他产品要高很多，是值得期待的。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困境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股池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8533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困境股池</a:t>
            </a:r>
            <a:r>
              <a:rPr lang="zh-CN" altLang="en-US" sz="2800" b="1">
                <a:solidFill>
                  <a:schemeClr val="bg1"/>
                </a:solidFill>
              </a:rPr>
              <a:t>标准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705" y="785495"/>
            <a:ext cx="11172190" cy="571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困境股池选股有三个标准：</a:t>
            </a:r>
            <a:endParaRPr lang="zh-CN" altLang="en-US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、消费行业，退市风险小，业绩反转的概率相对高一些</a:t>
            </a:r>
            <a:endParaRPr lang="zh-CN" altLang="en-US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、有产业趋势的行业，比如无人驾驶、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眼镜、锂电池（固态电池）等，</a:t>
            </a:r>
            <a:r>
              <a:rPr lang="zh-CN" altLang="en-US" b="1">
                <a:solidFill>
                  <a:schemeClr val="bg1"/>
                </a:solidFill>
              </a:rPr>
              <a:t>产业应用落地，弹性</a:t>
            </a:r>
            <a:r>
              <a:rPr lang="zh-CN" altLang="en-US" b="1">
                <a:solidFill>
                  <a:schemeClr val="bg1"/>
                </a:solidFill>
              </a:rPr>
              <a:t>很大</a:t>
            </a:r>
            <a:endParaRPr lang="zh-CN" altLang="en-US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、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龙头或细分龙头，管理层有一定资源摆脱困境，</a:t>
            </a:r>
            <a:r>
              <a:rPr lang="zh-CN" altLang="en-US" b="1">
                <a:solidFill>
                  <a:schemeClr val="bg1"/>
                </a:solidFill>
              </a:rPr>
              <a:t>现价离最高价的跌幅在</a:t>
            </a:r>
            <a:r>
              <a:rPr lang="en-US" altLang="zh-CN" b="1">
                <a:solidFill>
                  <a:schemeClr val="bg1"/>
                </a:solidFill>
              </a:rPr>
              <a:t>50%</a:t>
            </a:r>
            <a:r>
              <a:rPr lang="zh-CN" altLang="en-US" b="1">
                <a:solidFill>
                  <a:schemeClr val="bg1"/>
                </a:solidFill>
              </a:rPr>
              <a:t>以上可以入池，底部的时间越长越好，到历史高价</a:t>
            </a:r>
            <a:r>
              <a:rPr lang="en-US" altLang="zh-CN" b="1">
                <a:solidFill>
                  <a:schemeClr val="bg1"/>
                </a:solidFill>
              </a:rPr>
              <a:t>80%</a:t>
            </a:r>
            <a:r>
              <a:rPr lang="zh-CN" altLang="en-US" b="1">
                <a:solidFill>
                  <a:schemeClr val="bg1"/>
                </a:solidFill>
              </a:rPr>
              <a:t>左右，离开股池（中线</a:t>
            </a:r>
            <a:r>
              <a:rPr lang="en-US" altLang="zh-CN" b="1">
                <a:solidFill>
                  <a:schemeClr val="bg1"/>
                </a:solidFill>
              </a:rPr>
              <a:t>100</a:t>
            </a:r>
            <a:r>
              <a:rPr lang="zh-CN" altLang="en-US" b="1">
                <a:solidFill>
                  <a:schemeClr val="bg1"/>
                </a:solidFill>
              </a:rPr>
              <a:t>亿市左右、短线</a:t>
            </a:r>
            <a:r>
              <a:rPr lang="en-US" altLang="zh-CN" b="1">
                <a:solidFill>
                  <a:schemeClr val="bg1"/>
                </a:solidFill>
              </a:rPr>
              <a:t>50</a:t>
            </a:r>
            <a:r>
              <a:rPr lang="zh-CN" altLang="en-US" b="1">
                <a:solidFill>
                  <a:schemeClr val="bg1"/>
                </a:solidFill>
              </a:rPr>
              <a:t>亿</a:t>
            </a:r>
            <a:r>
              <a:rPr lang="zh-CN" altLang="en-US" b="1">
                <a:solidFill>
                  <a:schemeClr val="bg1"/>
                </a:solidFill>
              </a:rPr>
              <a:t>市值左右）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困境股池选股指标：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、滚动净利润反转或滚动净利润新高股价未新高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、主力新控盘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流动资金三日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翻红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、主题猎手趋势龙头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温和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放量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28415" y="106680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智能设备、</a:t>
            </a:r>
            <a:r>
              <a:rPr lang="en-US" altLang="zh-CN" sz="2800" b="1">
                <a:solidFill>
                  <a:schemeClr val="bg1"/>
                </a:solidFill>
              </a:rPr>
              <a:t>MicroLED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65" y="791210"/>
            <a:ext cx="3921760" cy="5152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774065"/>
            <a:ext cx="3829685" cy="51695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57070" y="6098540"/>
            <a:ext cx="8945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主力新控盘，流动资金持续翻红（资金新高），滚动净利润反转，温和</a:t>
            </a:r>
            <a:r>
              <a:rPr lang="zh-CN" altLang="en-US">
                <a:solidFill>
                  <a:schemeClr val="bg1"/>
                </a:solidFill>
              </a:rPr>
              <a:t>放量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905" y="795020"/>
            <a:ext cx="3771900" cy="51403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89705" y="106680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智能芯片</a:t>
            </a:r>
            <a:r>
              <a:rPr lang="en-US" altLang="zh-CN" sz="2800" b="1">
                <a:solidFill>
                  <a:schemeClr val="bg1"/>
                </a:solidFill>
              </a:rPr>
              <a:t>&amp;</a:t>
            </a:r>
            <a:r>
              <a:rPr lang="zh-CN" altLang="en-US" sz="2800" b="1">
                <a:solidFill>
                  <a:schemeClr val="bg1"/>
                </a:solidFill>
              </a:rPr>
              <a:t>先进封装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" y="800100"/>
            <a:ext cx="5812790" cy="5128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15" y="800100"/>
            <a:ext cx="5596255" cy="5129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08175" y="6040120"/>
            <a:ext cx="9207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主力新控盘，流动资金持续翻红（资金新高），滚动净利润反转，温和放量，年线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上方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46550" y="107950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内需消费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乳业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6550" y="6108065"/>
            <a:ext cx="671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主力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高控盘，滚动净利润反转，温和放量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" y="735965"/>
            <a:ext cx="11482705" cy="5740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28415" y="106680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悦己消费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游戏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" y="687070"/>
            <a:ext cx="5878195" cy="52254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30" y="687070"/>
            <a:ext cx="5654675" cy="52254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09165" y="6137275"/>
            <a:ext cx="832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主力新控盘，流动资金持续翻红（资金新高），滚动净利润反转，温和放量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经传多赢资深投顾，对宏观经济与宏观政策有独到的理解，擅长行业研究和底部中长线配置，独创三线突破买入法、次新股战法，分享独家投资干货、经验，备受投资者青睐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谭凌云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1" name="图片 20" descr="画板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35" y="747395"/>
            <a:ext cx="4408805" cy="522097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站在风绕不开的</a:t>
            </a: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地方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5205" y="197485"/>
            <a:ext cx="6292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核心制造业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锂电池、</a:t>
            </a:r>
            <a:r>
              <a:rPr lang="zh-CN" altLang="en-US" sz="2800" b="1">
                <a:solidFill>
                  <a:schemeClr val="bg1"/>
                </a:solidFill>
              </a:rPr>
              <a:t>固态电池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795020"/>
            <a:ext cx="10939780" cy="53301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59560" y="6233795"/>
            <a:ext cx="9323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主力新控盘，流动资金持续翻红（资金新高），滚动净利润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新高，温和放量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914515" cy="808355"/>
            <a:chOff x="6595" y="2178"/>
            <a:chExt cx="10889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9767" y="2500"/>
              <a:ext cx="77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股灾十年，指数还能重回</a:t>
              </a:r>
              <a:r>
                <a:rPr lang="en-US" altLang="zh-CN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5178</a:t>
              </a:r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吗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7195820" cy="808355"/>
            <a:chOff x="6595" y="2178"/>
            <a:chExt cx="11332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9767" y="2474"/>
              <a:ext cx="81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创新必须依靠强大的内需</a:t>
              </a:r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消费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666230" cy="808355"/>
            <a:chOff x="6595" y="2178"/>
            <a:chExt cx="10498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9560" y="2474"/>
              <a:ext cx="75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产业趋势</a:t>
              </a:r>
              <a:r>
                <a:rPr lang="en-US" altLang="zh-CN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——AI/AR</a:t>
              </a:r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眼镜破圈时刻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困境股</a:t>
              </a:r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池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股灾十年，指数还能重回</a:t>
            </a:r>
            <a:r>
              <a:rPr lang="en-US" altLang="zh-CN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5178</a:t>
            </a:r>
            <a:r>
              <a:rPr lang="zh-CN" altLang="en-US" sz="5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吗</a:t>
            </a:r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195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牛市加速</a:t>
            </a:r>
            <a:r>
              <a:rPr lang="zh-CN" altLang="en-US" sz="2800" b="1">
                <a:solidFill>
                  <a:schemeClr val="bg1"/>
                </a:solidFill>
              </a:rPr>
              <a:t>在几月？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798830"/>
            <a:ext cx="11618595" cy="5613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195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还记得十年前的梦</a:t>
            </a:r>
            <a:r>
              <a:rPr lang="zh-CN" altLang="en-US" sz="2800" b="1">
                <a:solidFill>
                  <a:schemeClr val="bg1"/>
                </a:solidFill>
              </a:rPr>
              <a:t>吗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5950" y="938530"/>
            <a:ext cx="1098994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这两天突然发现，距离</a:t>
            </a:r>
            <a:r>
              <a:rPr lang="en-US" altLang="zh-CN" sz="2000" b="1">
                <a:solidFill>
                  <a:schemeClr val="bg1"/>
                </a:solidFill>
              </a:rPr>
              <a:t>2015</a:t>
            </a:r>
            <a:r>
              <a:rPr lang="zh-CN" altLang="en-US" sz="2000" b="1">
                <a:solidFill>
                  <a:schemeClr val="bg1"/>
                </a:solidFill>
              </a:rPr>
              <a:t>年那轮大牛市，那轮股灾，刚好过去了</a:t>
            </a:r>
            <a:r>
              <a:rPr lang="en-US" altLang="zh-CN" sz="2000" b="1">
                <a:solidFill>
                  <a:schemeClr val="bg1"/>
                </a:solidFill>
              </a:rPr>
              <a:t>10</a:t>
            </a:r>
            <a:r>
              <a:rPr lang="zh-CN" altLang="en-US" sz="2000" b="1">
                <a:solidFill>
                  <a:schemeClr val="bg1"/>
                </a:solidFill>
              </a:rPr>
              <a:t>年。</a:t>
            </a:r>
            <a:r>
              <a:rPr lang="en-US" altLang="zh-CN" sz="2000" b="1">
                <a:solidFill>
                  <a:schemeClr val="bg1"/>
                </a:solidFill>
              </a:rPr>
              <a:t>2015</a:t>
            </a:r>
            <a:r>
              <a:rPr lang="zh-CN" altLang="en-US" sz="2000" b="1">
                <a:solidFill>
                  <a:schemeClr val="bg1"/>
                </a:solidFill>
              </a:rPr>
              <a:t>年的行情是从</a:t>
            </a:r>
            <a:r>
              <a:rPr lang="en-US" altLang="zh-CN" sz="2000" b="1">
                <a:solidFill>
                  <a:schemeClr val="bg1"/>
                </a:solidFill>
              </a:rPr>
              <a:t>2014</a:t>
            </a:r>
            <a:r>
              <a:rPr lang="zh-CN" altLang="en-US" sz="2000" b="1">
                <a:solidFill>
                  <a:schemeClr val="bg1"/>
                </a:solidFill>
              </a:rPr>
              <a:t>年</a:t>
            </a:r>
            <a:r>
              <a:rPr lang="en-US" altLang="zh-CN" sz="2000" b="1">
                <a:solidFill>
                  <a:schemeClr val="bg1"/>
                </a:solidFill>
              </a:rPr>
              <a:t>7</a:t>
            </a:r>
            <a:r>
              <a:rPr lang="zh-CN" altLang="en-US" sz="2000" b="1">
                <a:solidFill>
                  <a:schemeClr val="bg1"/>
                </a:solidFill>
              </a:rPr>
              <a:t>月开始的。当时的宏观环境说实话和现在有点像。</a:t>
            </a:r>
            <a:r>
              <a:rPr lang="en-US" altLang="zh-CN" sz="2000" b="1">
                <a:solidFill>
                  <a:schemeClr val="bg1"/>
                </a:solidFill>
              </a:rPr>
              <a:t>2010</a:t>
            </a:r>
            <a:r>
              <a:rPr lang="zh-CN" altLang="en-US" sz="2000" b="1">
                <a:solidFill>
                  <a:schemeClr val="bg1"/>
                </a:solidFill>
              </a:rPr>
              <a:t>年开始中国在产能过剩的背景下进入了一轮通缩周期之中，市场迎来了一轮非常漫长的熊市，从</a:t>
            </a:r>
            <a:r>
              <a:rPr lang="en-US" altLang="zh-CN" sz="2000" b="1">
                <a:solidFill>
                  <a:schemeClr val="bg1"/>
                </a:solidFill>
              </a:rPr>
              <a:t>2011</a:t>
            </a:r>
            <a:r>
              <a:rPr lang="zh-CN" altLang="en-US" sz="2000" b="1">
                <a:solidFill>
                  <a:schemeClr val="bg1"/>
                </a:solidFill>
              </a:rPr>
              <a:t>年初一直跌到了</a:t>
            </a:r>
            <a:r>
              <a:rPr lang="en-US" altLang="zh-CN" sz="2000" b="1">
                <a:solidFill>
                  <a:schemeClr val="bg1"/>
                </a:solidFill>
              </a:rPr>
              <a:t>2014</a:t>
            </a:r>
            <a:r>
              <a:rPr lang="zh-CN" altLang="en-US" sz="2000" b="1">
                <a:solidFill>
                  <a:schemeClr val="bg1"/>
                </a:solidFill>
              </a:rPr>
              <a:t>年。这一波是</a:t>
            </a:r>
            <a:r>
              <a:rPr lang="en-US" altLang="zh-CN" sz="2000" b="1">
                <a:solidFill>
                  <a:schemeClr val="bg1"/>
                </a:solidFill>
              </a:rPr>
              <a:t>21</a:t>
            </a:r>
            <a:r>
              <a:rPr lang="zh-CN" altLang="en-US" sz="2000" b="1">
                <a:solidFill>
                  <a:schemeClr val="bg1"/>
                </a:solidFill>
              </a:rPr>
              <a:t>年新能源产能过剩叠加房地产泡沫破裂，一直跌到了</a:t>
            </a:r>
            <a:r>
              <a:rPr lang="en-US" altLang="zh-CN" sz="2000" b="1">
                <a:solidFill>
                  <a:schemeClr val="bg1"/>
                </a:solidFill>
              </a:rPr>
              <a:t>2024</a:t>
            </a:r>
            <a:r>
              <a:rPr lang="zh-CN" altLang="en-US" sz="2000" b="1">
                <a:solidFill>
                  <a:schemeClr val="bg1"/>
                </a:solidFill>
              </a:rPr>
              <a:t>年</a:t>
            </a:r>
            <a:r>
              <a:rPr lang="en-US" altLang="zh-CN" sz="2000" b="1">
                <a:solidFill>
                  <a:schemeClr val="bg1"/>
                </a:solidFill>
              </a:rPr>
              <a:t>9</a:t>
            </a:r>
            <a:r>
              <a:rPr lang="zh-CN" altLang="en-US" sz="2000" b="1">
                <a:solidFill>
                  <a:schemeClr val="bg1"/>
                </a:solidFill>
              </a:rPr>
              <a:t>月。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股灾过去</a:t>
            </a:r>
            <a:r>
              <a:rPr lang="en-US" altLang="zh-CN" sz="2000" b="1">
                <a:solidFill>
                  <a:schemeClr val="bg1"/>
                </a:solidFill>
              </a:rPr>
              <a:t>10</a:t>
            </a:r>
            <a:r>
              <a:rPr lang="zh-CN" altLang="en-US" sz="2000" b="1">
                <a:solidFill>
                  <a:schemeClr val="bg1"/>
                </a:solidFill>
              </a:rPr>
              <a:t>年了，那应该是你我投资生涯最重要的一堂课。曾经我也认为股市就是一张</a:t>
            </a:r>
            <a:r>
              <a:rPr lang="en-US" altLang="zh-CN" sz="2000" b="1">
                <a:solidFill>
                  <a:schemeClr val="bg1"/>
                </a:solidFill>
              </a:rPr>
              <a:t>K</a:t>
            </a:r>
            <a:r>
              <a:rPr lang="zh-CN" altLang="en-US" sz="2000" b="1">
                <a:solidFill>
                  <a:schemeClr val="bg1"/>
                </a:solidFill>
              </a:rPr>
              <a:t>线图，一个代码，但那轮疯狂的牛市和股灾告诉我，不是这样的。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股市是人性的照妖镜，是欲望的放大镜，而欲望和人性，会毁灭一切，毁灭你的财富，希望，梦想。那轮轰轰烈烈的牛市下，能赚到钱的人真的是凤毛麟角，寥寥无几。在杠杆的放大下，欲望和人性在一年多时间里显露无疑，疯狂的绝望能在一个月内快速上演。这是中国资本市场的照妖镜时刻，一旦用杠杆放大了人性，剩下的只会是一地鸡毛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</a:rPr>
              <a:t>10</a:t>
            </a:r>
            <a:r>
              <a:rPr lang="zh-CN" altLang="en-US" sz="2000" b="1">
                <a:solidFill>
                  <a:schemeClr val="bg1"/>
                </a:solidFill>
              </a:rPr>
              <a:t>年时间，沧海桑田。指数回不去，账户更回不去，那轮牛市好像一场梦留在了很多人的心底。</a:t>
            </a:r>
            <a:r>
              <a:rPr lang="en-US" altLang="zh-CN" sz="2000" b="1">
                <a:solidFill>
                  <a:schemeClr val="bg1"/>
                </a:solidFill>
              </a:rPr>
              <a:t>10</a:t>
            </a:r>
            <a:r>
              <a:rPr lang="zh-CN" altLang="en-US" sz="2000" b="1">
                <a:solidFill>
                  <a:schemeClr val="bg1"/>
                </a:solidFill>
              </a:rPr>
              <a:t>年后，我们诞生了一个又一个</a:t>
            </a:r>
            <a:r>
              <a:rPr lang="en-US" altLang="zh-CN" sz="2000" b="1">
                <a:solidFill>
                  <a:schemeClr val="bg1"/>
                </a:solidFill>
              </a:rPr>
              <a:t>deepseek</a:t>
            </a:r>
            <a:r>
              <a:rPr lang="zh-CN" altLang="en-US" sz="2000" b="1">
                <a:solidFill>
                  <a:schemeClr val="bg1"/>
                </a:solidFill>
              </a:rPr>
              <a:t>时刻，我们也陷入了另一场非常艰难的抗通缩战役。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期待雨过天晴，资本市场能重新圆一次大家那个十年前的梦。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1955" y="180975"/>
            <a:ext cx="540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十年时间，沧海桑田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5145" y="785495"/>
            <a:ext cx="110807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这些年，上证指数一直在</a:t>
            </a:r>
            <a:r>
              <a:rPr lang="en-US" altLang="zh-CN" b="1">
                <a:solidFill>
                  <a:schemeClr val="bg1"/>
                </a:solidFill>
              </a:rPr>
              <a:t>3000</a:t>
            </a:r>
            <a:r>
              <a:rPr lang="zh-CN" altLang="en-US" b="1">
                <a:solidFill>
                  <a:schemeClr val="bg1"/>
                </a:solidFill>
              </a:rPr>
              <a:t>点上下徘徊。相比上证指数，深证成指的代表性会好一些，至少代表了中国制造业的景气度变化。从深证成指来看，虽然指数也</a:t>
            </a:r>
            <a:r>
              <a:rPr lang="en-US" altLang="zh-CN" b="1">
                <a:solidFill>
                  <a:schemeClr val="bg1"/>
                </a:solidFill>
              </a:rPr>
              <a:t>18</a:t>
            </a:r>
            <a:r>
              <a:rPr lang="zh-CN" altLang="en-US" b="1">
                <a:solidFill>
                  <a:schemeClr val="bg1"/>
                </a:solidFill>
              </a:rPr>
              <a:t>年没有新高过了，但至少在</a:t>
            </a:r>
            <a:r>
              <a:rPr lang="en-US" altLang="zh-CN" b="1">
                <a:solidFill>
                  <a:schemeClr val="bg1"/>
                </a:solidFill>
              </a:rPr>
              <a:t>15</a:t>
            </a:r>
            <a:r>
              <a:rPr lang="zh-CN" altLang="en-US" b="1">
                <a:solidFill>
                  <a:schemeClr val="bg1"/>
                </a:solidFill>
              </a:rPr>
              <a:t>年，</a:t>
            </a:r>
            <a:r>
              <a:rPr lang="en-US" altLang="zh-CN" b="1">
                <a:solidFill>
                  <a:schemeClr val="bg1"/>
                </a:solidFill>
              </a:rPr>
              <a:t>21</a:t>
            </a:r>
            <a:r>
              <a:rPr lang="zh-CN" altLang="en-US" b="1">
                <a:solidFill>
                  <a:schemeClr val="bg1"/>
                </a:solidFill>
              </a:rPr>
              <a:t>年都曾经接近</a:t>
            </a:r>
            <a:r>
              <a:rPr lang="en-US" altLang="zh-CN" b="1">
                <a:solidFill>
                  <a:schemeClr val="bg1"/>
                </a:solidFill>
              </a:rPr>
              <a:t>08</a:t>
            </a:r>
            <a:r>
              <a:rPr lang="zh-CN" altLang="en-US" b="1">
                <a:solidFill>
                  <a:schemeClr val="bg1"/>
                </a:solidFill>
              </a:rPr>
              <a:t>年的高点。因此对于上证指数回到</a:t>
            </a:r>
            <a:r>
              <a:rPr lang="en-US" altLang="zh-CN" b="1">
                <a:solidFill>
                  <a:schemeClr val="bg1"/>
                </a:solidFill>
              </a:rPr>
              <a:t>5178</a:t>
            </a:r>
            <a:r>
              <a:rPr lang="zh-CN" altLang="en-US" b="1">
                <a:solidFill>
                  <a:schemeClr val="bg1"/>
                </a:solidFill>
              </a:rPr>
              <a:t>点，我短期不抱期待，而且我觉得也不重要，中国经济在往前发展，注定有一些企业就是要被淘汰的。但对于深成指突破</a:t>
            </a:r>
            <a:r>
              <a:rPr lang="en-US" altLang="zh-CN" b="1">
                <a:solidFill>
                  <a:schemeClr val="bg1"/>
                </a:solidFill>
              </a:rPr>
              <a:t>2007</a:t>
            </a:r>
            <a:r>
              <a:rPr lang="zh-CN" altLang="en-US" b="1">
                <a:solidFill>
                  <a:schemeClr val="bg1"/>
                </a:solidFill>
              </a:rPr>
              <a:t>年的高点</a:t>
            </a:r>
            <a:r>
              <a:rPr lang="zh-CN" altLang="en-US" b="1">
                <a:solidFill>
                  <a:schemeClr val="bg1"/>
                </a:solidFill>
              </a:rPr>
              <a:t>，我觉得则是值得期待的。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中国制造业经过几十年的发展，由小变大，由弱变强，现在很多行业在全球都拥有了非常强的竞争力。导致制造业企业市值低迷的最重要原因其实是内部原因内卷，而不是竞争力不够、创新力不够、产品力不好。一旦内卷有所改善，通缩有所缓解，中国制造业的市值新高还是值得期待的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但我觉得更具备代表性的其实是恒生科技指数。</a:t>
            </a:r>
            <a:r>
              <a:rPr lang="en-US" altLang="zh-CN" b="1">
                <a:solidFill>
                  <a:schemeClr val="bg1"/>
                </a:solidFill>
              </a:rPr>
              <a:t>A</a:t>
            </a:r>
            <a:r>
              <a:rPr lang="zh-CN" altLang="en-US" b="1">
                <a:solidFill>
                  <a:schemeClr val="bg1"/>
                </a:solidFill>
              </a:rPr>
              <a:t>股很难代表中国经济最重要的原因在选择性的上市制度，很多公司并不能在成长期的上市，反而在成熟期泡沫期才上市，</a:t>
            </a:r>
            <a:r>
              <a:rPr lang="en-US" altLang="zh-CN" b="1">
                <a:solidFill>
                  <a:schemeClr val="bg1"/>
                </a:solidFill>
              </a:rPr>
              <a:t>A股更多是一个接盘的角色</a:t>
            </a:r>
            <a:r>
              <a:rPr lang="en-US" altLang="zh-CN" b="1">
                <a:solidFill>
                  <a:srgbClr val="FF0000"/>
                </a:solidFill>
              </a:rPr>
              <a:t>（本周的陆家嘴论坛政策，希望明年我能收回这个观点）</a:t>
            </a:r>
            <a:r>
              <a:rPr lang="zh-CN" altLang="en-US" b="1">
                <a:solidFill>
                  <a:schemeClr val="bg1"/>
                </a:solidFill>
              </a:rPr>
              <a:t>。上市这个制度性问题持续影响着</a:t>
            </a:r>
            <a:r>
              <a:rPr lang="en-US" altLang="zh-CN" b="1">
                <a:solidFill>
                  <a:schemeClr val="bg1"/>
                </a:solidFill>
              </a:rPr>
              <a:t>A</a:t>
            </a:r>
            <a:r>
              <a:rPr lang="zh-CN" altLang="en-US" b="1">
                <a:solidFill>
                  <a:schemeClr val="bg1"/>
                </a:solidFill>
              </a:rPr>
              <a:t>股，导致它无法成为中国经济的晴雨表。但港股不一样，注册制上市制度，市场化的机制，使得很多企业都在生命周期早期上市，比如腾讯阿里，资本市场参与者充分享受到了产业成长的红利。主要成分股互联网，汽车，</a:t>
            </a:r>
            <a:r>
              <a:rPr lang="en-US" altLang="zh-CN" b="1">
                <a:solidFill>
                  <a:schemeClr val="bg1"/>
                </a:solidFill>
              </a:rPr>
              <a:t>OTA</a:t>
            </a:r>
            <a:r>
              <a:rPr lang="zh-CN" altLang="en-US" b="1">
                <a:solidFill>
                  <a:schemeClr val="bg1"/>
                </a:solidFill>
              </a:rPr>
              <a:t>，先进制造（芯片，消费电子，锂电），不光代表未来的悦己消费因私消费，还代表中国最具竞争力的产业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（互联网的云计算，互联网的</a:t>
            </a:r>
            <a:r>
              <a:rPr lang="en-US" altLang="zh-CN" b="1">
                <a:solidFill>
                  <a:schemeClr val="bg1"/>
                </a:solidFill>
              </a:rPr>
              <a:t>AI</a:t>
            </a:r>
            <a:r>
              <a:rPr lang="zh-CN" altLang="en-US" b="1">
                <a:solidFill>
                  <a:schemeClr val="bg1"/>
                </a:solidFill>
              </a:rPr>
              <a:t>应用），汽车，锂电，以及亟待进一步突破的芯片制造。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5335270"/>
            <a:ext cx="8143875" cy="1220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创新必须依靠强大的内需</a:t>
            </a:r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消费</a:t>
            </a:r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:谭凌云丨执业编号: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99990" y="180975"/>
            <a:ext cx="656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内需消费是</a:t>
            </a:r>
            <a:r>
              <a:rPr lang="zh-CN" altLang="en-US" sz="2800" b="1">
                <a:solidFill>
                  <a:schemeClr val="bg1"/>
                </a:solidFill>
              </a:rPr>
              <a:t>核心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6335" y="785495"/>
            <a:ext cx="7909560" cy="5714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bg1"/>
                </a:solidFill>
              </a:rPr>
              <a:t>如今，我们陷入了一个负反馈机制：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不给居民家庭大规模注入流动性，就是没有内需，资产价格自然也是承压，进而带动居民家庭收入更加充满压力；不靠中国式土地财政，那么，就只能收房产税，或者是地方债举起来。可是，后两者势必会重创内需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其实，现在真到了为口罩风暴和金融战时期的现金流净流出，进行大规模补偿的时候。只有通过</a:t>
            </a:r>
            <a:r>
              <a:rPr lang="en-US" altLang="zh-CN" b="1">
                <a:solidFill>
                  <a:schemeClr val="bg1"/>
                </a:solidFill>
              </a:rPr>
              <a:t>“</a:t>
            </a:r>
            <a:r>
              <a:rPr lang="zh-CN" altLang="en-US" b="1">
                <a:solidFill>
                  <a:schemeClr val="bg1"/>
                </a:solidFill>
              </a:rPr>
              <a:t>购买力返还</a:t>
            </a:r>
            <a:r>
              <a:rPr lang="en-US" altLang="zh-CN" b="1">
                <a:solidFill>
                  <a:schemeClr val="bg1"/>
                </a:solidFill>
              </a:rPr>
              <a:t>”</a:t>
            </a:r>
            <a:r>
              <a:rPr lang="zh-CN" altLang="en-US" b="1">
                <a:solidFill>
                  <a:schemeClr val="bg1"/>
                </a:solidFill>
              </a:rPr>
              <a:t>，才能让居民家庭有足够的现金流，经济才能正向运作起来。没有这样的护城河，要长期跟美国人耗下去，我们是吃亏的，而且是吃大亏。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 u="sng">
                <a:solidFill>
                  <a:srgbClr val="FF0000"/>
                </a:solidFill>
              </a:rPr>
              <a:t>此外，任何伟大的创新，最终必须是依靠强大的内需，是内需为创新提供土壤。</a:t>
            </a:r>
            <a:r>
              <a:rPr lang="zh-CN" altLang="en-US" b="1" u="sng">
                <a:solidFill>
                  <a:srgbClr val="FF0000"/>
                </a:solidFill>
                <a:sym typeface="+mn-ea"/>
              </a:rPr>
              <a:t>就像左图的主题猎手连续三年荣获</a:t>
            </a:r>
            <a:r>
              <a:rPr lang="en-US" altLang="zh-CN" b="1" u="sng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b="1" u="sng">
                <a:solidFill>
                  <a:srgbClr val="FF0000"/>
                </a:solidFill>
                <a:sym typeface="+mn-ea"/>
              </a:rPr>
              <a:t>中国优秀软件产品</a:t>
            </a:r>
            <a:r>
              <a:rPr lang="en-US" altLang="zh-CN" b="1" u="sng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b="1" u="sng">
                <a:solidFill>
                  <a:srgbClr val="FF0000"/>
                </a:solidFill>
                <a:sym typeface="+mn-ea"/>
              </a:rPr>
              <a:t>一样，是因为大家有需求，经传家人们的常年支持。</a:t>
            </a:r>
            <a:endParaRPr lang="zh-CN" altLang="en-US" b="1" u="sng">
              <a:solidFill>
                <a:srgbClr val="FF0000"/>
              </a:solidFill>
            </a:endParaRPr>
          </a:p>
          <a:p>
            <a:r>
              <a:rPr lang="zh-CN" altLang="en-US" b="1" u="sng">
                <a:solidFill>
                  <a:srgbClr val="FF0000"/>
                </a:solidFill>
              </a:rPr>
              <a:t>你没有足够的内需，也就无法保持持续的创新，最终，你的产业升级也不过是为发达国家做嫁衣。</a:t>
            </a:r>
            <a:endParaRPr lang="zh-CN" altLang="en-US" b="1" u="sng">
              <a:solidFill>
                <a:srgbClr val="FF0000"/>
              </a:solidFill>
            </a:endParaRPr>
          </a:p>
          <a:p>
            <a:endParaRPr lang="zh-CN" altLang="en-US" b="1" u="sng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因为，人家靠压低采购价，就可以继续享受我们好不容易搞出来的科技创新。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唯有人民币资产价格雄起，配合国内科技产业崛起，两者形成相辅相成的机制，才可以真正帮助我们走向全面复兴。试问，那个发达国家不是这样</a:t>
            </a:r>
            <a:r>
              <a:rPr lang="zh-CN" altLang="en-US" b="1">
                <a:solidFill>
                  <a:schemeClr val="bg1"/>
                </a:solidFill>
              </a:rPr>
              <a:t>的？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" y="785495"/>
            <a:ext cx="3049270" cy="5658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66.6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66.6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4596</Words>
  <Application>WPS 演示</Application>
  <PresentationFormat>宽屏</PresentationFormat>
  <Paragraphs>178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Bold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YY</cp:lastModifiedBy>
  <cp:revision>296</cp:revision>
  <dcterms:created xsi:type="dcterms:W3CDTF">2022-12-31T05:43:00Z</dcterms:created>
  <dcterms:modified xsi:type="dcterms:W3CDTF">2025-06-21T03:40:24Z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5FBEAC905D5047C8B1CBEDE5489A4030_12</vt:lpwstr>
  </property>
</Properties>
</file>