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7"/>
  </p:notesMasterIdLst>
  <p:sldIdLst>
    <p:sldId id="428" r:id="rId5"/>
    <p:sldId id="416" r:id="rId6"/>
    <p:sldId id="267" r:id="rId7"/>
    <p:sldId id="430" r:id="rId8"/>
    <p:sldId id="457" r:id="rId9"/>
    <p:sldId id="435" r:id="rId10"/>
    <p:sldId id="421" r:id="rId11"/>
    <p:sldId id="444" r:id="rId12"/>
    <p:sldId id="462" r:id="rId13"/>
    <p:sldId id="461" r:id="rId14"/>
    <p:sldId id="456" r:id="rId15"/>
    <p:sldId id="271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EE"/>
    <a:srgbClr val="EB23CD"/>
    <a:srgbClr val="FFFFFF"/>
    <a:srgbClr val="0A2EA8"/>
    <a:srgbClr val="132AAC"/>
    <a:srgbClr val="7399DC"/>
    <a:srgbClr val="C50001"/>
    <a:srgbClr val="C60101"/>
    <a:srgbClr val="915C09"/>
    <a:srgbClr val="FFF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4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46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1920_108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经传多赢资深投顾：罗雪奎 | 执业编号：A1120616080001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 algn="ctr"/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总海报10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.xml"/><Relationship Id="rId2" Type="http://schemas.openxmlformats.org/officeDocument/2006/relationships/image" Target="../media/image11.png"/><Relationship Id="rId1" Type="http://schemas.openxmlformats.org/officeDocument/2006/relationships/tags" Target="../tags/tag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4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12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4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3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0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罗雪奎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执业编号:A1120616080001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  <a:buClrTx/>
              <a:buSzTx/>
              <a:buFontTx/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十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多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年证券市场经验，本科金融主修，个人独创《底部三买点》《一分钟选股法》 《五进五出法》 配合短线买卖《超级买入法》深入浅出的解析个股买卖原理，提倡用最简单的方式去操作股票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23035" y="1148715"/>
            <a:ext cx="7448550" cy="208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分时异动</a:t>
            </a:r>
            <a:endParaRPr lang="zh-CN" altLang="en-US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判断日内机会</a:t>
            </a:r>
            <a:endParaRPr lang="zh-CN" altLang="en-US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8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5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 descr="罗雪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138160" y="954405"/>
            <a:ext cx="3627755" cy="52495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个股选择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个股选择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5835"/>
          <a:stretch>
            <a:fillRect/>
          </a:stretch>
        </p:blipFill>
        <p:spPr>
          <a:xfrm>
            <a:off x="70485" y="828040"/>
            <a:ext cx="4629150" cy="51650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890" y="828040"/>
            <a:ext cx="4388485" cy="3855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315" y="1837055"/>
            <a:ext cx="4210685" cy="34410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24225" y="108140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0025" y="196596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24225" y="2850515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878705" y="86423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市场环境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4073525" y="78105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086225" y="254762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086225" y="166433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878705" y="174752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板块选择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4869180" y="266954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个股选择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市场环境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1.</a:t>
            </a:r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大盘：分化中上行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645" y="831215"/>
            <a:ext cx="10346055" cy="5561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5264150" y="3793490"/>
            <a:ext cx="21139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市场进入背离阶段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注意个股分化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赚指数，难赚钱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中线上攻高位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0600" y="809625"/>
            <a:ext cx="10740390" cy="5772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中线上攻（</a:t>
            </a:r>
            <a:r>
              <a:rPr lang="en-US" altLang="zh-CN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10%</a:t>
            </a:r>
            <a:r>
              <a:rPr lang="zh-CN" altLang="en-US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以下）的选股策略</a:t>
            </a:r>
            <a:endParaRPr lang="zh-CN" altLang="en-US" sz="2400" dirty="0">
              <a:latin typeface="思源黑体 CN Bold" panose="020B0800000000000000" charset="-122"/>
              <a:ea typeface="思源黑体 CN Bold" panose="020B0800000000000000" charset="-122"/>
              <a:cs typeface="思源黑体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进入底部区域，等待群体超跌寻找受伤主力</a:t>
            </a:r>
            <a:r>
              <a:rPr lang="zh-CN" altLang="en-US" sz="2400" b="1" dirty="0" smtClean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。新一轮机构抱团的起点。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" charset="0"/>
            </a:endParaRPr>
          </a:p>
          <a:p>
            <a:pPr marL="0" indent="0" algn="ctr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中线上攻（</a:t>
            </a:r>
            <a:r>
              <a:rPr lang="en-US" altLang="zh-CN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10</a:t>
            </a:r>
            <a:r>
              <a:rPr lang="en-US" altLang="zh-CN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%</a:t>
            </a:r>
            <a:r>
              <a:rPr lang="en-US" altLang="zh-CN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-30</a:t>
            </a:r>
            <a:r>
              <a:rPr lang="en-US" altLang="zh-CN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%</a:t>
            </a:r>
            <a:r>
              <a:rPr lang="zh-CN" altLang="en-US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向上）的选股策略</a:t>
            </a:r>
            <a:endParaRPr lang="zh-CN" altLang="en-US" sz="2400" dirty="0">
              <a:latin typeface="思源黑体 CN Bold" panose="020B0800000000000000" charset="-122"/>
              <a:ea typeface="思源黑体 CN Bold" panose="020B0800000000000000" charset="-122"/>
              <a:cs typeface="思源黑体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底部上升，个股进行建仓阶段，找新建仓的个股</a:t>
            </a:r>
            <a:r>
              <a:rPr lang="zh-CN" altLang="en-US" sz="2400" b="1" dirty="0" smtClean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。机构抱团新控盘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" charset="0"/>
            </a:endParaRPr>
          </a:p>
          <a:p>
            <a:pPr marL="0" indent="0" algn="ctr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中线上攻（</a:t>
            </a:r>
            <a:r>
              <a:rPr lang="en-US" altLang="zh-CN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30</a:t>
            </a:r>
            <a:r>
              <a:rPr lang="en-US" altLang="zh-CN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%</a:t>
            </a:r>
            <a:r>
              <a:rPr lang="en-US" altLang="zh-CN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-70</a:t>
            </a:r>
            <a:r>
              <a:rPr lang="en-US" altLang="zh-CN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%</a:t>
            </a:r>
            <a:r>
              <a:rPr lang="zh-CN" altLang="en-US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向上）的选股策略</a:t>
            </a:r>
            <a:endParaRPr lang="zh-CN" altLang="en-US" sz="2400" dirty="0">
              <a:latin typeface="思源黑体 CN Bold" panose="020B0800000000000000" charset="-122"/>
              <a:ea typeface="思源黑体 CN Bold" panose="020B0800000000000000" charset="-122"/>
              <a:cs typeface="思源黑体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进入牛市阶段，寻找主力已经控盘的股票</a:t>
            </a:r>
            <a:r>
              <a:rPr lang="zh-CN" altLang="en-US" sz="2400" b="1" dirty="0" smtClean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。机构抱团高控盘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" charset="0"/>
            </a:endParaRPr>
          </a:p>
          <a:p>
            <a:pPr marL="0" indent="0" algn="ctr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中线上攻（</a:t>
            </a:r>
            <a:r>
              <a:rPr lang="en-US" altLang="zh-CN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70</a:t>
            </a:r>
            <a:r>
              <a:rPr lang="en-US" altLang="zh-CN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%</a:t>
            </a:r>
            <a:r>
              <a:rPr lang="en-US" altLang="zh-CN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-90</a:t>
            </a:r>
            <a:r>
              <a:rPr lang="en-US" altLang="zh-CN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%</a:t>
            </a:r>
            <a:r>
              <a:rPr lang="zh-CN" altLang="en-US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向上）的选股策略</a:t>
            </a:r>
            <a:endParaRPr lang="zh-CN" altLang="en-US" sz="2400" dirty="0">
              <a:latin typeface="思源黑体 CN Bold" panose="020B0800000000000000" charset="-122"/>
              <a:ea typeface="思源黑体 CN Bold" panose="020B0800000000000000" charset="-122"/>
              <a:cs typeface="思源黑体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进入牛市后期阶段，寻找主力快速拉升的股票</a:t>
            </a:r>
            <a:r>
              <a:rPr lang="zh-CN" altLang="en-US" sz="2400" b="1" dirty="0" smtClean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。机构抱团高风险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" charset="0"/>
            </a:endParaRPr>
          </a:p>
          <a:p>
            <a:pPr marL="0" indent="0" algn="ctr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中线上攻（</a:t>
            </a:r>
            <a:r>
              <a:rPr lang="en-US" altLang="zh-CN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90</a:t>
            </a:r>
            <a:r>
              <a:rPr lang="en-US" altLang="zh-CN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%</a:t>
            </a:r>
            <a:r>
              <a:rPr lang="zh-CN" altLang="en-US" sz="2400" dirty="0"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以上）的选股策略</a:t>
            </a:r>
            <a:endParaRPr lang="zh-CN" altLang="en-US" sz="2400" dirty="0">
              <a:latin typeface="思源黑体 CN Bold" panose="020B0800000000000000" charset="-122"/>
              <a:ea typeface="思源黑体 CN Bold" panose="020B0800000000000000" charset="-122"/>
              <a:cs typeface="思源黑体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" charset="0"/>
                <a:sym typeface="+mn-ea"/>
              </a:rPr>
              <a:t>顶部区域，或泡沫上涨区域，找补涨类个股。</a:t>
            </a:r>
            <a:endParaRPr lang="zh-CN" altLang="en-US" sz="2400" b="1" dirty="0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思源黑体 CN Bold" panose="020B0800000000000000" charset="-122"/>
                <a:ea typeface="思源黑体 CN Bold" panose="020B0800000000000000" charset="-122"/>
                <a:cs typeface="黑体" panose="02010609060101010101" charset="-122"/>
                <a:sym typeface="+mn-ea"/>
              </a:rPr>
              <a:t>     </a:t>
            </a:r>
            <a:endParaRPr lang="zh-CN" altLang="en-US" sz="2400" dirty="0">
              <a:latin typeface="思源黑体 CN Bold" panose="020B0800000000000000" charset="-122"/>
              <a:ea typeface="思源黑体 CN Bold" panose="020B0800000000000000" charset="-122"/>
              <a:cs typeface="黑体" panose="02010609060101010101" charset="-122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思源黑体 CN Bold" panose="020B0800000000000000" charset="-122"/>
                <a:ea typeface="思源黑体 CN Bold" panose="020B0800000000000000" charset="-122"/>
                <a:cs typeface="黑体" panose="02010609060101010101" charset="-122"/>
                <a:sym typeface="+mn-ea"/>
              </a:rPr>
              <a:t>注意事项：当中线上攻向下时，应观望或短线操作，等待大盘重要支撑位出现。</a:t>
            </a:r>
            <a:endParaRPr lang="zh-CN" altLang="en-US" sz="2400" b="1" dirty="0">
              <a:latin typeface="思源黑体 CN Bold" panose="020B0800000000000000" charset="-122"/>
              <a:ea typeface="思源黑体 CN Bold" panose="020B0800000000000000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90725" y="3644265"/>
            <a:ext cx="8670925" cy="97536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近期案例解析（机器人）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8357870" y="1492250"/>
            <a:ext cx="2668905" cy="353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46930" y="5741035"/>
            <a:ext cx="27412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sym typeface="+mn-ea"/>
              </a:rPr>
              <a:t>《主线淘金》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158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月</a:t>
            </a:r>
            <a:endParaRPr lang="zh-CN" altLang="en-US">
              <a:solidFill>
                <a:srgbClr val="FF0000"/>
              </a:solidFill>
              <a:sym typeface="+mn-ea"/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一周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2-3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篇。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rcRect l="-328" t="-397" r="27341" b="397"/>
          <a:stretch>
            <a:fillRect/>
          </a:stretch>
        </p:blipFill>
        <p:spPr>
          <a:xfrm>
            <a:off x="67310" y="876935"/>
            <a:ext cx="3893185" cy="1583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7192010" y="937895"/>
            <a:ext cx="4956175" cy="42462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191770" y="2643505"/>
            <a:ext cx="3209290" cy="3790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880" y="908050"/>
            <a:ext cx="4051935" cy="4180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965" y="4775200"/>
            <a:ext cx="4451350" cy="162306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板块选择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板块分化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090" y="891540"/>
            <a:ext cx="6093460" cy="3430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90" y="891540"/>
            <a:ext cx="4297680" cy="28867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190" y="3843655"/>
            <a:ext cx="4297045" cy="26657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1799590" y="495871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  <a:sym typeface="+mn-ea"/>
              </a:rPr>
              <a:t>本周上半周金叉反弹，</a:t>
            </a:r>
            <a:r>
              <a:rPr lang="zh-CN" altLang="en-US">
                <a:highlight>
                  <a:srgbClr val="FFFF00"/>
                </a:highlight>
              </a:rPr>
              <a:t>部分的指数开始盘弱，只在进攻板块中留仓位，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走弱的可以收一些仓位。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分时异动（军工）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315" y="864870"/>
            <a:ext cx="10362565" cy="55695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WM_DIAGRAM_VIRTUALLY_FRAME" val="{&quot;height&quot;:224.8,&quot;left&quot;:261.75,&quot;top&quot;:61.5,&quot;width&quot;:599.5}"/>
</p:tagLst>
</file>

<file path=ppt/tags/tag24.xml><?xml version="1.0" encoding="utf-8"?>
<p:tagLst xmlns:p="http://schemas.openxmlformats.org/presentationml/2006/main">
  <p:tag name="KSO_WM_DIAGRAM_VIRTUALLY_FRAME" val="{&quot;height&quot;:224.8,&quot;left&quot;:261.75,&quot;top&quot;:61.5,&quot;width&quot;:599.5}"/>
</p:tagLst>
</file>

<file path=ppt/tags/tag25.xml><?xml version="1.0" encoding="utf-8"?>
<p:tagLst xmlns:p="http://schemas.openxmlformats.org/presentationml/2006/main">
  <p:tag name="KSO_WM_DIAGRAM_VIRTUALLY_FRAME" val="{&quot;height&quot;:224.8,&quot;left&quot;:261.75,&quot;top&quot;:61.5,&quot;width&quot;:599.5}"/>
</p:tagLst>
</file>

<file path=ppt/tags/tag26.xml><?xml version="1.0" encoding="utf-8"?>
<p:tagLst xmlns:p="http://schemas.openxmlformats.org/presentationml/2006/main">
  <p:tag name="KSO_WM_DIAGRAM_VIRTUALLY_FRAME" val="{&quot;height&quot;:224.8,&quot;left&quot;:261.75,&quot;top&quot;:61.5,&quot;width&quot;:599.5}"/>
</p:tagLst>
</file>

<file path=ppt/tags/tag27.xml><?xml version="1.0" encoding="utf-8"?>
<p:tagLst xmlns:p="http://schemas.openxmlformats.org/presentationml/2006/main">
  <p:tag name="KSO_WM_DIAGRAM_VIRTUALLY_FRAME" val="{&quot;height&quot;:224.8,&quot;left&quot;:261.75,&quot;top&quot;:61.5,&quot;width&quot;:599.5}"/>
</p:tagLst>
</file>

<file path=ppt/tags/tag28.xml><?xml version="1.0" encoding="utf-8"?>
<p:tagLst xmlns:p="http://schemas.openxmlformats.org/presentationml/2006/main">
  <p:tag name="KSO_WM_DIAGRAM_VIRTUALLY_FRAME" val="{&quot;height&quot;:224.8,&quot;left&quot;:261.75,&quot;top&quot;:61.5,&quot;width&quot;:599.5}"/>
</p:tagLst>
</file>

<file path=ppt/tags/tag29.xml><?xml version="1.0" encoding="utf-8"?>
<p:tagLst xmlns:p="http://schemas.openxmlformats.org/presentationml/2006/main">
  <p:tag name="KSO_WM_DIAGRAM_VIRTUALLY_FRAME" val="{&quot;height&quot;:224.8,&quot;left&quot;:261.75,&quot;top&quot;:61.5,&quot;width&quot;:599.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224.8,&quot;left&quot;:261.75,&quot;top&quot;:61.5,&quot;width&quot;:599.5}"/>
</p:tagLst>
</file>

<file path=ppt/tags/tag31.xml><?xml version="1.0" encoding="utf-8"?>
<p:tagLst xmlns:p="http://schemas.openxmlformats.org/presentationml/2006/main">
  <p:tag name="KSO_WM_DIAGRAM_VIRTUALLY_FRAME" val="{&quot;height&quot;:224.8,&quot;left&quot;:261.75,&quot;top&quot;:61.5,&quot;width&quot;:599.5}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COMMONDATA" val="eyJoZGlkIjoiNzcwN2EyNDZjZTA2ODVhZTc3ZDAzY2QyMDBhMDQyMzQifQ=="/>
  <p:tag name="KSO_WPP_MARK_KEY" val="7fb726d2-c86b-42c1-b34d-3bbbdc299f5d"/>
  <p:tag name="commondata" val="eyJoZGlkIjoiYjc1YzI2Y2JkZDkxNWZiMmMzODViMTg0ZjQ0MTZjNGQ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WPS 演示</Application>
  <PresentationFormat>宽屏</PresentationFormat>
  <Paragraphs>72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思源黑体</vt:lpstr>
      <vt:lpstr>Arial Unicode MS</vt:lpstr>
      <vt:lpstr>Calibri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283</cp:revision>
  <dcterms:created xsi:type="dcterms:W3CDTF">2019-06-19T02:08:00Z</dcterms:created>
  <dcterms:modified xsi:type="dcterms:W3CDTF">2025-08-05T09:25:51Z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244ACA2EB60840989A6E7AD0DF89266E</vt:lpwstr>
  </property>
</Properties>
</file>