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38" r:id="rId4"/>
    <p:sldId id="317" r:id="rId5"/>
    <p:sldId id="313" r:id="rId6"/>
    <p:sldId id="316" r:id="rId7"/>
    <p:sldId id="294" r:id="rId8"/>
    <p:sldId id="318" r:id="rId9"/>
    <p:sldId id="319" r:id="rId10"/>
    <p:sldId id="320" r:id="rId11"/>
    <p:sldId id="324" r:id="rId12"/>
    <p:sldId id="321" r:id="rId13"/>
    <p:sldId id="328" r:id="rId14"/>
    <p:sldId id="332" r:id="rId15"/>
    <p:sldId id="323" r:id="rId16"/>
    <p:sldId id="322" r:id="rId17"/>
    <p:sldId id="331" r:id="rId18"/>
    <p:sldId id="333" r:id="rId19"/>
    <p:sldId id="289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7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742F01"/>
    <a:srgbClr val="210BB8"/>
    <a:srgbClr val="241789"/>
    <a:srgbClr val="4A4A4A"/>
    <a:srgbClr val="FFFEEB"/>
    <a:srgbClr val="FFF4A3"/>
    <a:srgbClr val="7C0000"/>
    <a:srgbClr val="7E0001"/>
    <a:srgbClr val="FF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50"/>
        <p:guide pos="37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79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4.png"/><Relationship Id="rId6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image" Target="../media/image4.png"/><Relationship Id="rId6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tags" Target="../tags/tag1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3.xml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18-直播封面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8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7" name="矩形: 圆角 1"/>
          <p:cNvSpPr/>
          <p:nvPr userDrawn="1">
            <p:custDataLst>
              <p:tags r:id="rId8"/>
            </p:custDataLst>
          </p:nvPr>
        </p:nvSpPr>
        <p:spPr>
          <a:xfrm>
            <a:off x="0" y="779780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9"/>
            </p:custDataLst>
          </p:nvPr>
        </p:nvSpPr>
        <p:spPr>
          <a:xfrm>
            <a:off x="0" y="66433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8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5" name="矩形: 圆角 1"/>
          <p:cNvSpPr/>
          <p:nvPr userDrawn="1">
            <p:custDataLst>
              <p:tags r:id="rId8"/>
            </p:custDataLst>
          </p:nvPr>
        </p:nvSpPr>
        <p:spPr>
          <a:xfrm>
            <a:off x="0" y="770255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>
            <p:custDataLst>
              <p:tags r:id="rId9"/>
            </p:custDataLst>
          </p:nvPr>
        </p:nvSpPr>
        <p:spPr>
          <a:xfrm>
            <a:off x="11430" y="663829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8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5" name="矩形: 圆角 1"/>
          <p:cNvSpPr/>
          <p:nvPr userDrawn="1">
            <p:custDataLst>
              <p:tags r:id="rId8"/>
            </p:custDataLst>
          </p:nvPr>
        </p:nvSpPr>
        <p:spPr>
          <a:xfrm>
            <a:off x="0" y="770255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3" name="文本框 12"/>
          <p:cNvSpPr txBox="1"/>
          <p:nvPr userDrawn="1">
            <p:custDataLst>
              <p:tags r:id="rId9"/>
            </p:custDataLst>
          </p:nvPr>
        </p:nvSpPr>
        <p:spPr>
          <a:xfrm>
            <a:off x="11430" y="663829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818"/>
          <p:cNvPicPr>
            <a:picLocks noChangeAspect="1"/>
          </p:cNvPicPr>
          <p:nvPr userDrawn="1"/>
        </p:nvPicPr>
        <p:blipFill>
          <a:blip r:embed="rId3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7" name="矩形: 圆角 1"/>
          <p:cNvSpPr/>
          <p:nvPr userDrawn="1">
            <p:custDataLst>
              <p:tags r:id="rId5"/>
            </p:custDataLst>
          </p:nvPr>
        </p:nvSpPr>
        <p:spPr>
          <a:xfrm>
            <a:off x="0" y="770255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8" name="文本框 7"/>
          <p:cNvSpPr txBox="1"/>
          <p:nvPr userDrawn="1">
            <p:custDataLst>
              <p:tags r:id="rId6"/>
            </p:custDataLst>
          </p:nvPr>
        </p:nvSpPr>
        <p:spPr>
          <a:xfrm>
            <a:off x="11430" y="663829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818"/>
          <p:cNvPicPr>
            <a:picLocks noChangeAspect="1"/>
          </p:cNvPicPr>
          <p:nvPr userDrawn="1"/>
        </p:nvPicPr>
        <p:blipFill>
          <a:blip r:embed="rId3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sp>
        <p:nvSpPr>
          <p:cNvPr id="7" name="矩形: 圆角 1"/>
          <p:cNvSpPr/>
          <p:nvPr userDrawn="1">
            <p:custDataLst>
              <p:tags r:id="rId4"/>
            </p:custDataLst>
          </p:nvPr>
        </p:nvSpPr>
        <p:spPr>
          <a:xfrm>
            <a:off x="0" y="770255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</a:t>
            </a:r>
            <a:endParaRPr lang="en-US" altLang="zh-CN"/>
          </a:p>
        </p:txBody>
      </p:sp>
      <p:pic>
        <p:nvPicPr>
          <p:cNvPr id="3" name="图片 2" descr="经传多赢01-白色(1)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6"/>
            </p:custDataLst>
          </p:nvPr>
        </p:nvSpPr>
        <p:spPr>
          <a:xfrm>
            <a:off x="11430" y="663829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818"/>
          <p:cNvPicPr>
            <a:picLocks noChangeAspect="1"/>
          </p:cNvPicPr>
          <p:nvPr userDrawn="1"/>
        </p:nvPicPr>
        <p:blipFill>
          <a:blip r:embed="rId3"/>
          <a:srcRect l="89139" t="-5233"/>
          <a:stretch>
            <a:fillRect/>
          </a:stretch>
        </p:blipFill>
        <p:spPr>
          <a:xfrm>
            <a:off x="72390" y="32385"/>
            <a:ext cx="1651000" cy="598805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3180" y="200025"/>
            <a:ext cx="1554480" cy="349885"/>
          </a:xfrm>
          <a:prstGeom prst="rect">
            <a:avLst/>
          </a:prstGeom>
        </p:spPr>
      </p:pic>
      <p:sp>
        <p:nvSpPr>
          <p:cNvPr id="7" name="矩形: 圆角 1"/>
          <p:cNvSpPr/>
          <p:nvPr userDrawn="1">
            <p:custDataLst>
              <p:tags r:id="rId5"/>
            </p:custDataLst>
          </p:nvPr>
        </p:nvSpPr>
        <p:spPr>
          <a:xfrm>
            <a:off x="0" y="770255"/>
            <a:ext cx="12204065" cy="6264910"/>
          </a:xfrm>
          <a:prstGeom prst="roundRect">
            <a:avLst>
              <a:gd name="adj" fmla="val 1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8" name="文本框 7"/>
          <p:cNvSpPr txBox="1"/>
          <p:nvPr userDrawn="1">
            <p:custDataLst>
              <p:tags r:id="rId6"/>
            </p:custDataLst>
          </p:nvPr>
        </p:nvSpPr>
        <p:spPr>
          <a:xfrm>
            <a:off x="11430" y="663829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8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160" y="173355"/>
            <a:ext cx="11663680" cy="4368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1.xml"/><Relationship Id="rId2" Type="http://schemas.openxmlformats.org/officeDocument/2006/relationships/image" Target="../media/image5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2.xml"/><Relationship Id="rId2" Type="http://schemas.openxmlformats.org/officeDocument/2006/relationships/image" Target="../media/image15.png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16.png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6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22.png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image" Target="../media/image23.png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5.png"/><Relationship Id="rId2" Type="http://schemas.openxmlformats.org/officeDocument/2006/relationships/tags" Target="../tags/tag76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8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37.xml"/><Relationship Id="rId7" Type="http://schemas.openxmlformats.org/officeDocument/2006/relationships/image" Target="../media/image7.png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1.xml"/><Relationship Id="rId2" Type="http://schemas.openxmlformats.org/officeDocument/2006/relationships/image" Target="../media/image10.png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image" Target="../media/image11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image" Target="../media/image12.png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主海报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月</a:t>
            </a: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线金叉，细分区域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8790" y="5891067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数字经济死叉末端，寻找细分产业月线金叉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关注周线金叉的中线机会，和日线金叉的短线机会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815975"/>
            <a:ext cx="9140825" cy="4950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分化常态，细分机会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9425" y="596536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月周金叉区域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熊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线上方，三线上移，熊线兜底，控盘增加，海洋非高位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836295"/>
            <a:ext cx="9375140" cy="5078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高估龙回头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8790" y="595520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低估到高估，海洋非高位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高估保持，控盘增加，红肥绿瘦，龙头二波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" y="863600"/>
            <a:ext cx="9343390" cy="5060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510" y="2415540"/>
            <a:ext cx="3189605" cy="1302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0" y="3717290"/>
            <a:ext cx="3199765" cy="962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国企</a:t>
            </a:r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改革触底回升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8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死叉末端，龙头先行</a:t>
            </a:r>
            <a:endParaRPr lang="zh-CN" altLang="en-US" sz="3800" b="1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8790" y="594377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中特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估死</a:t>
            </a:r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叉末端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，国企改革金叉反复，底部已现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关注</a:t>
            </a:r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周线金叉的中线机会，和日线金叉的短线机会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852805"/>
            <a:ext cx="9263380" cy="5017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1776095"/>
            <a:ext cx="5034915" cy="2727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细分市场，底部已达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8790" y="595520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季月</a:t>
            </a:r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周金叉区域</a:t>
            </a:r>
            <a:endParaRPr lang="en-US" altLang="zh-CN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日线金叉，上升回档，海洋非高位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35" y="835660"/>
            <a:ext cx="9375775" cy="5078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细分市场，底部已达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8790" y="5945677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低估到高估，海洋非高位</a:t>
            </a:r>
            <a:endParaRPr lang="en-US" altLang="zh-CN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高估保持，控盘增加，红肥绿瘦，龙头二波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35" y="835660"/>
            <a:ext cx="9306560" cy="5040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960" y="857250"/>
            <a:ext cx="9233535" cy="500189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8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高估控盘，龙头再起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8465" y="593107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低估到高估，海洋非高位</a:t>
            </a:r>
            <a:endParaRPr lang="en-US" altLang="zh-CN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高估保持，控盘增加，红肥绿瘦，龙头二波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36" y="2883727"/>
            <a:ext cx="4154817" cy="1336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810" y="3778885"/>
            <a:ext cx="9418955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经传多赢投研总监，软件首席架构师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北京大学金融系毕业，从业10多年，坚持以资金推动论为研究核心，形成了以机构思路选股，游资思路跟踪的稳健投资模型。独创双龙战法，机构分析战法等实战模型！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568825" y="1082040"/>
            <a:ext cx="66332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8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峰回路转</a:t>
            </a:r>
            <a:endParaRPr lang="zh-CN" altLang="en-US" sz="8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r>
              <a:rPr lang="zh-CN" altLang="en-US" sz="8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聚焦主题投资</a:t>
            </a:r>
            <a:endParaRPr lang="zh-CN" altLang="en-US" sz="8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927600" y="3832860"/>
            <a:ext cx="463169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r>
              <a:rPr lang="en-US" altLang="zh-CN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执业编号:A1120619100003</a:t>
            </a:r>
            <a:endParaRPr lang="en-US" altLang="zh-CN" sz="1500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 descr="画板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255" y="501015"/>
            <a:ext cx="3716020" cy="58553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320" y="2794318"/>
            <a:ext cx="2500630" cy="126936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609465" y="1915478"/>
            <a:ext cx="6600190" cy="2606675"/>
            <a:chOff x="7259" y="2304"/>
            <a:chExt cx="10394" cy="4105"/>
          </a:xfrm>
        </p:grpSpPr>
        <p:grpSp>
          <p:nvGrpSpPr>
            <p:cNvPr id="6" name="组合 5"/>
            <p:cNvGrpSpPr/>
            <p:nvPr/>
          </p:nvGrpSpPr>
          <p:grpSpPr>
            <a:xfrm>
              <a:off x="7259" y="2304"/>
              <a:ext cx="10394" cy="1043"/>
              <a:chOff x="6176" y="956"/>
              <a:chExt cx="10394" cy="1043"/>
            </a:xfrm>
          </p:grpSpPr>
          <p:pic>
            <p:nvPicPr>
              <p:cNvPr id="2" name="图片 1" descr="组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6" y="956"/>
                <a:ext cx="10394" cy="1043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6423" y="1055"/>
                <a:ext cx="2123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第一章</a:t>
                </a:r>
                <a:endParaRPr lang="zh-CN" altLang="en-US" sz="300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454" y="1022"/>
                <a:ext cx="6400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dirty="0" smtClean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市场分化峰回路转</a:t>
                </a:r>
                <a:endParaRPr lang="zh-CN" altLang="en-US" sz="3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7259" y="3835"/>
              <a:ext cx="10394" cy="1043"/>
              <a:chOff x="6176" y="956"/>
              <a:chExt cx="10394" cy="1043"/>
            </a:xfrm>
          </p:grpSpPr>
          <p:pic>
            <p:nvPicPr>
              <p:cNvPr id="8" name="图片 7" descr="组 1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6176" y="956"/>
                <a:ext cx="10394" cy="1043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423" y="1042"/>
                <a:ext cx="2123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第二章</a:t>
                </a:r>
                <a:endParaRPr lang="zh-CN" altLang="en-US" sz="300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54" y="989"/>
                <a:ext cx="6400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dirty="0" smtClean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数字经济龙头先行</a:t>
                </a:r>
                <a:endParaRPr lang="zh-CN" altLang="en-US" sz="3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259" y="5366"/>
              <a:ext cx="10394" cy="1043"/>
              <a:chOff x="6176" y="956"/>
              <a:chExt cx="10394" cy="1043"/>
            </a:xfrm>
          </p:grpSpPr>
          <p:pic>
            <p:nvPicPr>
              <p:cNvPr id="16" name="图片 15" descr="组 1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6176" y="956"/>
                <a:ext cx="10394" cy="1043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423" y="1055"/>
                <a:ext cx="2123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第三章</a:t>
                </a:r>
                <a:endParaRPr lang="zh-CN" altLang="en-US" sz="300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9454" y="1022"/>
                <a:ext cx="6400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dirty="0" smtClean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国企改革触底回升</a:t>
                </a:r>
                <a:endParaRPr lang="zh-CN" altLang="en-US" sz="3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市场分化峰回路转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中线上攻，强者恒强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45" y="841375"/>
            <a:ext cx="9496425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8790" y="5985047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有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行情，中线跑赢短线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/>
            <a:r>
              <a:rPr lang="en-US" altLang="zh-CN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2020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新能源，</a:t>
            </a:r>
            <a:r>
              <a:rPr lang="en-US" altLang="zh-CN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2021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碳中和，</a:t>
            </a:r>
            <a:r>
              <a:rPr lang="en-US" altLang="zh-CN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2023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数字经济，中特估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分化常态，细分机会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890905"/>
            <a:ext cx="9264650" cy="50184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8790" y="596536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年初至今，上证跑赢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大部分成交集中于少部分个股，大部分机会不是机会，少部分机会强者恒强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细分市场，底部已达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8790" y="5955202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短线上攻</a:t>
            </a:r>
            <a:r>
              <a:rPr lang="en-US" altLang="zh-CN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，市场低点现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反弹之后才有更好的修复，关注反弹领涨的强者恒强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830580"/>
            <a:ext cx="9326880" cy="5052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数字经济龙头先行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5240"/>
            <a:ext cx="121913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死叉末端，龙头先行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8790" y="5954567"/>
            <a:ext cx="93750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中特估，数字经济死叉末端，寻找细分产业月线金叉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</a:rPr>
              <a:t>关注周线金叉的中线机会，和日线金叉的短线机会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45" y="825500"/>
            <a:ext cx="9318625" cy="5047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1827530"/>
            <a:ext cx="5441950" cy="2947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PP_MARK_KEY" val="5d6e9262-ca8a-4070-8ad5-698f89e303ea"/>
  <p:tag name="COMMONDATA" val="eyJoZGlkIjoiOWFhYzUwZWNmOTk3M2Y1MTI5MjBiOWM4Y2UyNjJjNzU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WPS 演示</Application>
  <PresentationFormat>宽屏</PresentationFormat>
  <Paragraphs>92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CN Regular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FOR</cp:lastModifiedBy>
  <cp:revision>258</cp:revision>
  <dcterms:created xsi:type="dcterms:W3CDTF">2022-12-31T05:43:00Z</dcterms:created>
  <dcterms:modified xsi:type="dcterms:W3CDTF">2023-08-17T09:32:45Z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3F2F1CE42BEF4D1A94470FD0C6FE17E6_13</vt:lpwstr>
  </property>
</Properties>
</file>