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3"/>
    <p:sldId id="301" r:id="rId4"/>
    <p:sldId id="285" r:id="rId5"/>
    <p:sldId id="287" r:id="rId6"/>
    <p:sldId id="286" r:id="rId7"/>
    <p:sldId id="264" r:id="rId8"/>
    <p:sldId id="282" r:id="rId9"/>
    <p:sldId id="278" r:id="rId10"/>
    <p:sldId id="283" r:id="rId11"/>
    <p:sldId id="267" r:id="rId12"/>
    <p:sldId id="284" r:id="rId13"/>
    <p:sldId id="275" r:id="rId14"/>
    <p:sldId id="273" r:id="rId15"/>
    <p:sldId id="276" r:id="rId16"/>
    <p:sldId id="271" r:id="rId17"/>
    <p:sldId id="277" r:id="rId18"/>
    <p:sldId id="270" r:id="rId19"/>
  </p:sldIdLst>
  <p:sldSz cx="12192000" cy="6858000"/>
  <p:notesSz cx="6858000" cy="9144000"/>
  <p:embeddedFontLst>
    <p:embeddedFont>
      <p:font typeface="微软雅黑" panose="020B0503020204020204" charset="-122"/>
      <p:regular r:id="rId23"/>
    </p:embeddedFont>
  </p:embeddedFontLst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41D1"/>
    <a:srgbClr val="FFFFFF"/>
    <a:srgbClr val="F1F2FF"/>
    <a:srgbClr val="618DF9"/>
    <a:srgbClr val="DBDEFF"/>
    <a:srgbClr val="D3D8F4"/>
    <a:srgbClr val="FCFCFF"/>
    <a:srgbClr val="D4D7FF"/>
    <a:srgbClr val="CFD2FF"/>
    <a:srgbClr val="DCDC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660" y="10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gs" Target="tags/tag67.xml"/><Relationship Id="rId23" Type="http://schemas.openxmlformats.org/officeDocument/2006/relationships/font" Target="fonts/font1.fntdata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9" Type="http://schemas.openxmlformats.org/officeDocument/2006/relationships/tags" Target="../tags/tag14.xml"/><Relationship Id="rId8" Type="http://schemas.openxmlformats.org/officeDocument/2006/relationships/tags" Target="../tags/tag13.xml"/><Relationship Id="rId7" Type="http://schemas.openxmlformats.org/officeDocument/2006/relationships/tags" Target="../tags/tag12.xml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5" Type="http://schemas.openxmlformats.org/officeDocument/2006/relationships/tags" Target="../tags/tag18.xml"/><Relationship Id="rId4" Type="http://schemas.openxmlformats.org/officeDocument/2006/relationships/tags" Target="../tags/tag17.xml"/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4" Type="http://schemas.openxmlformats.org/officeDocument/2006/relationships/tags" Target="../tags/tag21.xml"/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6" Type="http://schemas.openxmlformats.org/officeDocument/2006/relationships/tags" Target="../tags/tag32.xml"/><Relationship Id="rId5" Type="http://schemas.openxmlformats.org/officeDocument/2006/relationships/tags" Target="../tags/tag31.xml"/><Relationship Id="rId4" Type="http://schemas.openxmlformats.org/officeDocument/2006/relationships/tags" Target="../tags/tag30.xml"/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5" Type="http://schemas.openxmlformats.org/officeDocument/2006/relationships/tags" Target="../tags/tag36.xml"/><Relationship Id="rId4" Type="http://schemas.openxmlformats.org/officeDocument/2006/relationships/tags" Target="../tags/tag35.xml"/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画板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 descr="LOGO_164447677180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93065" y="226060"/>
            <a:ext cx="1343660" cy="2959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画板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 descr="形状1拷贝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67100" y="0"/>
            <a:ext cx="8724900" cy="6858000"/>
          </a:xfrm>
          <a:prstGeom prst="rect">
            <a:avLst/>
          </a:prstGeom>
        </p:spPr>
      </p:pic>
      <p:pic>
        <p:nvPicPr>
          <p:cNvPr id="2" name="图片 1" descr="LOGO_164447677180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93065" y="226060"/>
            <a:ext cx="1343660" cy="2959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画板 1 拷贝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图片 1" descr="LOGO_164447677180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93065" y="226060"/>
            <a:ext cx="1343660" cy="2959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画板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774700"/>
            <a:ext cx="12192000" cy="60833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 userDrawn="1"/>
        </p:nvSpPr>
        <p:spPr>
          <a:xfrm>
            <a:off x="1455738" y="6419850"/>
            <a:ext cx="928052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思源黑体 Normal" panose="020B0400000000000000" charset="-122"/>
                <a:ea typeface="思源黑体 Normal" panose="020B0400000000000000" charset="-122"/>
                <a:cs typeface="思源黑体 Normal" panose="020B0400000000000000" charset="-122"/>
              </a:rPr>
              <a:t>风险提示:观点基于软件数据和理论模型分析，仅供参考，不构成买卖建议，股市有风险，投资需谨慎。</a:t>
            </a:r>
            <a:endParaRPr lang="zh-CN" altLang="en-US" sz="1200">
              <a:solidFill>
                <a:schemeClr val="tx1">
                  <a:lumMod val="50000"/>
                  <a:lumOff val="50000"/>
                </a:schemeClr>
              </a:solidFill>
              <a:latin typeface="思源黑体 Normal" panose="020B0400000000000000" charset="-122"/>
              <a:ea typeface="思源黑体 Normal" panose="020B0400000000000000" charset="-122"/>
              <a:cs typeface="思源黑体 Normal" panose="020B0400000000000000" charset="-122"/>
            </a:endParaRPr>
          </a:p>
        </p:txBody>
      </p:sp>
      <p:pic>
        <p:nvPicPr>
          <p:cNvPr id="2" name="图片 1" descr="LOGO_164447677180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93065" y="226060"/>
            <a:ext cx="1343660" cy="2959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画板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图片 1" descr="LOGO_164447677180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93065" y="226060"/>
            <a:ext cx="1343660" cy="2959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画板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图片 1" descr="LOGO_164447677180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93065" y="226060"/>
            <a:ext cx="1343660" cy="2959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画板1拷贝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图片 1" descr="LOGO_164447677180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93065" y="226060"/>
            <a:ext cx="1343660" cy="2959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画板 1 拷贝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图片 1" descr="LOGO_164447677180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93065" y="226060"/>
            <a:ext cx="1343660" cy="2959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3" Type="http://schemas.openxmlformats.org/officeDocument/2006/relationships/theme" Target="../theme/theme1.xml"/><Relationship Id="rId22" Type="http://schemas.openxmlformats.org/officeDocument/2006/relationships/tags" Target="../tags/tag47.xml"/><Relationship Id="rId21" Type="http://schemas.openxmlformats.org/officeDocument/2006/relationships/tags" Target="../tags/tag46.xml"/><Relationship Id="rId20" Type="http://schemas.openxmlformats.org/officeDocument/2006/relationships/tags" Target="../tags/tag45.xml"/><Relationship Id="rId2" Type="http://schemas.openxmlformats.org/officeDocument/2006/relationships/slideLayout" Target="../slideLayouts/slideLayout2.xml"/><Relationship Id="rId19" Type="http://schemas.openxmlformats.org/officeDocument/2006/relationships/tags" Target="../tags/tag44.xml"/><Relationship Id="rId18" Type="http://schemas.openxmlformats.org/officeDocument/2006/relationships/tags" Target="../tags/tag43.xml"/><Relationship Id="rId17" Type="http://schemas.openxmlformats.org/officeDocument/2006/relationships/tags" Target="../tags/tag42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7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8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9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0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1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22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8.xml"/><Relationship Id="rId1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59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60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61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62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63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64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6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6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49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51.xml"/><Relationship Id="rId2" Type="http://schemas.openxmlformats.org/officeDocument/2006/relationships/image" Target="../media/image8.png"/><Relationship Id="rId1" Type="http://schemas.openxmlformats.org/officeDocument/2006/relationships/tags" Target="../tags/tag5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53.xml"/><Relationship Id="rId1" Type="http://schemas.openxmlformats.org/officeDocument/2006/relationships/tags" Target="../tags/tag5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5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5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56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57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5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矩形2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2636520" y="3908425"/>
            <a:ext cx="6919595" cy="75120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2560955" y="4053840"/>
            <a:ext cx="70707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gradFill>
                  <a:gsLst>
                    <a:gs pos="0">
                      <a:srgbClr val="FCFCFF"/>
                    </a:gs>
                    <a:gs pos="100000">
                      <a:srgbClr val="D4D7FF"/>
                    </a:gs>
                  </a:gsLst>
                  <a:lin ang="5400000" scaled="0"/>
                </a:gradFill>
                <a:latin typeface="Noto Sans S Chinese Regular" panose="020B0500000000000000" charset="-122"/>
                <a:ea typeface="Noto Sans S Chinese Regular" panose="020B0500000000000000" charset="-122"/>
                <a:cs typeface="Noto Sans S Chinese Regular" panose="020B0500000000000000" charset="-122"/>
              </a:rPr>
              <a:t>嘉宾:陈灼基</a:t>
            </a:r>
            <a:r>
              <a:rPr lang="en-US" altLang="zh-CN" sz="2400" dirty="0">
                <a:gradFill>
                  <a:gsLst>
                    <a:gs pos="0">
                      <a:srgbClr val="FCFCFF"/>
                    </a:gs>
                    <a:gs pos="100000">
                      <a:srgbClr val="D4D7FF"/>
                    </a:gs>
                  </a:gsLst>
                  <a:lin ang="5400000" scaled="0"/>
                </a:gradFill>
                <a:latin typeface="Noto Sans S Chinese Regular" panose="020B0500000000000000" charset="-122"/>
                <a:ea typeface="Noto Sans S Chinese Regular" panose="020B0500000000000000" charset="-122"/>
                <a:cs typeface="Noto Sans S Chinese Regular" panose="020B0500000000000000" charset="-122"/>
              </a:rPr>
              <a:t>  |  </a:t>
            </a:r>
            <a:r>
              <a:rPr lang="zh-CN" altLang="en-US" sz="2400" dirty="0">
                <a:gradFill>
                  <a:gsLst>
                    <a:gs pos="0">
                      <a:srgbClr val="FCFCFF"/>
                    </a:gs>
                    <a:gs pos="100000">
                      <a:srgbClr val="D4D7FF"/>
                    </a:gs>
                  </a:gsLst>
                  <a:lin ang="5400000" scaled="0"/>
                </a:gradFill>
                <a:latin typeface="Noto Sans S Chinese Regular" panose="020B0500000000000000" charset="-122"/>
                <a:ea typeface="Noto Sans S Chinese Regular" panose="020B0500000000000000" charset="-122"/>
                <a:cs typeface="Noto Sans S Chinese Regular" panose="020B0500000000000000" charset="-122"/>
              </a:rPr>
              <a:t>执业编号</a:t>
            </a:r>
            <a:r>
              <a:rPr lang="en-US" altLang="zh-CN" sz="2400" dirty="0">
                <a:gradFill>
                  <a:gsLst>
                    <a:gs pos="0">
                      <a:srgbClr val="FCFCFF"/>
                    </a:gs>
                    <a:gs pos="100000">
                      <a:srgbClr val="D4D7FF"/>
                    </a:gs>
                  </a:gsLst>
                  <a:lin ang="5400000" scaled="0"/>
                </a:gradFill>
                <a:latin typeface="Noto Sans S Chinese Regular" panose="020B0500000000000000" charset="-122"/>
                <a:ea typeface="Noto Sans S Chinese Regular" panose="020B0500000000000000" charset="-122"/>
                <a:cs typeface="Noto Sans S Chinese Regular" panose="020B0500000000000000" charset="-122"/>
              </a:rPr>
              <a:t>: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A1120620030004</a:t>
            </a:r>
            <a:endParaRPr lang="en-US" altLang="zh-CN" sz="2400" dirty="0">
              <a:gradFill>
                <a:gsLst>
                  <a:gs pos="0">
                    <a:srgbClr val="FCFCFF"/>
                  </a:gs>
                  <a:gs pos="100000">
                    <a:srgbClr val="D4D7FF"/>
                  </a:gs>
                </a:gsLst>
                <a:lin ang="5400000" scaled="0"/>
              </a:gradFill>
              <a:latin typeface="Noto Sans S Chinese Regular" panose="020B0500000000000000" charset="-122"/>
              <a:ea typeface="Noto Sans S Chinese Regular" panose="020B0500000000000000" charset="-122"/>
              <a:cs typeface="Noto Sans S Chinese Regular" panose="020B0500000000000000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342005" y="1682750"/>
            <a:ext cx="56229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dirty="0">
                <a:gradFill>
                  <a:gsLst>
                    <a:gs pos="0">
                      <a:srgbClr val="FCFCFF"/>
                    </a:gs>
                    <a:gs pos="100000">
                      <a:srgbClr val="D4D7FF"/>
                    </a:gs>
                  </a:gsLst>
                  <a:lin ang="5400000" scaled="0"/>
                </a:gradFill>
                <a:latin typeface="思源黑体 CN Medium" panose="020B0600000000000000" charset="-122"/>
                <a:ea typeface="思源黑体 CN Medium" panose="020B0600000000000000" charset="-122"/>
              </a:rPr>
              <a:t>L2</a:t>
            </a:r>
            <a:r>
              <a:rPr lang="zh-CN" altLang="en-US" sz="4400" dirty="0">
                <a:gradFill>
                  <a:gsLst>
                    <a:gs pos="0">
                      <a:srgbClr val="FCFCFF"/>
                    </a:gs>
                    <a:gs pos="100000">
                      <a:srgbClr val="D4D7FF"/>
                    </a:gs>
                  </a:gsLst>
                  <a:lin ang="5400000" scaled="0"/>
                </a:gradFill>
                <a:latin typeface="思源黑体 CN Medium" panose="020B0600000000000000" charset="-122"/>
                <a:ea typeface="思源黑体 CN Medium" panose="020B0600000000000000" charset="-122"/>
              </a:rPr>
              <a:t>基础版</a:t>
            </a:r>
            <a:endParaRPr lang="en-US" altLang="zh-CN" sz="4400" dirty="0">
              <a:gradFill>
                <a:gsLst>
                  <a:gs pos="0">
                    <a:srgbClr val="FCFCFF"/>
                  </a:gs>
                  <a:gs pos="100000">
                    <a:srgbClr val="D4D7FF"/>
                  </a:gs>
                </a:gsLst>
                <a:lin ang="5400000" scaled="0"/>
              </a:gra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900237" y="2553088"/>
            <a:ext cx="83915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>
                <a:gradFill>
                  <a:gsLst>
                    <a:gs pos="0">
                      <a:srgbClr val="FCFCFF"/>
                    </a:gs>
                    <a:gs pos="100000">
                      <a:srgbClr val="D4D7FF"/>
                    </a:gs>
                  </a:gsLst>
                  <a:lin ang="5400000" scaled="0"/>
                </a:gradFill>
                <a:latin typeface="Noto Sans S Chinese Bold" panose="020B0800000000000000" charset="-122"/>
                <a:ea typeface="Noto Sans S Chinese Bold" panose="020B0800000000000000" charset="-122"/>
              </a:rPr>
              <a:t>透视主力意图，寻找操作战机</a:t>
            </a:r>
            <a:endParaRPr lang="zh-CN" altLang="en-US" sz="4000" dirty="0">
              <a:gradFill>
                <a:gsLst>
                  <a:gs pos="0">
                    <a:srgbClr val="FCFCFF"/>
                  </a:gs>
                  <a:gs pos="100000">
                    <a:srgbClr val="D4D7FF"/>
                  </a:gs>
                </a:gsLst>
                <a:lin ang="5400000" scaled="0"/>
              </a:gradFill>
              <a:latin typeface="Noto Sans S Chinese Bold" panose="020B0800000000000000" charset="-122"/>
              <a:ea typeface="Noto Sans S Chinese Bold" panose="020B0800000000000000" charset="-122"/>
            </a:endParaRPr>
          </a:p>
        </p:txBody>
      </p:sp>
      <p:cxnSp>
        <p:nvCxnSpPr>
          <p:cNvPr id="2" name="直接连接符 1"/>
          <p:cNvCxnSpPr/>
          <p:nvPr/>
        </p:nvCxnSpPr>
        <p:spPr>
          <a:xfrm>
            <a:off x="8657590" y="2051050"/>
            <a:ext cx="1080135" cy="0"/>
          </a:xfrm>
          <a:prstGeom prst="line">
            <a:avLst/>
          </a:prstGeom>
          <a:ln w="12700" cmpd="sng">
            <a:solidFill>
              <a:srgbClr val="F1F2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>
            <a:off x="2455545" y="2051050"/>
            <a:ext cx="1080135" cy="0"/>
          </a:xfrm>
          <a:prstGeom prst="line">
            <a:avLst/>
          </a:prstGeom>
          <a:ln w="12700" cmpd="sng">
            <a:solidFill>
              <a:srgbClr val="F1F2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/>
          <p:cNvSpPr txBox="1"/>
          <p:nvPr/>
        </p:nvSpPr>
        <p:spPr>
          <a:xfrm>
            <a:off x="3725545" y="33655"/>
            <a:ext cx="4767580" cy="70675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>
                <a:gradFill>
                  <a:gsLst>
                    <a:gs pos="0">
                      <a:srgbClr val="FCFCFF"/>
                    </a:gs>
                    <a:gs pos="100000">
                      <a:srgbClr val="DBDEFF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主力进攻</a:t>
            </a:r>
            <a:endParaRPr lang="zh-CN" altLang="en-US" sz="4000" dirty="0">
              <a:gradFill>
                <a:gsLst>
                  <a:gs pos="0">
                    <a:srgbClr val="FCFCFF"/>
                  </a:gs>
                  <a:gs pos="100000">
                    <a:srgbClr val="DBDEFF"/>
                  </a:gs>
                </a:gsLst>
                <a:lin ang="5400000" scaled="0"/>
              </a:gradFill>
              <a:effectLst/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8890" y="940435"/>
            <a:ext cx="4330700" cy="551243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4775" y="1097280"/>
            <a:ext cx="4459605" cy="519811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/>
          <p:cNvSpPr txBox="1"/>
          <p:nvPr/>
        </p:nvSpPr>
        <p:spPr>
          <a:xfrm>
            <a:off x="3725545" y="33655"/>
            <a:ext cx="4767580" cy="70675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>
                <a:gradFill>
                  <a:gsLst>
                    <a:gs pos="0">
                      <a:srgbClr val="FCFCFF"/>
                    </a:gs>
                    <a:gs pos="100000">
                      <a:srgbClr val="DBDEFF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主力趋势</a:t>
            </a:r>
            <a:endParaRPr lang="zh-CN" altLang="en-US" sz="4000" dirty="0">
              <a:gradFill>
                <a:gsLst>
                  <a:gs pos="0">
                    <a:srgbClr val="FCFCFF"/>
                  </a:gs>
                  <a:gs pos="100000">
                    <a:srgbClr val="DBDEFF"/>
                  </a:gs>
                </a:gsLst>
                <a:lin ang="5400000" scaled="0"/>
              </a:gradFill>
              <a:effectLst/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546120" y="1587261"/>
            <a:ext cx="5158597" cy="2245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Noto Sans S Chinese Regular" panose="020B0500000000000000" charset="-122"/>
                <a:ea typeface="Noto Sans S Chinese Regular" panose="020B0500000000000000" charset="-122"/>
              </a:rPr>
              <a:t>通过主力趋势线</a:t>
            </a:r>
            <a:endParaRPr lang="en-US" altLang="zh-CN" sz="2800" dirty="0">
              <a:latin typeface="Noto Sans S Chinese Regular" panose="020B0500000000000000" charset="-122"/>
              <a:ea typeface="Noto Sans S Chinese Regular" panose="020B0500000000000000" charset="-122"/>
            </a:endParaRPr>
          </a:p>
          <a:p>
            <a:endParaRPr lang="en-US" altLang="zh-CN" sz="2800" dirty="0">
              <a:latin typeface="Noto Sans S Chinese Regular" panose="020B0500000000000000" charset="-122"/>
              <a:ea typeface="Noto Sans S Chinese Regular" panose="020B0500000000000000" charset="-122"/>
            </a:endParaRPr>
          </a:p>
          <a:p>
            <a:r>
              <a:rPr lang="zh-CN" altLang="en-US" sz="2800" dirty="0">
                <a:latin typeface="Noto Sans S Chinese Regular" panose="020B0500000000000000" charset="-122"/>
                <a:ea typeface="Noto Sans S Chinese Regular" panose="020B0500000000000000" charset="-122"/>
              </a:rPr>
              <a:t>分析个股操作机会</a:t>
            </a:r>
            <a:endParaRPr lang="en-US" altLang="zh-CN" sz="2800" dirty="0">
              <a:latin typeface="Noto Sans S Chinese Regular" panose="020B0500000000000000" charset="-122"/>
              <a:ea typeface="Noto Sans S Chinese Regular" panose="020B0500000000000000" charset="-122"/>
            </a:endParaRPr>
          </a:p>
          <a:p>
            <a:endParaRPr lang="en-US" altLang="zh-CN" sz="2800" dirty="0">
              <a:latin typeface="Noto Sans S Chinese Regular" panose="020B0500000000000000" charset="-122"/>
              <a:ea typeface="Noto Sans S Chinese Regular" panose="020B0500000000000000" charset="-122"/>
            </a:endParaRPr>
          </a:p>
          <a:p>
            <a:r>
              <a:rPr lang="zh-CN" altLang="en-US" sz="2800" dirty="0">
                <a:latin typeface="Noto Sans S Chinese Regular" panose="020B0500000000000000" charset="-122"/>
                <a:ea typeface="Noto Sans S Chinese Regular" panose="020B0500000000000000" charset="-122"/>
              </a:rPr>
              <a:t>精准把握切入点</a:t>
            </a:r>
            <a:endParaRPr lang="zh-CN" altLang="en-US" sz="2800" dirty="0">
              <a:latin typeface="Noto Sans S Chinese Regular" panose="020B0500000000000000" charset="-122"/>
              <a:ea typeface="Noto Sans S Chinese Regular" panose="020B0500000000000000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/>
          <p:cNvSpPr txBox="1"/>
          <p:nvPr/>
        </p:nvSpPr>
        <p:spPr>
          <a:xfrm>
            <a:off x="3725545" y="33655"/>
            <a:ext cx="4767580" cy="70675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>
                <a:gradFill>
                  <a:gsLst>
                    <a:gs pos="0">
                      <a:srgbClr val="FCFCFF"/>
                    </a:gs>
                    <a:gs pos="100000">
                      <a:srgbClr val="DBDEFF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主力趋势</a:t>
            </a:r>
            <a:endParaRPr lang="zh-CN" altLang="en-US" sz="4000" dirty="0">
              <a:gradFill>
                <a:gsLst>
                  <a:gs pos="0">
                    <a:srgbClr val="FCFCFF"/>
                  </a:gs>
                  <a:gs pos="100000">
                    <a:srgbClr val="DBDEFF"/>
                  </a:gs>
                </a:gsLst>
                <a:lin ang="5400000" scaled="0"/>
              </a:gradFill>
              <a:effectLst/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88390" y="1003935"/>
            <a:ext cx="5184775" cy="518668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1630" y="1065530"/>
            <a:ext cx="4411980" cy="506349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048000" y="3602355"/>
            <a:ext cx="609600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案例分析</a:t>
            </a:r>
            <a:endParaRPr lang="zh-CN" altLang="en-US" sz="54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334000" y="2332355"/>
            <a:ext cx="1505585" cy="11068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66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03</a:t>
            </a:r>
            <a:endParaRPr lang="en-US" altLang="zh-CN" sz="66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/>
          <p:cNvSpPr txBox="1"/>
          <p:nvPr/>
        </p:nvSpPr>
        <p:spPr>
          <a:xfrm>
            <a:off x="3725545" y="33655"/>
            <a:ext cx="4767580" cy="70675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>
                <a:gradFill>
                  <a:gsLst>
                    <a:gs pos="0">
                      <a:srgbClr val="FCFCFF"/>
                    </a:gs>
                    <a:gs pos="100000">
                      <a:srgbClr val="DBDEFF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案例</a:t>
            </a:r>
            <a:r>
              <a:rPr lang="en-US" altLang="zh-CN" sz="4000" dirty="0">
                <a:gradFill>
                  <a:gsLst>
                    <a:gs pos="0">
                      <a:srgbClr val="FCFCFF"/>
                    </a:gs>
                    <a:gs pos="100000">
                      <a:srgbClr val="DBDEFF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——</a:t>
            </a:r>
            <a:r>
              <a:rPr lang="zh-CN" altLang="en-US" sz="4000" dirty="0">
                <a:gradFill>
                  <a:gsLst>
                    <a:gs pos="0">
                      <a:srgbClr val="FCFCFF"/>
                    </a:gs>
                    <a:gs pos="100000">
                      <a:srgbClr val="DBDEFF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百洋股份</a:t>
            </a:r>
            <a:endParaRPr lang="zh-CN" altLang="en-US" sz="4000" dirty="0">
              <a:gradFill>
                <a:gsLst>
                  <a:gs pos="0">
                    <a:srgbClr val="FCFCFF"/>
                  </a:gs>
                  <a:gs pos="100000">
                    <a:srgbClr val="DBDEFF"/>
                  </a:gs>
                </a:gsLst>
                <a:lin ang="5400000" scaled="0"/>
              </a:gradFill>
              <a:effectLst/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04595" y="957580"/>
            <a:ext cx="4243070" cy="540004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6365" y="1052830"/>
            <a:ext cx="4511040" cy="520954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/>
          <p:cNvSpPr txBox="1"/>
          <p:nvPr/>
        </p:nvSpPr>
        <p:spPr>
          <a:xfrm>
            <a:off x="3725545" y="33655"/>
            <a:ext cx="5306312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>
                <a:gradFill>
                  <a:gsLst>
                    <a:gs pos="0">
                      <a:srgbClr val="FCFCFF"/>
                    </a:gs>
                    <a:gs pos="100000">
                      <a:srgbClr val="DBDEFF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案例</a:t>
            </a:r>
            <a:r>
              <a:rPr lang="en-US" altLang="zh-CN" sz="4000" dirty="0">
                <a:gradFill>
                  <a:gsLst>
                    <a:gs pos="0">
                      <a:srgbClr val="FCFCFF"/>
                    </a:gs>
                    <a:gs pos="100000">
                      <a:srgbClr val="DBDEFF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——</a:t>
            </a:r>
            <a:r>
              <a:rPr lang="zh-CN" altLang="en-US" sz="4000" dirty="0">
                <a:gradFill>
                  <a:gsLst>
                    <a:gs pos="0">
                      <a:srgbClr val="FCFCFF"/>
                    </a:gs>
                    <a:gs pos="100000">
                      <a:srgbClr val="DBDEFF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海得控制</a:t>
            </a:r>
            <a:endParaRPr lang="en-US" altLang="zh-CN" sz="4000" dirty="0">
              <a:gradFill>
                <a:gsLst>
                  <a:gs pos="0">
                    <a:srgbClr val="FCFCFF"/>
                  </a:gs>
                  <a:gs pos="100000">
                    <a:srgbClr val="DBDEFF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17930" y="939165"/>
            <a:ext cx="4399280" cy="523811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2070" y="939165"/>
            <a:ext cx="4572000" cy="523811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/>
          <p:cNvSpPr txBox="1"/>
          <p:nvPr/>
        </p:nvSpPr>
        <p:spPr>
          <a:xfrm>
            <a:off x="3725545" y="33655"/>
            <a:ext cx="4767580" cy="70675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>
                <a:gradFill>
                  <a:gsLst>
                    <a:gs pos="0">
                      <a:srgbClr val="FCFCFF"/>
                    </a:gs>
                    <a:gs pos="100000">
                      <a:srgbClr val="DBDEFF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总结</a:t>
            </a:r>
            <a:endParaRPr lang="zh-CN" altLang="en-US" sz="4000" dirty="0">
              <a:gradFill>
                <a:gsLst>
                  <a:gs pos="0">
                    <a:srgbClr val="FCFCFF"/>
                  </a:gs>
                  <a:gs pos="100000">
                    <a:srgbClr val="DBDEFF"/>
                  </a:gs>
                </a:gsLst>
                <a:lin ang="5400000" scaled="0"/>
              </a:gradFill>
              <a:effectLst/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84514" y="1388853"/>
            <a:ext cx="8050926" cy="3107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Noto Sans S Chinese Regular" panose="020B0500000000000000" charset="-122"/>
                <a:ea typeface="Noto Sans S Chinese Regular" panose="020B0500000000000000" charset="-122"/>
                <a:cs typeface="Noto Sans S Chinese Regular" panose="020B0500000000000000" charset="-122"/>
              </a:rPr>
              <a:t>L2</a:t>
            </a:r>
            <a:r>
              <a:rPr lang="zh-CN" altLang="en-US" sz="2800" dirty="0">
                <a:latin typeface="Noto Sans S Chinese Regular" panose="020B0500000000000000" charset="-122"/>
                <a:ea typeface="Noto Sans S Chinese Regular" panose="020B0500000000000000" charset="-122"/>
                <a:cs typeface="Noto Sans S Chinese Regular" panose="020B0500000000000000" charset="-122"/>
              </a:rPr>
              <a:t>基础版的功能强大、直观、实用</a:t>
            </a:r>
            <a:endParaRPr lang="en-US" altLang="zh-CN" sz="2800" dirty="0">
              <a:latin typeface="Noto Sans S Chinese Regular" panose="020B0500000000000000" charset="-122"/>
              <a:ea typeface="Noto Sans S Chinese Regular" panose="020B0500000000000000" charset="-122"/>
              <a:cs typeface="Noto Sans S Chinese Regular" panose="020B0500000000000000" charset="-122"/>
            </a:endParaRPr>
          </a:p>
          <a:p>
            <a:endParaRPr lang="en-US" altLang="zh-CN" sz="2800" dirty="0">
              <a:latin typeface="Noto Sans S Chinese Regular" panose="020B0500000000000000" charset="-122"/>
              <a:ea typeface="Noto Sans S Chinese Regular" panose="020B0500000000000000" charset="-122"/>
              <a:cs typeface="Noto Sans S Chinese Regular" panose="020B0500000000000000" charset="-122"/>
            </a:endParaRPr>
          </a:p>
          <a:p>
            <a:r>
              <a:rPr lang="zh-CN" altLang="en-US" sz="2800" dirty="0">
                <a:latin typeface="Noto Sans S Chinese Regular" panose="020B0500000000000000" charset="-122"/>
                <a:ea typeface="Noto Sans S Chinese Regular" panose="020B0500000000000000" charset="-122"/>
                <a:cs typeface="Noto Sans S Chinese Regular" panose="020B0500000000000000" charset="-122"/>
              </a:rPr>
              <a:t>通过庄散博弈、主力进攻、主力趋势</a:t>
            </a:r>
            <a:endParaRPr lang="en-US" altLang="zh-CN" sz="2800" dirty="0">
              <a:latin typeface="Noto Sans S Chinese Regular" panose="020B0500000000000000" charset="-122"/>
              <a:ea typeface="Noto Sans S Chinese Regular" panose="020B0500000000000000" charset="-122"/>
              <a:cs typeface="Noto Sans S Chinese Regular" panose="020B0500000000000000" charset="-122"/>
            </a:endParaRPr>
          </a:p>
          <a:p>
            <a:endParaRPr lang="en-US" altLang="zh-CN" sz="2800" dirty="0">
              <a:latin typeface="Noto Sans S Chinese Regular" panose="020B0500000000000000" charset="-122"/>
              <a:ea typeface="Noto Sans S Chinese Regular" panose="020B0500000000000000" charset="-122"/>
              <a:cs typeface="Noto Sans S Chinese Regular" panose="020B0500000000000000" charset="-122"/>
            </a:endParaRPr>
          </a:p>
          <a:p>
            <a:r>
              <a:rPr lang="zh-CN" altLang="en-US" sz="2800" dirty="0">
                <a:latin typeface="Noto Sans S Chinese Regular" panose="020B0500000000000000" charset="-122"/>
                <a:ea typeface="Noto Sans S Chinese Regular" panose="020B0500000000000000" charset="-122"/>
                <a:cs typeface="Noto Sans S Chinese Regular" panose="020B0500000000000000" charset="-122"/>
              </a:rPr>
              <a:t>透视主力意图，捕获短线机会，找到最佳切入点</a:t>
            </a:r>
            <a:endParaRPr lang="en-US" altLang="zh-CN" sz="2800" dirty="0">
              <a:latin typeface="Noto Sans S Chinese Regular" panose="020B0500000000000000" charset="-122"/>
              <a:ea typeface="Noto Sans S Chinese Regular" panose="020B0500000000000000" charset="-122"/>
              <a:cs typeface="Noto Sans S Chinese Regular" panose="020B0500000000000000" charset="-122"/>
            </a:endParaRPr>
          </a:p>
          <a:p>
            <a:endParaRPr lang="en-US" altLang="zh-CN" sz="2800" dirty="0">
              <a:latin typeface="Noto Sans S Chinese Regular" panose="020B0500000000000000" charset="-122"/>
              <a:ea typeface="Noto Sans S Chinese Regular" panose="020B0500000000000000" charset="-122"/>
              <a:cs typeface="Noto Sans S Chinese Regular" panose="020B0500000000000000" charset="-122"/>
            </a:endParaRPr>
          </a:p>
          <a:p>
            <a:r>
              <a:rPr lang="zh-CN" altLang="en-US" sz="2800" dirty="0">
                <a:latin typeface="Noto Sans S Chinese Regular" panose="020B0500000000000000" charset="-122"/>
                <a:ea typeface="Noto Sans S Chinese Regular" panose="020B0500000000000000" charset="-122"/>
                <a:cs typeface="Noto Sans S Chinese Regular" panose="020B0500000000000000" charset="-122"/>
              </a:rPr>
              <a:t>适用于短线操作、波段操作，赚取波段利润</a:t>
            </a:r>
            <a:endParaRPr lang="zh-CN" altLang="en-US" sz="2800" dirty="0">
              <a:latin typeface="Noto Sans S Chinese Regular" panose="020B0500000000000000" charset="-122"/>
              <a:ea typeface="Noto Sans S Chinese Regular" panose="020B0500000000000000" charset="-122"/>
              <a:cs typeface="Noto Sans S Chinese Regular" panose="020B0500000000000000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163128" y="2438400"/>
            <a:ext cx="7865745" cy="26809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我司所有工作人员均不允许推荐股票、不允许承诺收益、不允许代客理财、不允许合作分成、不允许私下收款，如您发现有任何违规行为，可联系400-700-3809向我们反馈!风险提示:所有信息及观点均来源于公开信息及经传软件信号显示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2000">
              <a:solidFill>
                <a:schemeClr val="tx1">
                  <a:lumMod val="65000"/>
                  <a:lumOff val="35000"/>
                </a:schemeClr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854200" y="1240155"/>
            <a:ext cx="848360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540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经传多赢,让投资遇见美好!</a:t>
            </a:r>
            <a:endParaRPr lang="zh-CN" altLang="en-US" sz="540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048000" y="3602355"/>
            <a:ext cx="609600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L2</a:t>
            </a:r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整体介绍</a:t>
            </a:r>
            <a:endParaRPr lang="zh-CN" altLang="en-US" sz="54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334000" y="2332355"/>
            <a:ext cx="1505585" cy="11068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660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01</a:t>
            </a:r>
            <a:endParaRPr lang="en-US" altLang="zh-CN" sz="660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/>
          <p:cNvSpPr txBox="1"/>
          <p:nvPr/>
        </p:nvSpPr>
        <p:spPr>
          <a:xfrm>
            <a:off x="3141905" y="42077"/>
            <a:ext cx="5908190" cy="70675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4000" dirty="0">
                <a:gradFill>
                  <a:gsLst>
                    <a:gs pos="0">
                      <a:srgbClr val="FCFCFF"/>
                    </a:gs>
                    <a:gs pos="100000">
                      <a:srgbClr val="DBDEFF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炒股为什么需要看L2数据</a:t>
            </a:r>
            <a:endParaRPr lang="zh-CN" altLang="en-US" sz="4000" dirty="0">
              <a:gradFill>
                <a:gsLst>
                  <a:gs pos="0">
                    <a:srgbClr val="FCFCFF"/>
                  </a:gs>
                  <a:gs pos="100000">
                    <a:srgbClr val="DBDEFF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699404" y="1197454"/>
            <a:ext cx="8471139" cy="1630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000" dirty="0">
                <a:latin typeface="Noto Sans S Chinese Regular" panose="020B0500000000000000" charset="-122"/>
                <a:ea typeface="Noto Sans S Chinese Regular" panose="020B0500000000000000" charset="-122"/>
                <a:cs typeface="Noto Sans S Chinese Regular" panose="020B0500000000000000" charset="-122"/>
              </a:rPr>
              <a:t>在</a:t>
            </a:r>
            <a:r>
              <a:rPr lang="en-US" altLang="zh-CN" sz="2000" dirty="0">
                <a:latin typeface="Noto Sans S Chinese Regular" panose="020B0500000000000000" charset="-122"/>
                <a:ea typeface="Noto Sans S Chinese Regular" panose="020B0500000000000000" charset="-122"/>
                <a:cs typeface="Noto Sans S Chinese Regular" panose="020B0500000000000000" charset="-122"/>
              </a:rPr>
              <a:t>A</a:t>
            </a:r>
            <a:r>
              <a:rPr lang="zh-CN" altLang="zh-CN" sz="2000" dirty="0">
                <a:latin typeface="Noto Sans S Chinese Regular" panose="020B0500000000000000" charset="-122"/>
                <a:ea typeface="Noto Sans S Chinese Regular" panose="020B0500000000000000" charset="-122"/>
                <a:cs typeface="Noto Sans S Chinese Regular" panose="020B0500000000000000" charset="-122"/>
              </a:rPr>
              <a:t>股市场，</a:t>
            </a:r>
            <a:r>
              <a:rPr lang="en-US" altLang="zh-CN" sz="2000" dirty="0">
                <a:latin typeface="Noto Sans S Chinese Regular" panose="020B0500000000000000" charset="-122"/>
                <a:ea typeface="Noto Sans S Chinese Regular" panose="020B0500000000000000" charset="-122"/>
                <a:cs typeface="Noto Sans S Chinese Regular" panose="020B0500000000000000" charset="-122"/>
              </a:rPr>
              <a:t>L2</a:t>
            </a:r>
            <a:r>
              <a:rPr lang="zh-CN" altLang="zh-CN" sz="2000" dirty="0">
                <a:latin typeface="Noto Sans S Chinese Regular" panose="020B0500000000000000" charset="-122"/>
                <a:ea typeface="Noto Sans S Chinese Regular" panose="020B0500000000000000" charset="-122"/>
                <a:cs typeface="Noto Sans S Chinese Regular" panose="020B0500000000000000" charset="-122"/>
              </a:rPr>
              <a:t>数据已经成为市场公认的分析主力资金行为的核心数据</a:t>
            </a:r>
            <a:endParaRPr lang="en-US" altLang="zh-CN" sz="2000" dirty="0">
              <a:latin typeface="Noto Sans S Chinese Regular" panose="020B0500000000000000" charset="-122"/>
              <a:ea typeface="Noto Sans S Chinese Regular" panose="020B0500000000000000" charset="-122"/>
              <a:cs typeface="Noto Sans S Chinese Regular" panose="020B0500000000000000" charset="-122"/>
            </a:endParaRPr>
          </a:p>
          <a:p>
            <a:endParaRPr lang="en-US" altLang="zh-CN" sz="2000" dirty="0">
              <a:latin typeface="Noto Sans S Chinese Regular" panose="020B0500000000000000" charset="-122"/>
              <a:ea typeface="Noto Sans S Chinese Regular" panose="020B0500000000000000" charset="-122"/>
              <a:cs typeface="Noto Sans S Chinese Regular" panose="020B0500000000000000" charset="-122"/>
            </a:endParaRPr>
          </a:p>
          <a:p>
            <a:r>
              <a:rPr lang="zh-CN" altLang="zh-CN" sz="2000" dirty="0">
                <a:latin typeface="Noto Sans S Chinese Regular" panose="020B0500000000000000" charset="-122"/>
                <a:ea typeface="Noto Sans S Chinese Regular" panose="020B0500000000000000" charset="-122"/>
                <a:cs typeface="Noto Sans S Chinese Regular" panose="020B0500000000000000" charset="-122"/>
              </a:rPr>
              <a:t>炒股跟主力，也早已在市场中被反复证明</a:t>
            </a:r>
            <a:endParaRPr lang="en-US" altLang="zh-CN" sz="2000" dirty="0">
              <a:latin typeface="Noto Sans S Chinese Regular" panose="020B0500000000000000" charset="-122"/>
              <a:ea typeface="Noto Sans S Chinese Regular" panose="020B0500000000000000" charset="-122"/>
              <a:cs typeface="Noto Sans S Chinese Regular" panose="020B0500000000000000" charset="-122"/>
            </a:endParaRPr>
          </a:p>
          <a:p>
            <a:endParaRPr lang="en-US" altLang="zh-CN" sz="2000" dirty="0">
              <a:latin typeface="Noto Sans S Chinese Regular" panose="020B0500000000000000" charset="-122"/>
              <a:ea typeface="Noto Sans S Chinese Regular" panose="020B0500000000000000" charset="-122"/>
              <a:cs typeface="Noto Sans S Chinese Regular" panose="020B0500000000000000" charset="-122"/>
            </a:endParaRPr>
          </a:p>
          <a:p>
            <a:r>
              <a:rPr lang="zh-CN" altLang="zh-CN" sz="2000" dirty="0">
                <a:latin typeface="Noto Sans S Chinese Regular" panose="020B0500000000000000" charset="-122"/>
                <a:ea typeface="Noto Sans S Chinese Regular" panose="020B0500000000000000" charset="-122"/>
                <a:cs typeface="Noto Sans S Chinese Regular" panose="020B0500000000000000" charset="-122"/>
              </a:rPr>
              <a:t>散户只有跟准主力的操盘节奏，才能有效提高收益率和成功率</a:t>
            </a:r>
            <a:endParaRPr lang="zh-CN" altLang="en-US" sz="2000" dirty="0">
              <a:latin typeface="Noto Sans S Chinese Regular" panose="020B0500000000000000" charset="-122"/>
              <a:ea typeface="Noto Sans S Chinese Regular" panose="020B0500000000000000" charset="-122"/>
              <a:cs typeface="Noto Sans S Chinese Regular" panose="020B05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967480" y="2952750"/>
            <a:ext cx="3934460" cy="297497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415396" y="1362974"/>
            <a:ext cx="7772400" cy="3538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Noto Sans S Chinese Regular" panose="020B0500000000000000" charset="-122"/>
                <a:ea typeface="Noto Sans S Chinese Regular" panose="020B0500000000000000" charset="-122"/>
                <a:cs typeface="Noto Sans S Chinese Regular" panose="020B0500000000000000" charset="-122"/>
              </a:rPr>
              <a:t>1</a:t>
            </a:r>
            <a:r>
              <a:rPr lang="zh-CN" altLang="en-US" sz="2800" dirty="0">
                <a:latin typeface="Noto Sans S Chinese Regular" panose="020B0500000000000000" charset="-122"/>
                <a:ea typeface="Noto Sans S Chinese Regular" panose="020B0500000000000000" charset="-122"/>
                <a:cs typeface="Noto Sans S Chinese Regular" panose="020B0500000000000000" charset="-122"/>
              </a:rPr>
              <a:t>、具有强大的功能模块内容</a:t>
            </a:r>
            <a:endParaRPr lang="en-US" altLang="zh-CN" sz="2800" dirty="0">
              <a:latin typeface="Noto Sans S Chinese Regular" panose="020B0500000000000000" charset="-122"/>
              <a:ea typeface="Noto Sans S Chinese Regular" panose="020B0500000000000000" charset="-122"/>
              <a:cs typeface="Noto Sans S Chinese Regular" panose="020B0500000000000000" charset="-122"/>
            </a:endParaRPr>
          </a:p>
          <a:p>
            <a:endParaRPr lang="en-US" altLang="zh-CN" sz="2800" dirty="0">
              <a:latin typeface="Noto Sans S Chinese Regular" panose="020B0500000000000000" charset="-122"/>
              <a:ea typeface="Noto Sans S Chinese Regular" panose="020B0500000000000000" charset="-122"/>
              <a:cs typeface="Noto Sans S Chinese Regular" panose="020B0500000000000000" charset="-122"/>
            </a:endParaRPr>
          </a:p>
          <a:p>
            <a:r>
              <a:rPr lang="en-US" altLang="zh-CN" sz="2800" dirty="0">
                <a:latin typeface="Noto Sans S Chinese Regular" panose="020B0500000000000000" charset="-122"/>
                <a:ea typeface="Noto Sans S Chinese Regular" panose="020B0500000000000000" charset="-122"/>
                <a:cs typeface="Noto Sans S Chinese Regular" panose="020B0500000000000000" charset="-122"/>
              </a:rPr>
              <a:t>2</a:t>
            </a:r>
            <a:r>
              <a:rPr lang="zh-CN" altLang="en-US" sz="2800" dirty="0">
                <a:latin typeface="Noto Sans S Chinese Regular" panose="020B0500000000000000" charset="-122"/>
                <a:ea typeface="Noto Sans S Chinese Regular" panose="020B0500000000000000" charset="-122"/>
                <a:cs typeface="Noto Sans S Chinese Regular" panose="020B0500000000000000" charset="-122"/>
              </a:rPr>
              <a:t>、精准透视主力意图，找准切入点</a:t>
            </a:r>
            <a:endParaRPr lang="en-US" altLang="zh-CN" sz="2800" dirty="0">
              <a:latin typeface="Noto Sans S Chinese Regular" panose="020B0500000000000000" charset="-122"/>
              <a:ea typeface="Noto Sans S Chinese Regular" panose="020B0500000000000000" charset="-122"/>
              <a:cs typeface="Noto Sans S Chinese Regular" panose="020B0500000000000000" charset="-122"/>
            </a:endParaRPr>
          </a:p>
          <a:p>
            <a:endParaRPr lang="en-US" altLang="zh-CN" sz="2800" dirty="0">
              <a:latin typeface="Noto Sans S Chinese Regular" panose="020B0500000000000000" charset="-122"/>
              <a:ea typeface="Noto Sans S Chinese Regular" panose="020B0500000000000000" charset="-122"/>
              <a:cs typeface="Noto Sans S Chinese Regular" panose="020B0500000000000000" charset="-122"/>
            </a:endParaRPr>
          </a:p>
          <a:p>
            <a:r>
              <a:rPr lang="en-US" altLang="zh-CN" sz="2800" dirty="0">
                <a:latin typeface="Noto Sans S Chinese Regular" panose="020B0500000000000000" charset="-122"/>
                <a:ea typeface="Noto Sans S Chinese Regular" panose="020B0500000000000000" charset="-122"/>
                <a:cs typeface="Noto Sans S Chinese Regular" panose="020B0500000000000000" charset="-122"/>
              </a:rPr>
              <a:t>3</a:t>
            </a:r>
            <a:r>
              <a:rPr lang="zh-CN" altLang="en-US" sz="2800" dirty="0">
                <a:latin typeface="Noto Sans S Chinese Regular" panose="020B0500000000000000" charset="-122"/>
                <a:ea typeface="Noto Sans S Chinese Regular" panose="020B0500000000000000" charset="-122"/>
                <a:cs typeface="Noto Sans S Chinese Regular" panose="020B0500000000000000" charset="-122"/>
              </a:rPr>
              <a:t>、十档盘口买卖数据，提供全面决策分析</a:t>
            </a:r>
            <a:endParaRPr lang="en-US" altLang="zh-CN" sz="2800" dirty="0">
              <a:latin typeface="Noto Sans S Chinese Regular" panose="020B0500000000000000" charset="-122"/>
              <a:ea typeface="Noto Sans S Chinese Regular" panose="020B0500000000000000" charset="-122"/>
              <a:cs typeface="Noto Sans S Chinese Regular" panose="020B0500000000000000" charset="-122"/>
            </a:endParaRPr>
          </a:p>
          <a:p>
            <a:endParaRPr lang="en-US" altLang="zh-CN" sz="2800" dirty="0">
              <a:latin typeface="Noto Sans S Chinese Regular" panose="020B0500000000000000" charset="-122"/>
              <a:ea typeface="Noto Sans S Chinese Regular" panose="020B0500000000000000" charset="-122"/>
              <a:cs typeface="Noto Sans S Chinese Regular" panose="020B0500000000000000" charset="-122"/>
            </a:endParaRPr>
          </a:p>
          <a:p>
            <a:r>
              <a:rPr lang="en-US" altLang="zh-CN" sz="2800" dirty="0">
                <a:latin typeface="Noto Sans S Chinese Regular" panose="020B0500000000000000" charset="-122"/>
                <a:ea typeface="Noto Sans S Chinese Regular" panose="020B0500000000000000" charset="-122"/>
                <a:cs typeface="Noto Sans S Chinese Regular" panose="020B0500000000000000" charset="-122"/>
              </a:rPr>
              <a:t>4</a:t>
            </a:r>
            <a:r>
              <a:rPr lang="zh-CN" altLang="en-US" sz="2800" dirty="0">
                <a:latin typeface="Noto Sans S Chinese Regular" panose="020B0500000000000000" charset="-122"/>
                <a:ea typeface="Noto Sans S Chinese Regular" panose="020B0500000000000000" charset="-122"/>
                <a:cs typeface="Noto Sans S Chinese Regular" panose="020B0500000000000000" charset="-122"/>
              </a:rPr>
              <a:t>、帮助用户</a:t>
            </a:r>
            <a:r>
              <a:rPr lang="zh-CN" altLang="zh-CN" sz="2800" dirty="0">
                <a:latin typeface="Noto Sans S Chinese Regular" panose="020B0500000000000000" charset="-122"/>
                <a:ea typeface="Noto Sans S Chinese Regular" panose="020B0500000000000000" charset="-122"/>
                <a:cs typeface="Noto Sans S Chinese Regular" panose="020B0500000000000000" charset="-122"/>
              </a:rPr>
              <a:t>轻松解决资金盯异动、资金跟主力、资金抓热点，把握短线机会</a:t>
            </a:r>
            <a:endParaRPr lang="zh-CN" altLang="en-US" sz="2800" dirty="0">
              <a:latin typeface="Noto Sans S Chinese Regular" panose="020B0500000000000000" charset="-122"/>
              <a:ea typeface="Noto Sans S Chinese Regular" panose="020B0500000000000000" charset="-122"/>
              <a:cs typeface="Noto Sans S Chinese Regular" panose="020B0500000000000000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2763520" y="33655"/>
            <a:ext cx="6664960" cy="70675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p>
            <a:pPr algn="ctr"/>
            <a:r>
              <a:rPr lang="zh-CN" altLang="en-US" sz="4000" dirty="0">
                <a:gradFill>
                  <a:gsLst>
                    <a:gs pos="0">
                      <a:srgbClr val="FCFCFF"/>
                    </a:gs>
                    <a:gs pos="100000">
                      <a:srgbClr val="DBDEFF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经传多赢</a:t>
            </a:r>
            <a:r>
              <a:rPr lang="en-US" altLang="zh-CN" sz="4000" dirty="0">
                <a:gradFill>
                  <a:gsLst>
                    <a:gs pos="0">
                      <a:srgbClr val="FCFCFF"/>
                    </a:gs>
                    <a:gs pos="100000">
                      <a:srgbClr val="DBDEFF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L2</a:t>
            </a:r>
            <a:r>
              <a:rPr lang="zh-CN" altLang="en-US" sz="4000" dirty="0">
                <a:gradFill>
                  <a:gsLst>
                    <a:gs pos="0">
                      <a:srgbClr val="FCFCFF"/>
                    </a:gs>
                    <a:gs pos="100000">
                      <a:srgbClr val="DBDEFF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基础版特色优势</a:t>
            </a:r>
            <a:endParaRPr lang="zh-CN" altLang="en-US" sz="4000" b="1" dirty="0">
              <a:gradFill>
                <a:gsLst>
                  <a:gs pos="0">
                    <a:srgbClr val="FCFCFF"/>
                  </a:gs>
                  <a:gs pos="100000">
                    <a:srgbClr val="DBDEFF"/>
                  </a:gs>
                </a:gsLst>
                <a:lin ang="5400000" scaled="0"/>
              </a:gradFill>
              <a:effectLst/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/>
          <p:cNvSpPr txBox="1"/>
          <p:nvPr/>
        </p:nvSpPr>
        <p:spPr>
          <a:xfrm>
            <a:off x="3712210" y="33655"/>
            <a:ext cx="4767580" cy="70675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gradFill>
                  <a:gsLst>
                    <a:gs pos="0">
                      <a:srgbClr val="FCFCFF"/>
                    </a:gs>
                    <a:gs pos="100000">
                      <a:srgbClr val="DBDEFF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L2</a:t>
            </a:r>
            <a:r>
              <a:rPr lang="zh-CN" altLang="en-US" sz="4000" dirty="0">
                <a:gradFill>
                  <a:gsLst>
                    <a:gs pos="0">
                      <a:srgbClr val="FCFCFF"/>
                    </a:gs>
                    <a:gs pos="100000">
                      <a:srgbClr val="DBDEFF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基础版特色指标</a:t>
            </a:r>
            <a:endParaRPr lang="zh-CN" altLang="en-US" sz="4000" dirty="0">
              <a:gradFill>
                <a:gsLst>
                  <a:gs pos="0">
                    <a:srgbClr val="FCFCFF"/>
                  </a:gs>
                  <a:gs pos="100000">
                    <a:srgbClr val="DBDEFF"/>
                  </a:gs>
                </a:gsLst>
                <a:lin ang="5400000" scaled="0"/>
              </a:gradFill>
              <a:effectLst/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725545" y="1475117"/>
            <a:ext cx="5715419" cy="3107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Noto Sans S Chinese Regular" panose="020B0500000000000000" charset="-122"/>
                <a:ea typeface="Noto Sans S Chinese Regular" panose="020B0500000000000000" charset="-122"/>
                <a:cs typeface="Noto Sans S Chinese Regular" panose="020B0500000000000000" charset="-122"/>
              </a:rPr>
              <a:t>包括三大模块内容：</a:t>
            </a:r>
            <a:endParaRPr lang="en-US" altLang="zh-CN" sz="2800" dirty="0">
              <a:latin typeface="Noto Sans S Chinese Regular" panose="020B0500000000000000" charset="-122"/>
              <a:ea typeface="Noto Sans S Chinese Regular" panose="020B0500000000000000" charset="-122"/>
              <a:cs typeface="Noto Sans S Chinese Regular" panose="020B0500000000000000" charset="-122"/>
            </a:endParaRPr>
          </a:p>
          <a:p>
            <a:endParaRPr lang="en-US" altLang="zh-CN" sz="2800" dirty="0">
              <a:latin typeface="Noto Sans S Chinese Regular" panose="020B0500000000000000" charset="-122"/>
              <a:ea typeface="Noto Sans S Chinese Regular" panose="020B0500000000000000" charset="-122"/>
              <a:cs typeface="Noto Sans S Chinese Regular" panose="020B0500000000000000" charset="-122"/>
            </a:endParaRPr>
          </a:p>
          <a:p>
            <a:r>
              <a:rPr lang="en-US" altLang="zh-CN" sz="2800" dirty="0">
                <a:latin typeface="Noto Sans S Chinese Regular" panose="020B0500000000000000" charset="-122"/>
                <a:ea typeface="Noto Sans S Chinese Regular" panose="020B0500000000000000" charset="-122"/>
                <a:cs typeface="Noto Sans S Chinese Regular" panose="020B0500000000000000" charset="-122"/>
              </a:rPr>
              <a:t>1</a:t>
            </a:r>
            <a:r>
              <a:rPr lang="zh-CN" altLang="en-US" sz="2800" dirty="0">
                <a:latin typeface="Noto Sans S Chinese Regular" panose="020B0500000000000000" charset="-122"/>
                <a:ea typeface="Noto Sans S Chinese Regular" panose="020B0500000000000000" charset="-122"/>
                <a:cs typeface="Noto Sans S Chinese Regular" panose="020B0500000000000000" charset="-122"/>
              </a:rPr>
              <a:t>、庄散博弈</a:t>
            </a:r>
            <a:endParaRPr lang="en-US" altLang="zh-CN" sz="2800" dirty="0">
              <a:latin typeface="Noto Sans S Chinese Regular" panose="020B0500000000000000" charset="-122"/>
              <a:ea typeface="Noto Sans S Chinese Regular" panose="020B0500000000000000" charset="-122"/>
              <a:cs typeface="Noto Sans S Chinese Regular" panose="020B0500000000000000" charset="-122"/>
            </a:endParaRPr>
          </a:p>
          <a:p>
            <a:endParaRPr lang="en-US" altLang="zh-CN" sz="2800" dirty="0">
              <a:latin typeface="Noto Sans S Chinese Regular" panose="020B0500000000000000" charset="-122"/>
              <a:ea typeface="Noto Sans S Chinese Regular" panose="020B0500000000000000" charset="-122"/>
              <a:cs typeface="Noto Sans S Chinese Regular" panose="020B0500000000000000" charset="-122"/>
            </a:endParaRPr>
          </a:p>
          <a:p>
            <a:r>
              <a:rPr lang="en-US" altLang="zh-CN" sz="2800" dirty="0">
                <a:latin typeface="Noto Sans S Chinese Regular" panose="020B0500000000000000" charset="-122"/>
                <a:ea typeface="Noto Sans S Chinese Regular" panose="020B0500000000000000" charset="-122"/>
                <a:cs typeface="Noto Sans S Chinese Regular" panose="020B0500000000000000" charset="-122"/>
              </a:rPr>
              <a:t>2</a:t>
            </a:r>
            <a:r>
              <a:rPr lang="zh-CN" altLang="en-US" sz="2800" dirty="0">
                <a:latin typeface="Noto Sans S Chinese Regular" panose="020B0500000000000000" charset="-122"/>
                <a:ea typeface="Noto Sans S Chinese Regular" panose="020B0500000000000000" charset="-122"/>
                <a:cs typeface="Noto Sans S Chinese Regular" panose="020B0500000000000000" charset="-122"/>
              </a:rPr>
              <a:t>、主力进攻</a:t>
            </a:r>
            <a:endParaRPr lang="en-US" altLang="zh-CN" sz="2800" dirty="0">
              <a:latin typeface="Noto Sans S Chinese Regular" panose="020B0500000000000000" charset="-122"/>
              <a:ea typeface="Noto Sans S Chinese Regular" panose="020B0500000000000000" charset="-122"/>
              <a:cs typeface="Noto Sans S Chinese Regular" panose="020B0500000000000000" charset="-122"/>
            </a:endParaRPr>
          </a:p>
          <a:p>
            <a:endParaRPr lang="en-US" altLang="zh-CN" sz="2800" dirty="0">
              <a:latin typeface="Noto Sans S Chinese Regular" panose="020B0500000000000000" charset="-122"/>
              <a:ea typeface="Noto Sans S Chinese Regular" panose="020B0500000000000000" charset="-122"/>
              <a:cs typeface="Noto Sans S Chinese Regular" panose="020B0500000000000000" charset="-122"/>
            </a:endParaRPr>
          </a:p>
          <a:p>
            <a:r>
              <a:rPr lang="en-US" altLang="zh-CN" sz="2800" dirty="0">
                <a:latin typeface="Noto Sans S Chinese Regular" panose="020B0500000000000000" charset="-122"/>
                <a:ea typeface="Noto Sans S Chinese Regular" panose="020B0500000000000000" charset="-122"/>
                <a:cs typeface="Noto Sans S Chinese Regular" panose="020B0500000000000000" charset="-122"/>
              </a:rPr>
              <a:t>3</a:t>
            </a:r>
            <a:r>
              <a:rPr lang="zh-CN" altLang="en-US" sz="2800" dirty="0">
                <a:latin typeface="Noto Sans S Chinese Regular" panose="020B0500000000000000" charset="-122"/>
                <a:ea typeface="Noto Sans S Chinese Regular" panose="020B0500000000000000" charset="-122"/>
                <a:cs typeface="Noto Sans S Chinese Regular" panose="020B0500000000000000" charset="-122"/>
              </a:rPr>
              <a:t>、主力趋势</a:t>
            </a:r>
            <a:endParaRPr lang="zh-CN" altLang="en-US" sz="2800" dirty="0">
              <a:latin typeface="Noto Sans S Chinese Regular" panose="020B0500000000000000" charset="-122"/>
              <a:ea typeface="Noto Sans S Chinese Regular" panose="020B0500000000000000" charset="-122"/>
              <a:cs typeface="Noto Sans S Chinese Regular" panose="020B0500000000000000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048000" y="3602355"/>
            <a:ext cx="609600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特色指标介绍</a:t>
            </a:r>
            <a:endParaRPr lang="zh-CN" altLang="en-US" sz="54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334000" y="2332355"/>
            <a:ext cx="1505585" cy="11068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660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02</a:t>
            </a:r>
            <a:endParaRPr lang="en-US" altLang="zh-CN" sz="660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/>
          <p:cNvSpPr txBox="1"/>
          <p:nvPr/>
        </p:nvSpPr>
        <p:spPr>
          <a:xfrm>
            <a:off x="3725545" y="33655"/>
            <a:ext cx="4767580" cy="70675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>
                <a:gradFill>
                  <a:gsLst>
                    <a:gs pos="0">
                      <a:srgbClr val="FCFCFF"/>
                    </a:gs>
                    <a:gs pos="100000">
                      <a:srgbClr val="DBDEFF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分时</a:t>
            </a:r>
            <a:r>
              <a:rPr lang="en-US" altLang="zh-CN" sz="4000" dirty="0">
                <a:gradFill>
                  <a:gsLst>
                    <a:gs pos="0">
                      <a:srgbClr val="FCFCFF"/>
                    </a:gs>
                    <a:gs pos="100000">
                      <a:srgbClr val="DBDEFF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——</a:t>
            </a:r>
            <a:r>
              <a:rPr lang="zh-CN" altLang="en-US" sz="4000" dirty="0">
                <a:gradFill>
                  <a:gsLst>
                    <a:gs pos="0">
                      <a:srgbClr val="FCFCFF"/>
                    </a:gs>
                    <a:gs pos="100000">
                      <a:srgbClr val="DBDEFF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庄散博弈</a:t>
            </a:r>
            <a:endParaRPr lang="zh-CN" altLang="en-US" sz="4000" dirty="0">
              <a:gradFill>
                <a:gsLst>
                  <a:gs pos="0">
                    <a:srgbClr val="FCFCFF"/>
                  </a:gs>
                  <a:gs pos="100000">
                    <a:srgbClr val="DBDEFF"/>
                  </a:gs>
                </a:gsLst>
                <a:lin ang="5400000" scaled="0"/>
              </a:gradFill>
              <a:effectLst/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736011" y="1446420"/>
            <a:ext cx="8289985" cy="3107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Noto Sans S Chinese Regular" panose="020B0500000000000000" charset="-122"/>
                <a:ea typeface="Noto Sans S Chinese Regular" panose="020B0500000000000000" charset="-122"/>
                <a:cs typeface="Noto Sans S Chinese Regular" panose="020B0500000000000000" charset="-122"/>
              </a:rPr>
              <a:t>庄散博弈</a:t>
            </a:r>
            <a:r>
              <a:rPr lang="en-US" altLang="zh-CN" sz="2800" dirty="0">
                <a:latin typeface="Noto Sans S Chinese Regular" panose="020B0500000000000000" charset="-122"/>
                <a:ea typeface="Noto Sans S Chinese Regular" panose="020B0500000000000000" charset="-122"/>
                <a:cs typeface="Noto Sans S Chinese Regular" panose="020B0500000000000000" charset="-122"/>
              </a:rPr>
              <a:t>——</a:t>
            </a:r>
            <a:endParaRPr lang="en-US" altLang="zh-CN" sz="2800" dirty="0">
              <a:latin typeface="Noto Sans S Chinese Regular" panose="020B0500000000000000" charset="-122"/>
              <a:ea typeface="Noto Sans S Chinese Regular" panose="020B0500000000000000" charset="-122"/>
              <a:cs typeface="Noto Sans S Chinese Regular" panose="020B0500000000000000" charset="-122"/>
            </a:endParaRPr>
          </a:p>
          <a:p>
            <a:endParaRPr lang="en-US" altLang="zh-CN" sz="2800" dirty="0">
              <a:latin typeface="Noto Sans S Chinese Regular" panose="020B0500000000000000" charset="-122"/>
              <a:ea typeface="Noto Sans S Chinese Regular" panose="020B0500000000000000" charset="-122"/>
              <a:cs typeface="Noto Sans S Chinese Regular" panose="020B0500000000000000" charset="-122"/>
            </a:endParaRPr>
          </a:p>
          <a:p>
            <a:r>
              <a:rPr lang="zh-CN" altLang="en-US" sz="2800" dirty="0">
                <a:latin typeface="Noto Sans S Chinese Regular" panose="020B0500000000000000" charset="-122"/>
                <a:ea typeface="Noto Sans S Chinese Regular" panose="020B0500000000000000" charset="-122"/>
                <a:cs typeface="Noto Sans S Chinese Regular" panose="020B0500000000000000" charset="-122"/>
              </a:rPr>
              <a:t>分时图清晰看到十档的盘口</a:t>
            </a:r>
            <a:endParaRPr lang="en-US" altLang="zh-CN" sz="2800" dirty="0">
              <a:latin typeface="Noto Sans S Chinese Regular" panose="020B0500000000000000" charset="-122"/>
              <a:ea typeface="Noto Sans S Chinese Regular" panose="020B0500000000000000" charset="-122"/>
              <a:cs typeface="Noto Sans S Chinese Regular" panose="020B0500000000000000" charset="-122"/>
            </a:endParaRPr>
          </a:p>
          <a:p>
            <a:endParaRPr lang="en-US" altLang="zh-CN" sz="2800" dirty="0">
              <a:latin typeface="Noto Sans S Chinese Regular" panose="020B0500000000000000" charset="-122"/>
              <a:ea typeface="Noto Sans S Chinese Regular" panose="020B0500000000000000" charset="-122"/>
              <a:cs typeface="Noto Sans S Chinese Regular" panose="020B0500000000000000" charset="-122"/>
            </a:endParaRPr>
          </a:p>
          <a:p>
            <a:r>
              <a:rPr lang="zh-CN" altLang="en-US" sz="2800" dirty="0">
                <a:latin typeface="Noto Sans S Chinese Regular" panose="020B0500000000000000" charset="-122"/>
                <a:ea typeface="Noto Sans S Chinese Regular" panose="020B0500000000000000" charset="-122"/>
                <a:cs typeface="Noto Sans S Chinese Regular" panose="020B0500000000000000" charset="-122"/>
              </a:rPr>
              <a:t>监测特大单、大单、中单等资金流入情况</a:t>
            </a:r>
            <a:endParaRPr lang="en-US" altLang="zh-CN" sz="2800" dirty="0">
              <a:latin typeface="Noto Sans S Chinese Regular" panose="020B0500000000000000" charset="-122"/>
              <a:ea typeface="Noto Sans S Chinese Regular" panose="020B0500000000000000" charset="-122"/>
              <a:cs typeface="Noto Sans S Chinese Regular" panose="020B0500000000000000" charset="-122"/>
            </a:endParaRPr>
          </a:p>
          <a:p>
            <a:endParaRPr lang="en-US" altLang="zh-CN" sz="2800" dirty="0">
              <a:latin typeface="Noto Sans S Chinese Regular" panose="020B0500000000000000" charset="-122"/>
              <a:ea typeface="Noto Sans S Chinese Regular" panose="020B0500000000000000" charset="-122"/>
              <a:cs typeface="Noto Sans S Chinese Regular" panose="020B0500000000000000" charset="-122"/>
            </a:endParaRPr>
          </a:p>
          <a:p>
            <a:r>
              <a:rPr lang="zh-CN" altLang="en-US" sz="2800" dirty="0">
                <a:latin typeface="Noto Sans S Chinese Regular" panose="020B0500000000000000" charset="-122"/>
                <a:ea typeface="Noto Sans S Chinese Regular" panose="020B0500000000000000" charset="-122"/>
                <a:cs typeface="Noto Sans S Chinese Regular" panose="020B0500000000000000" charset="-122"/>
              </a:rPr>
              <a:t>捕获短线战机</a:t>
            </a:r>
            <a:endParaRPr lang="zh-CN" altLang="en-US" sz="2800" dirty="0">
              <a:latin typeface="Noto Sans S Chinese Regular" panose="020B0500000000000000" charset="-122"/>
              <a:ea typeface="Noto Sans S Chinese Regular" panose="020B0500000000000000" charset="-122"/>
              <a:cs typeface="Noto Sans S Chinese Regular" panose="020B0500000000000000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/>
          <p:cNvSpPr txBox="1"/>
          <p:nvPr/>
        </p:nvSpPr>
        <p:spPr>
          <a:xfrm>
            <a:off x="3725545" y="33655"/>
            <a:ext cx="4767580" cy="70675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>
                <a:gradFill>
                  <a:gsLst>
                    <a:gs pos="0">
                      <a:srgbClr val="FCFCFF"/>
                    </a:gs>
                    <a:gs pos="100000">
                      <a:srgbClr val="DBDEFF"/>
                    </a:gs>
                  </a:gsLst>
                  <a:lin ang="5400000" scaled="0"/>
                </a:gradFill>
                <a:effectLst/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庄散博弈</a:t>
            </a:r>
            <a:endParaRPr lang="zh-CN" altLang="en-US" sz="4000" dirty="0">
              <a:gradFill>
                <a:gsLst>
                  <a:gs pos="0">
                    <a:srgbClr val="FCFCFF"/>
                  </a:gs>
                  <a:gs pos="100000">
                    <a:srgbClr val="DBDEFF"/>
                  </a:gs>
                </a:gsLst>
                <a:lin ang="5400000" scaled="0"/>
              </a:gradFill>
              <a:effectLst/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6285" y="966470"/>
            <a:ext cx="4628515" cy="543687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8395" y="1027430"/>
            <a:ext cx="5227320" cy="531368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/>
          <p:cNvSpPr txBox="1"/>
          <p:nvPr/>
        </p:nvSpPr>
        <p:spPr>
          <a:xfrm>
            <a:off x="3725545" y="33655"/>
            <a:ext cx="4767580" cy="70675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>
                <a:gradFill>
                  <a:gsLst>
                    <a:gs pos="0">
                      <a:srgbClr val="FCFCFF"/>
                    </a:gs>
                    <a:gs pos="100000">
                      <a:srgbClr val="DBDEFF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主力进攻</a:t>
            </a:r>
            <a:endParaRPr lang="zh-CN" altLang="en-US" sz="4000" dirty="0">
              <a:gradFill>
                <a:gsLst>
                  <a:gs pos="0">
                    <a:srgbClr val="FCFCFF"/>
                  </a:gs>
                  <a:gs pos="100000">
                    <a:srgbClr val="DBDEFF"/>
                  </a:gs>
                </a:gsLst>
                <a:lin ang="5400000" scaled="0"/>
              </a:gradFill>
              <a:effectLst/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615132" y="1552754"/>
            <a:ext cx="6055743" cy="2245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Noto Sans S Chinese Regular" panose="020B0500000000000000" charset="-122"/>
                <a:ea typeface="Noto Sans S Chinese Regular" panose="020B0500000000000000" charset="-122"/>
              </a:rPr>
              <a:t>研判主力资金动向</a:t>
            </a:r>
            <a:endParaRPr lang="en-US" altLang="zh-CN" sz="2800" dirty="0">
              <a:latin typeface="Noto Sans S Chinese Regular" panose="020B0500000000000000" charset="-122"/>
              <a:ea typeface="Noto Sans S Chinese Regular" panose="020B0500000000000000" charset="-122"/>
            </a:endParaRPr>
          </a:p>
          <a:p>
            <a:endParaRPr lang="en-US" altLang="zh-CN" sz="2800" dirty="0">
              <a:latin typeface="Noto Sans S Chinese Regular" panose="020B0500000000000000" charset="-122"/>
              <a:ea typeface="Noto Sans S Chinese Regular" panose="020B0500000000000000" charset="-122"/>
            </a:endParaRPr>
          </a:p>
          <a:p>
            <a:r>
              <a:rPr lang="zh-CN" altLang="en-US" sz="2800" dirty="0">
                <a:latin typeface="Noto Sans S Chinese Regular" panose="020B0500000000000000" charset="-122"/>
                <a:ea typeface="Noto Sans S Chinese Regular" panose="020B0500000000000000" charset="-122"/>
              </a:rPr>
              <a:t>洞察主力资金意图</a:t>
            </a:r>
            <a:endParaRPr lang="en-US" altLang="zh-CN" sz="2800" dirty="0">
              <a:latin typeface="Noto Sans S Chinese Regular" panose="020B0500000000000000" charset="-122"/>
              <a:ea typeface="Noto Sans S Chinese Regular" panose="020B0500000000000000" charset="-122"/>
            </a:endParaRPr>
          </a:p>
          <a:p>
            <a:endParaRPr lang="en-US" altLang="zh-CN" sz="2800" dirty="0">
              <a:latin typeface="Noto Sans S Chinese Regular" panose="020B0500000000000000" charset="-122"/>
              <a:ea typeface="Noto Sans S Chinese Regular" panose="020B0500000000000000" charset="-122"/>
            </a:endParaRPr>
          </a:p>
          <a:p>
            <a:r>
              <a:rPr lang="zh-CN" altLang="en-US" sz="2800" dirty="0">
                <a:latin typeface="Noto Sans S Chinese Regular" panose="020B0500000000000000" charset="-122"/>
                <a:ea typeface="Noto Sans S Chinese Regular" panose="020B0500000000000000" charset="-122"/>
              </a:rPr>
              <a:t>是波段操作的利器</a:t>
            </a:r>
            <a:endParaRPr lang="zh-CN" altLang="en-US" sz="2800" dirty="0">
              <a:latin typeface="Noto Sans S Chinese Regular" panose="020B0500000000000000" charset="-122"/>
              <a:ea typeface="Noto Sans S Chinese Regular" panose="020B0500000000000000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48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4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7.xml><?xml version="1.0" encoding="utf-8"?>
<p:tagLst xmlns:p="http://schemas.openxmlformats.org/presentationml/2006/main">
  <p:tag name="COMMONDATA" val="eyJoZGlkIjoiN2MzMWVlNDI0ZjU1NWVkNTM5YjkzYzJkZDAyMTI1Y2IifQ=="/>
  <p:tag name="KSO_WPP_MARK_KEY" val="37649e83-708d-42dd-973f-fc34e9996b8f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695</Words>
  <Application>WPS 演示</Application>
  <PresentationFormat>宽屏</PresentationFormat>
  <Paragraphs>96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33" baseType="lpstr">
      <vt:lpstr>Arial</vt:lpstr>
      <vt:lpstr>宋体</vt:lpstr>
      <vt:lpstr>Wingdings</vt:lpstr>
      <vt:lpstr>Wingdings</vt:lpstr>
      <vt:lpstr>思源黑体 Normal</vt:lpstr>
      <vt:lpstr>黑体</vt:lpstr>
      <vt:lpstr>Noto Sans S Chinese Regular</vt:lpstr>
      <vt:lpstr>微软雅黑</vt:lpstr>
      <vt:lpstr>思源黑体 CN Medium</vt:lpstr>
      <vt:lpstr>Noto Sans S Chinese Medium</vt:lpstr>
      <vt:lpstr>Noto Sans S Chinese Bold</vt:lpstr>
      <vt:lpstr>思源黑体 CN Bold</vt:lpstr>
      <vt:lpstr>思源黑体 CN Regular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服务部</cp:lastModifiedBy>
  <cp:revision>207</cp:revision>
  <dcterms:created xsi:type="dcterms:W3CDTF">2019-06-19T02:08:00Z</dcterms:created>
  <dcterms:modified xsi:type="dcterms:W3CDTF">2023-01-05T08:29:56Z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4D47D4EFC79D4860A3EE1014DFABB5FD</vt:lpwstr>
  </property>
</Properties>
</file>