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8"/>
  </p:notesMasterIdLst>
  <p:sldIdLst>
    <p:sldId id="328" r:id="rId3"/>
    <p:sldId id="373" r:id="rId4"/>
    <p:sldId id="321" r:id="rId5"/>
    <p:sldId id="322" r:id="rId6"/>
    <p:sldId id="382" r:id="rId7"/>
    <p:sldId id="389" r:id="rId8"/>
    <p:sldId id="383" r:id="rId9"/>
    <p:sldId id="384" r:id="rId10"/>
    <p:sldId id="385" r:id="rId11"/>
    <p:sldId id="386" r:id="rId12"/>
    <p:sldId id="381" r:id="rId13"/>
    <p:sldId id="374" r:id="rId14"/>
    <p:sldId id="377" r:id="rId15"/>
    <p:sldId id="378" r:id="rId16"/>
    <p:sldId id="379" r:id="rId17"/>
    <p:sldId id="380" r:id="rId18"/>
    <p:sldId id="376" r:id="rId19"/>
    <p:sldId id="391" r:id="rId20"/>
    <p:sldId id="392" r:id="rId21"/>
    <p:sldId id="393" r:id="rId22"/>
    <p:sldId id="398" r:id="rId23"/>
    <p:sldId id="399" r:id="rId24"/>
    <p:sldId id="394" r:id="rId25"/>
    <p:sldId id="395" r:id="rId26"/>
    <p:sldId id="396" r:id="rId27"/>
    <p:sldId id="397" r:id="rId28"/>
    <p:sldId id="400" r:id="rId29"/>
    <p:sldId id="401" r:id="rId30"/>
    <p:sldId id="402" r:id="rId31"/>
    <p:sldId id="405" r:id="rId32"/>
    <p:sldId id="406" r:id="rId33"/>
    <p:sldId id="407" r:id="rId34"/>
    <p:sldId id="409" r:id="rId35"/>
    <p:sldId id="413" r:id="rId36"/>
    <p:sldId id="410" r:id="rId37"/>
    <p:sldId id="416" r:id="rId38"/>
    <p:sldId id="414" r:id="rId39"/>
    <p:sldId id="417" r:id="rId40"/>
    <p:sldId id="415" r:id="rId41"/>
    <p:sldId id="411" r:id="rId42"/>
    <p:sldId id="412" r:id="rId43"/>
    <p:sldId id="418" r:id="rId44"/>
    <p:sldId id="419" r:id="rId45"/>
    <p:sldId id="420" r:id="rId46"/>
    <p:sldId id="327" r:id="rId47"/>
  </p:sldIdLst>
  <p:sldSz cx="12192000" cy="6858000"/>
  <p:notesSz cx="6858000" cy="9144000"/>
  <p:embeddedFontLst>
    <p:embeddedFont>
      <p:font typeface="微软雅黑" panose="020B0503020204020204" pitchFamily="34" charset="-122"/>
      <p:regular r:id="rId53"/>
      <p:bold r:id="rId54"/>
    </p:embeddedFont>
    <p:embeddedFont>
      <p:font typeface="黑体" panose="02010609060101010101" charset="-122"/>
      <p:regular r:id="rId55"/>
    </p:embeddedFont>
    <p:embeddedFont>
      <p:font typeface="Calibri" panose="020F0502020204030204" charset="0"/>
      <p:regular r:id="rId56"/>
      <p:bold r:id="rId57"/>
      <p:italic r:id="rId58"/>
      <p:boldItalic r:id="rId59"/>
    </p:embeddedFont>
    <p:embeddedFont>
      <p:font typeface="微软雅黑" panose="020B0503020204020204" pitchFamily="34" charset="-120"/>
      <p:regular r:id="rId60"/>
      <p:bold r:id="rId61"/>
    </p:embeddedFont>
    <p:embeddedFont>
      <p:font typeface="Georgia" panose="02040502050405020303"/>
      <p:regular r:id="rId62"/>
      <p:bold r:id="rId63"/>
      <p:italic r:id="rId64"/>
      <p:boldItalic r:id="rId65"/>
    </p:embeddedFont>
    <p:embeddedFont>
      <p:font typeface="方正小标宋简体" panose="02000000000000000000" charset="-122"/>
      <p:regular r:id="rId66"/>
    </p:embeddedFont>
  </p:embeddedFontLst>
  <p:custDataLst>
    <p:tags r:id="rId6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70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  <p:cmAuthor id="1" name="admin" initials="a" lastIdx="1" clrIdx="0"/>
  <p:cmAuthor id="3" name="Mia Vida Villanueva" initials="MVV" lastIdx="0" clrIdx="2"/>
  <p:cmAuthor id="4" name="1206988966@qq.com" initials="1" lastIdx="0" clrIdx="3"/>
  <p:cmAuthor id="5" name="姜伟光" initials="姜" lastIdx="0" clrIdx="4"/>
  <p:cmAuthor id="6" name="lenovo" initials="l" lastIdx="0" clrIdx="5"/>
  <p:cmAuthor id="7" name="Administrator" initials="A" lastIdx="0" clrIdx="6"/>
  <p:cmAuthor id="8" name="ming qiu" initials="m" lastIdx="0" clrIdx="7"/>
  <p:cmAuthor id="9" name="幸全" initials="幸全" lastIdx="0" clrIdx="8"/>
  <p:cmAuthor id="10" name="十二 猪肠" initials="十二" lastIdx="0" clrIdx="9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83B2"/>
    <a:srgbClr val="FF1B20"/>
    <a:srgbClr val="B47BFD"/>
    <a:srgbClr val="BF0E42"/>
    <a:srgbClr val="4044D3"/>
    <a:srgbClr val="4B58ED"/>
    <a:srgbClr val="1E38B8"/>
    <a:srgbClr val="B77DFE"/>
    <a:srgbClr val="171DA6"/>
    <a:srgbClr val="210B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36"/>
        <p:guide pos="3701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7" Type="http://schemas.openxmlformats.org/officeDocument/2006/relationships/tags" Target="tags/tag141.xml"/><Relationship Id="rId66" Type="http://schemas.openxmlformats.org/officeDocument/2006/relationships/font" Target="fonts/font14.fntdata"/><Relationship Id="rId65" Type="http://schemas.openxmlformats.org/officeDocument/2006/relationships/font" Target="fonts/font13.fntdata"/><Relationship Id="rId64" Type="http://schemas.openxmlformats.org/officeDocument/2006/relationships/font" Target="fonts/font12.fntdata"/><Relationship Id="rId63" Type="http://schemas.openxmlformats.org/officeDocument/2006/relationships/font" Target="fonts/font11.fntdata"/><Relationship Id="rId62" Type="http://schemas.openxmlformats.org/officeDocument/2006/relationships/font" Target="fonts/font10.fntdata"/><Relationship Id="rId61" Type="http://schemas.openxmlformats.org/officeDocument/2006/relationships/font" Target="fonts/font9.fntdata"/><Relationship Id="rId60" Type="http://schemas.openxmlformats.org/officeDocument/2006/relationships/font" Target="fonts/font8.fntdata"/><Relationship Id="rId6" Type="http://schemas.openxmlformats.org/officeDocument/2006/relationships/slide" Target="slides/slide4.xml"/><Relationship Id="rId59" Type="http://schemas.openxmlformats.org/officeDocument/2006/relationships/font" Target="fonts/font7.fntdata"/><Relationship Id="rId58" Type="http://schemas.openxmlformats.org/officeDocument/2006/relationships/font" Target="fonts/font6.fntdata"/><Relationship Id="rId57" Type="http://schemas.openxmlformats.org/officeDocument/2006/relationships/font" Target="fonts/font5.fntdata"/><Relationship Id="rId56" Type="http://schemas.openxmlformats.org/officeDocument/2006/relationships/font" Target="fonts/font4.fntdata"/><Relationship Id="rId55" Type="http://schemas.openxmlformats.org/officeDocument/2006/relationships/font" Target="fonts/font3.fntdata"/><Relationship Id="rId54" Type="http://schemas.openxmlformats.org/officeDocument/2006/relationships/font" Target="fonts/font2.fntdata"/><Relationship Id="rId53" Type="http://schemas.openxmlformats.org/officeDocument/2006/relationships/font" Target="fonts/font1.fntdata"/><Relationship Id="rId52" Type="http://schemas.openxmlformats.org/officeDocument/2006/relationships/commentAuthors" Target="commentAuthors.xml"/><Relationship Id="rId51" Type="http://schemas.openxmlformats.org/officeDocument/2006/relationships/tableStyles" Target="tableStyles.xml"/><Relationship Id="rId50" Type="http://schemas.openxmlformats.org/officeDocument/2006/relationships/viewProps" Target="viewProps.xml"/><Relationship Id="rId5" Type="http://schemas.openxmlformats.org/officeDocument/2006/relationships/slide" Target="slides/slide3.xml"/><Relationship Id="rId49" Type="http://schemas.openxmlformats.org/officeDocument/2006/relationships/presProps" Target="presProps.xml"/><Relationship Id="rId48" Type="http://schemas.openxmlformats.org/officeDocument/2006/relationships/notesMaster" Target="notesMasters/notesMaster1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ags" Target="../tags/tag3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ags" Target="../tags/tag5.xml"/><Relationship Id="rId3" Type="http://schemas.openxmlformats.org/officeDocument/2006/relationships/image" Target="../media/image4.png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画板 1 拷贝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 descr="主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主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画板 2 拷贝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5" name="直接连接符 14"/>
          <p:cNvCxnSpPr/>
          <p:nvPr userDrawn="1">
            <p:custDataLst>
              <p:tags r:id="rId3"/>
            </p:custDataLst>
          </p:nvPr>
        </p:nvCxnSpPr>
        <p:spPr>
          <a:xfrm flipV="1">
            <a:off x="1917700" y="766445"/>
            <a:ext cx="8630920" cy="13335"/>
          </a:xfrm>
          <a:prstGeom prst="line">
            <a:avLst/>
          </a:prstGeom>
          <a:ln w="12700" cmpd="sng">
            <a:solidFill>
              <a:srgbClr val="FFFFFF"/>
            </a:solidFill>
            <a:prstDash val="soli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7" name="图片 6" descr="矢量智能对象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718165" y="327025"/>
            <a:ext cx="1220470" cy="260350"/>
          </a:xfrm>
          <a:prstGeom prst="rect">
            <a:avLst/>
          </a:prstGeom>
        </p:spPr>
      </p:pic>
      <p:pic>
        <p:nvPicPr>
          <p:cNvPr id="2" name="图片 1" descr="图片1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74320" y="327025"/>
            <a:ext cx="1671320" cy="4356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画板 2 拷贝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底板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矢量智能对象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18165" y="327025"/>
            <a:ext cx="1220470" cy="260350"/>
          </a:xfrm>
          <a:prstGeom prst="rect">
            <a:avLst/>
          </a:prstGeom>
        </p:spPr>
      </p:pic>
      <p:pic>
        <p:nvPicPr>
          <p:cNvPr id="2" name="图片 1" descr="图片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74320" y="327025"/>
            <a:ext cx="1671320" cy="4356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画板 2 拷贝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-635" y="767080"/>
            <a:ext cx="12188825" cy="60947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矢量智能对象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718165" y="327025"/>
            <a:ext cx="1220470" cy="260350"/>
          </a:xfrm>
          <a:prstGeom prst="rect">
            <a:avLst/>
          </a:prstGeom>
        </p:spPr>
      </p:pic>
      <p:pic>
        <p:nvPicPr>
          <p:cNvPr id="3" name="图片 2" descr="图片1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74320" y="189865"/>
            <a:ext cx="1671320" cy="4356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15.xml"/><Relationship Id="rId11" Type="http://schemas.openxmlformats.org/officeDocument/2006/relationships/tags" Target="../tags/tag14.xml"/><Relationship Id="rId10" Type="http://schemas.openxmlformats.org/officeDocument/2006/relationships/tags" Target="../tags/tag13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8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.xml"/><Relationship Id="rId6" Type="http://schemas.openxmlformats.org/officeDocument/2006/relationships/tags" Target="../tags/tag1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.xml"/><Relationship Id="rId6" Type="http://schemas.openxmlformats.org/officeDocument/2006/relationships/tags" Target="../tags/tag21.xml"/><Relationship Id="rId5" Type="http://schemas.openxmlformats.org/officeDocument/2006/relationships/image" Target="../media/image13.png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image" Target="../media/image15.png"/><Relationship Id="rId3" Type="http://schemas.openxmlformats.org/officeDocument/2006/relationships/tags" Target="../tags/tag23.xml"/><Relationship Id="rId20" Type="http://schemas.openxmlformats.org/officeDocument/2006/relationships/slideLayout" Target="../slideLayouts/slideLayout4.xml"/><Relationship Id="rId2" Type="http://schemas.openxmlformats.org/officeDocument/2006/relationships/tags" Target="../tags/tag22.xml"/><Relationship Id="rId19" Type="http://schemas.openxmlformats.org/officeDocument/2006/relationships/tags" Target="../tags/tag38.xml"/><Relationship Id="rId18" Type="http://schemas.openxmlformats.org/officeDocument/2006/relationships/tags" Target="../tags/tag37.xml"/><Relationship Id="rId17" Type="http://schemas.openxmlformats.org/officeDocument/2006/relationships/tags" Target="../tags/tag36.xml"/><Relationship Id="rId16" Type="http://schemas.openxmlformats.org/officeDocument/2006/relationships/tags" Target="../tags/tag35.xml"/><Relationship Id="rId15" Type="http://schemas.openxmlformats.org/officeDocument/2006/relationships/tags" Target="../tags/tag34.xml"/><Relationship Id="rId14" Type="http://schemas.openxmlformats.org/officeDocument/2006/relationships/tags" Target="../tags/tag33.xml"/><Relationship Id="rId13" Type="http://schemas.openxmlformats.org/officeDocument/2006/relationships/tags" Target="../tags/tag32.xml"/><Relationship Id="rId12" Type="http://schemas.openxmlformats.org/officeDocument/2006/relationships/tags" Target="../tags/tag31.xml"/><Relationship Id="rId11" Type="http://schemas.openxmlformats.org/officeDocument/2006/relationships/tags" Target="../tags/tag30.xml"/><Relationship Id="rId10" Type="http://schemas.openxmlformats.org/officeDocument/2006/relationships/tags" Target="../tags/tag29.xml"/><Relationship Id="rId1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43.xml"/><Relationship Id="rId2" Type="http://schemas.openxmlformats.org/officeDocument/2006/relationships/image" Target="../media/image16.png"/><Relationship Id="rId1" Type="http://schemas.openxmlformats.org/officeDocument/2006/relationships/tags" Target="../tags/tag4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45.xml"/><Relationship Id="rId2" Type="http://schemas.openxmlformats.org/officeDocument/2006/relationships/image" Target="../media/image17.png"/><Relationship Id="rId1" Type="http://schemas.openxmlformats.org/officeDocument/2006/relationships/tags" Target="../tags/tag44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47.xml"/><Relationship Id="rId2" Type="http://schemas.openxmlformats.org/officeDocument/2006/relationships/image" Target="../media/image18.png"/><Relationship Id="rId1" Type="http://schemas.openxmlformats.org/officeDocument/2006/relationships/tags" Target="../tags/tag46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49.xml"/><Relationship Id="rId2" Type="http://schemas.openxmlformats.org/officeDocument/2006/relationships/image" Target="../media/image19.png"/><Relationship Id="rId1" Type="http://schemas.openxmlformats.org/officeDocument/2006/relationships/tags" Target="../tags/tag48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51.xml"/><Relationship Id="rId2" Type="http://schemas.openxmlformats.org/officeDocument/2006/relationships/image" Target="../media/image20.png"/><Relationship Id="rId1" Type="http://schemas.openxmlformats.org/officeDocument/2006/relationships/tags" Target="../tags/tag50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53.xml"/><Relationship Id="rId2" Type="http://schemas.openxmlformats.org/officeDocument/2006/relationships/image" Target="../media/image21.png"/><Relationship Id="rId1" Type="http://schemas.openxmlformats.org/officeDocument/2006/relationships/tags" Target="../tags/tag52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58.xml"/><Relationship Id="rId2" Type="http://schemas.openxmlformats.org/officeDocument/2006/relationships/image" Target="../media/image22.png"/><Relationship Id="rId1" Type="http://schemas.openxmlformats.org/officeDocument/2006/relationships/tags" Target="../tags/tag57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60.xml"/><Relationship Id="rId2" Type="http://schemas.openxmlformats.org/officeDocument/2006/relationships/image" Target="../media/image23.png"/><Relationship Id="rId1" Type="http://schemas.openxmlformats.org/officeDocument/2006/relationships/tags" Target="../tags/tag59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62.xml"/><Relationship Id="rId2" Type="http://schemas.openxmlformats.org/officeDocument/2006/relationships/image" Target="../media/image24.png"/><Relationship Id="rId1" Type="http://schemas.openxmlformats.org/officeDocument/2006/relationships/tags" Target="../tags/tag61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64.xml"/><Relationship Id="rId2" Type="http://schemas.openxmlformats.org/officeDocument/2006/relationships/image" Target="../media/image23.png"/><Relationship Id="rId1" Type="http://schemas.openxmlformats.org/officeDocument/2006/relationships/tags" Target="../tags/tag63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66.xml"/><Relationship Id="rId2" Type="http://schemas.openxmlformats.org/officeDocument/2006/relationships/image" Target="../media/image25.png"/><Relationship Id="rId1" Type="http://schemas.openxmlformats.org/officeDocument/2006/relationships/tags" Target="../tags/tag65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68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tags" Target="../tags/tag6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70.xml"/><Relationship Id="rId1" Type="http://schemas.openxmlformats.org/officeDocument/2006/relationships/tags" Target="../tags/tag69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72.xml"/><Relationship Id="rId2" Type="http://schemas.openxmlformats.org/officeDocument/2006/relationships/image" Target="../media/image28.png"/><Relationship Id="rId1" Type="http://schemas.openxmlformats.org/officeDocument/2006/relationships/tags" Target="../tags/tag71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74.xml"/><Relationship Id="rId2" Type="http://schemas.openxmlformats.org/officeDocument/2006/relationships/image" Target="../media/image29.png"/><Relationship Id="rId1" Type="http://schemas.openxmlformats.org/officeDocument/2006/relationships/tags" Target="../tags/tag73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76.xml"/><Relationship Id="rId2" Type="http://schemas.openxmlformats.org/officeDocument/2006/relationships/image" Target="../media/image30.png"/><Relationship Id="rId1" Type="http://schemas.openxmlformats.org/officeDocument/2006/relationships/tags" Target="../tags/tag75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78.xml"/><Relationship Id="rId2" Type="http://schemas.openxmlformats.org/officeDocument/2006/relationships/image" Target="../media/image31.png"/><Relationship Id="rId1" Type="http://schemas.openxmlformats.org/officeDocument/2006/relationships/tags" Target="../tags/tag77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80.xml"/><Relationship Id="rId2" Type="http://schemas.openxmlformats.org/officeDocument/2006/relationships/image" Target="../media/image32.png"/><Relationship Id="rId1" Type="http://schemas.openxmlformats.org/officeDocument/2006/relationships/tags" Target="../tags/tag79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82.xml"/><Relationship Id="rId2" Type="http://schemas.openxmlformats.org/officeDocument/2006/relationships/image" Target="../media/image33.png"/><Relationship Id="rId1" Type="http://schemas.openxmlformats.org/officeDocument/2006/relationships/tags" Target="../tags/tag81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84.xml"/><Relationship Id="rId2" Type="http://schemas.openxmlformats.org/officeDocument/2006/relationships/image" Target="../media/image34.png"/><Relationship Id="rId1" Type="http://schemas.openxmlformats.org/officeDocument/2006/relationships/tags" Target="../tags/tag83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86.xml"/><Relationship Id="rId2" Type="http://schemas.openxmlformats.org/officeDocument/2006/relationships/image" Target="../media/image35.png"/><Relationship Id="rId1" Type="http://schemas.openxmlformats.org/officeDocument/2006/relationships/tags" Target="../tags/tag85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88.xml"/><Relationship Id="rId2" Type="http://schemas.openxmlformats.org/officeDocument/2006/relationships/image" Target="../media/image35.png"/><Relationship Id="rId1" Type="http://schemas.openxmlformats.org/officeDocument/2006/relationships/tags" Target="../tags/tag87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tags" Target="../tags/tag97.xml"/><Relationship Id="rId8" Type="http://schemas.openxmlformats.org/officeDocument/2006/relationships/tags" Target="../tags/tag96.xml"/><Relationship Id="rId7" Type="http://schemas.openxmlformats.org/officeDocument/2006/relationships/tags" Target="../tags/tag95.xml"/><Relationship Id="rId6" Type="http://schemas.openxmlformats.org/officeDocument/2006/relationships/tags" Target="../tags/tag94.xml"/><Relationship Id="rId5" Type="http://schemas.openxmlformats.org/officeDocument/2006/relationships/tags" Target="../tags/tag93.xml"/><Relationship Id="rId4" Type="http://schemas.openxmlformats.org/officeDocument/2006/relationships/tags" Target="../tags/tag92.xml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8" Type="http://schemas.openxmlformats.org/officeDocument/2006/relationships/slideLayout" Target="../slideLayouts/slideLayout4.xml"/><Relationship Id="rId17" Type="http://schemas.openxmlformats.org/officeDocument/2006/relationships/tags" Target="../tags/tag105.xml"/><Relationship Id="rId16" Type="http://schemas.openxmlformats.org/officeDocument/2006/relationships/tags" Target="../tags/tag104.xml"/><Relationship Id="rId15" Type="http://schemas.openxmlformats.org/officeDocument/2006/relationships/tags" Target="../tags/tag103.xml"/><Relationship Id="rId14" Type="http://schemas.openxmlformats.org/officeDocument/2006/relationships/tags" Target="../tags/tag102.xml"/><Relationship Id="rId13" Type="http://schemas.openxmlformats.org/officeDocument/2006/relationships/tags" Target="../tags/tag101.xml"/><Relationship Id="rId12" Type="http://schemas.openxmlformats.org/officeDocument/2006/relationships/tags" Target="../tags/tag100.xml"/><Relationship Id="rId11" Type="http://schemas.openxmlformats.org/officeDocument/2006/relationships/tags" Target="../tags/tag99.xml"/><Relationship Id="rId10" Type="http://schemas.openxmlformats.org/officeDocument/2006/relationships/tags" Target="../tags/tag98.xml"/><Relationship Id="rId1" Type="http://schemas.openxmlformats.org/officeDocument/2006/relationships/tags" Target="../tags/tag89.xml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107.xml"/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tags" Target="../tags/tag106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09.xml"/><Relationship Id="rId2" Type="http://schemas.openxmlformats.org/officeDocument/2006/relationships/image" Target="../media/image38.png"/><Relationship Id="rId1" Type="http://schemas.openxmlformats.org/officeDocument/2006/relationships/tags" Target="../tags/tag108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11.xml"/><Relationship Id="rId2" Type="http://schemas.openxmlformats.org/officeDocument/2006/relationships/image" Target="../media/image39.png"/><Relationship Id="rId1" Type="http://schemas.openxmlformats.org/officeDocument/2006/relationships/tags" Target="../tags/tag110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13.xml"/><Relationship Id="rId2" Type="http://schemas.openxmlformats.org/officeDocument/2006/relationships/image" Target="../media/image40.png"/><Relationship Id="rId1" Type="http://schemas.openxmlformats.org/officeDocument/2006/relationships/tags" Target="../tags/tag112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15.xml"/><Relationship Id="rId2" Type="http://schemas.openxmlformats.org/officeDocument/2006/relationships/image" Target="../media/image41.png"/><Relationship Id="rId1" Type="http://schemas.openxmlformats.org/officeDocument/2006/relationships/tags" Target="../tags/tag114.xml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" Type="http://schemas.openxmlformats.org/officeDocument/2006/relationships/tags" Target="../tags/tag116.xml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20.xml"/><Relationship Id="rId2" Type="http://schemas.openxmlformats.org/officeDocument/2006/relationships/image" Target="../media/image42.png"/><Relationship Id="rId1" Type="http://schemas.openxmlformats.org/officeDocument/2006/relationships/tags" Target="../tags/tag119.xml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23.xml"/><Relationship Id="rId2" Type="http://schemas.openxmlformats.org/officeDocument/2006/relationships/tags" Target="../tags/tag122.xml"/><Relationship Id="rId1" Type="http://schemas.openxmlformats.org/officeDocument/2006/relationships/tags" Target="../tags/tag121.xml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25.xml"/><Relationship Id="rId2" Type="http://schemas.openxmlformats.org/officeDocument/2006/relationships/image" Target="../media/image43.png"/><Relationship Id="rId1" Type="http://schemas.openxmlformats.org/officeDocument/2006/relationships/tags" Target="../tags/tag124.xml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27.xml"/><Relationship Id="rId2" Type="http://schemas.openxmlformats.org/officeDocument/2006/relationships/image" Target="../media/image44.png"/><Relationship Id="rId1" Type="http://schemas.openxmlformats.org/officeDocument/2006/relationships/tags" Target="../tags/tag126.xml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29.xml"/><Relationship Id="rId2" Type="http://schemas.openxmlformats.org/officeDocument/2006/relationships/image" Target="../media/image45.png"/><Relationship Id="rId1" Type="http://schemas.openxmlformats.org/officeDocument/2006/relationships/tags" Target="../tags/tag128.xml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31.xml"/><Relationship Id="rId2" Type="http://schemas.openxmlformats.org/officeDocument/2006/relationships/image" Target="../media/image46.png"/><Relationship Id="rId1" Type="http://schemas.openxmlformats.org/officeDocument/2006/relationships/tags" Target="../tags/tag130.xml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33.xml"/><Relationship Id="rId2" Type="http://schemas.openxmlformats.org/officeDocument/2006/relationships/image" Target="../media/image47.png"/><Relationship Id="rId1" Type="http://schemas.openxmlformats.org/officeDocument/2006/relationships/tags" Target="../tags/tag132.xml"/></Relationships>
</file>

<file path=ppt/slides/_rels/slide4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35.xml"/><Relationship Id="rId2" Type="http://schemas.openxmlformats.org/officeDocument/2006/relationships/image" Target="../media/image48.png"/><Relationship Id="rId1" Type="http://schemas.openxmlformats.org/officeDocument/2006/relationships/tags" Target="../tags/tag134.xml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37.xml"/><Relationship Id="rId2" Type="http://schemas.openxmlformats.org/officeDocument/2006/relationships/image" Target="../media/image49.png"/><Relationship Id="rId1" Type="http://schemas.openxmlformats.org/officeDocument/2006/relationships/tags" Target="../tags/tag136.xml"/></Relationships>
</file>

<file path=ppt/slides/_rels/slide4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139.xml"/><Relationship Id="rId2" Type="http://schemas.openxmlformats.org/officeDocument/2006/relationships/image" Target="../media/image50.png"/><Relationship Id="rId1" Type="http://schemas.openxmlformats.org/officeDocument/2006/relationships/tags" Target="../tags/tag13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40.xml"/><Relationship Id="rId1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加地址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图片 1" descr="2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 descr="2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南京加地址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 descr="杭州加地址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 descr="南昌加地址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矩形 5"/>
          <p:cNvSpPr/>
          <p:nvPr/>
        </p:nvSpPr>
        <p:spPr>
          <a:xfrm>
            <a:off x="1041400" y="3368040"/>
            <a:ext cx="10093960" cy="26022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5308600" y="3517265"/>
            <a:ext cx="5671820" cy="730885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4044D3"/>
              </a:gs>
              <a:gs pos="100000">
                <a:srgbClr val="FF1B2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041400" y="5970270"/>
            <a:ext cx="10093960" cy="421005"/>
          </a:xfrm>
          <a:prstGeom prst="rect">
            <a:avLst/>
          </a:prstGeom>
          <a:gradFill>
            <a:gsLst>
              <a:gs pos="0">
                <a:srgbClr val="4044D3"/>
              </a:gs>
              <a:gs pos="100000">
                <a:srgbClr val="FF1B2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"/>
            </p:custDataLst>
          </p:nvPr>
        </p:nvSpPr>
        <p:spPr>
          <a:xfrm>
            <a:off x="4154805" y="566420"/>
            <a:ext cx="7525385" cy="24415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 fontAlgn="auto">
              <a:lnSpc>
                <a:spcPct val="100000"/>
              </a:lnSpc>
            </a:pPr>
            <a:endParaRPr lang="zh-CN" altLang="en-US" sz="3200" b="1" dirty="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  <a:p>
            <a:pPr algn="ctr" fontAlgn="auto">
              <a:lnSpc>
                <a:spcPct val="100000"/>
              </a:lnSpc>
            </a:pPr>
            <a:endParaRPr lang="zh-CN" altLang="en-US" sz="3200" b="1" dirty="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  <a:p>
            <a:pPr algn="ctr" fontAlgn="auto">
              <a:lnSpc>
                <a:spcPct val="100000"/>
              </a:lnSpc>
            </a:pPr>
            <a:r>
              <a:rPr lang="en-US" altLang="zh-CN" sz="4000" b="1" dirty="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       </a:t>
            </a:r>
            <a:r>
              <a:rPr lang="zh-CN" altLang="en-US" sz="4000" b="1" dirty="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六张网落地·增量行情启航</a:t>
            </a:r>
            <a:endParaRPr lang="zh-CN" altLang="en-US" sz="4000" b="1" dirty="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  <a:p>
            <a:pPr algn="ctr" fontAlgn="auto">
              <a:lnSpc>
                <a:spcPct val="100000"/>
              </a:lnSpc>
            </a:pPr>
            <a:r>
              <a:rPr lang="en-US" altLang="zh-CN" sz="2400" b="1" dirty="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                                 </a:t>
            </a:r>
            <a:r>
              <a:rPr lang="zh-CN" altLang="en-US" sz="2400" b="1" dirty="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——十五五算力通信主线投资峰会</a:t>
            </a:r>
            <a:endParaRPr lang="zh-CN" altLang="en-US" sz="2400" b="1" dirty="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  <a:p>
            <a:pPr algn="ctr" fontAlgn="auto">
              <a:lnSpc>
                <a:spcPct val="100000"/>
              </a:lnSpc>
            </a:pPr>
            <a:endParaRPr lang="zh-CN" altLang="en-US" sz="6000" b="1" dirty="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  <a:p>
            <a:pPr algn="ctr" fontAlgn="auto">
              <a:lnSpc>
                <a:spcPct val="100000"/>
              </a:lnSpc>
            </a:pPr>
            <a:endParaRPr lang="zh-CN" altLang="en-US" sz="6000" b="1" dirty="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74640" y="4196715"/>
            <a:ext cx="52692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15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经传多赢资深投顾</a:t>
            </a:r>
            <a:endParaRPr lang="zh-CN" altLang="en-US" sz="150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5361305" y="4479925"/>
            <a:ext cx="52825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20000"/>
              </a:lnSpc>
            </a:pPr>
            <a:r>
              <a:rPr lang="zh-CN" altLang="en-US" sz="15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十多年从业经验</a:t>
            </a:r>
            <a:r>
              <a:rPr lang="en-US" altLang="zh-CN" sz="15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,专注实战操作研究，独创《人气战法》《黄金战法》《绝对龙头战法》</a:t>
            </a:r>
            <a:r>
              <a:rPr lang="zh-CN" altLang="en-US" sz="15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，</a:t>
            </a:r>
            <a:r>
              <a:rPr lang="en-US" altLang="zh-CN" sz="15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熟知散户操作心理，建立完整盈利模式，精湛的短线技术，准确把握市场热点，帮助散户们在操作中确定方向，深受全国用户喜爱！</a:t>
            </a:r>
            <a:endParaRPr lang="zh-CN" altLang="en-US" sz="150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166360" y="4163695"/>
            <a:ext cx="398780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300">
                <a:solidFill>
                  <a:srgbClr val="4A4A4A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·</a:t>
            </a:r>
            <a:endParaRPr lang="en-US" altLang="zh-CN" sz="2300">
              <a:solidFill>
                <a:srgbClr val="4A4A4A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4"/>
            </p:custDataLst>
          </p:nvPr>
        </p:nvSpPr>
        <p:spPr>
          <a:xfrm>
            <a:off x="5166360" y="4478020"/>
            <a:ext cx="398780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300">
                <a:solidFill>
                  <a:srgbClr val="4A4A4A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·</a:t>
            </a:r>
            <a:endParaRPr lang="en-US" altLang="zh-CN" sz="2300">
              <a:solidFill>
                <a:srgbClr val="4A4A4A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875020" y="3572510"/>
            <a:ext cx="5394960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刘涛</a:t>
            </a:r>
            <a:r>
              <a:rPr lang="en-US" altLang="zh-CN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  |    </a:t>
            </a:r>
            <a:r>
              <a:rPr lang="zh-CN" altLang="en-US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投顾执业编号</a:t>
            </a:r>
            <a:r>
              <a:rPr lang="en-US" altLang="zh-CN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:</a:t>
            </a:r>
            <a:r>
              <a:rPr lang="en-US" altLang="zh-CN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endParaRPr lang="en-US" altLang="zh-CN" sz="1900">
              <a:solidFill>
                <a:schemeClr val="bg1"/>
              </a:solidFill>
              <a:latin typeface="思源黑体 Medium" panose="020B0600000000000000" charset="-122"/>
              <a:ea typeface="思源黑体 Medium" panose="020B0600000000000000" charset="-122"/>
              <a:cs typeface="思源黑体 Medium" panose="020B0600000000000000" charset="-122"/>
            </a:endParaRPr>
          </a:p>
          <a:p>
            <a:r>
              <a:rPr lang="en-US" altLang="zh-CN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           </a:t>
            </a:r>
            <a:r>
              <a:rPr lang="zh-CN" altLang="en-US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基金从业编号</a:t>
            </a:r>
            <a:r>
              <a:rPr lang="en-US" altLang="zh-CN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:A20250616011746</a:t>
            </a:r>
            <a:endParaRPr lang="en-US" altLang="zh-CN" sz="1900">
              <a:solidFill>
                <a:schemeClr val="bg1"/>
              </a:solidFill>
              <a:latin typeface="思源黑体 Medium" panose="020B0600000000000000" charset="-122"/>
              <a:ea typeface="思源黑体 Medium" panose="020B0600000000000000" charset="-122"/>
              <a:cs typeface="思源黑体 Medium" panose="020B0600000000000000" charset="-122"/>
            </a:endParaRPr>
          </a:p>
        </p:txBody>
      </p:sp>
      <p:pic>
        <p:nvPicPr>
          <p:cNvPr id="2" name="图片 1" descr="刘涛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021080" y="814705"/>
            <a:ext cx="4232910" cy="515556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目录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2555" y="1383030"/>
            <a:ext cx="1457325" cy="3444240"/>
          </a:xfrm>
          <a:prstGeom prst="rect">
            <a:avLst/>
          </a:prstGeom>
        </p:spPr>
      </p:pic>
      <p:grpSp>
        <p:nvGrpSpPr>
          <p:cNvPr id="4" name="组合 3"/>
          <p:cNvGrpSpPr/>
          <p:nvPr>
            <p:custDataLst>
              <p:tags r:id="rId2"/>
            </p:custDataLst>
          </p:nvPr>
        </p:nvGrpSpPr>
        <p:grpSpPr>
          <a:xfrm>
            <a:off x="4187825" y="1383030"/>
            <a:ext cx="6595745" cy="808355"/>
            <a:chOff x="6595" y="2178"/>
            <a:chExt cx="10387" cy="1273"/>
          </a:xfrm>
        </p:grpSpPr>
        <p:pic>
          <p:nvPicPr>
            <p:cNvPr id="5" name="图片 4" descr="第一章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6595" y="2178"/>
              <a:ext cx="10387" cy="1273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>
              <p:custDataLst>
                <p:tags r:id="rId5"/>
              </p:custDataLst>
            </p:nvPr>
          </p:nvSpPr>
          <p:spPr>
            <a:xfrm>
              <a:off x="7216" y="2404"/>
              <a:ext cx="234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rgbClr val="FF0000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第一章</a:t>
              </a:r>
              <a:endParaRPr lang="zh-CN" altLang="en-US" sz="2800">
                <a:solidFill>
                  <a:srgbClr val="FF0000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8" name="文本框 7"/>
            <p:cNvSpPr txBox="1"/>
            <p:nvPr>
              <p:custDataLst>
                <p:tags r:id="rId6"/>
              </p:custDataLst>
            </p:nvPr>
          </p:nvSpPr>
          <p:spPr>
            <a:xfrm>
              <a:off x="10006" y="2474"/>
              <a:ext cx="6253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大盘分析与交易</a:t>
              </a:r>
              <a:r>
                <a:rPr lang="zh-CN" altLang="en-US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策略</a:t>
              </a:r>
              <a:endParaRPr lang="zh-CN" altLang="en-US" sz="28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</p:grpSp>
      <p:grpSp>
        <p:nvGrpSpPr>
          <p:cNvPr id="9" name="组合 8"/>
          <p:cNvGrpSpPr/>
          <p:nvPr>
            <p:custDataLst>
              <p:tags r:id="rId7"/>
            </p:custDataLst>
          </p:nvPr>
        </p:nvGrpSpPr>
        <p:grpSpPr>
          <a:xfrm>
            <a:off x="4187825" y="2487930"/>
            <a:ext cx="6595745" cy="808355"/>
            <a:chOff x="6595" y="2178"/>
            <a:chExt cx="10387" cy="1273"/>
          </a:xfrm>
        </p:grpSpPr>
        <p:pic>
          <p:nvPicPr>
            <p:cNvPr id="10" name="图片 9" descr="第一章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6595" y="2178"/>
              <a:ext cx="10387" cy="1273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>
              <p:custDataLst>
                <p:tags r:id="rId9"/>
              </p:custDataLst>
            </p:nvPr>
          </p:nvSpPr>
          <p:spPr>
            <a:xfrm>
              <a:off x="7216" y="2404"/>
              <a:ext cx="234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rgbClr val="FF0000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第二章</a:t>
              </a:r>
              <a:endParaRPr lang="zh-CN" altLang="en-US" sz="2800">
                <a:solidFill>
                  <a:srgbClr val="FF0000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14" name="文本框 13"/>
            <p:cNvSpPr txBox="1"/>
            <p:nvPr>
              <p:custDataLst>
                <p:tags r:id="rId10"/>
              </p:custDataLst>
            </p:nvPr>
          </p:nvSpPr>
          <p:spPr>
            <a:xfrm>
              <a:off x="10006" y="2474"/>
              <a:ext cx="6253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  <a:sym typeface="+mn-ea"/>
                </a:rPr>
                <a:t>十五五规划</a:t>
              </a:r>
              <a:r>
                <a:rPr lang="zh-CN" altLang="en-US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  <a:sym typeface="+mn-ea"/>
                </a:rPr>
                <a:t>的两张网</a:t>
              </a:r>
              <a:endParaRPr lang="zh-CN" altLang="en-US" sz="28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endParaRPr>
            </a:p>
          </p:txBody>
        </p:sp>
      </p:grpSp>
      <p:grpSp>
        <p:nvGrpSpPr>
          <p:cNvPr id="18" name="组合 17"/>
          <p:cNvGrpSpPr/>
          <p:nvPr>
            <p:custDataLst>
              <p:tags r:id="rId11"/>
            </p:custDataLst>
          </p:nvPr>
        </p:nvGrpSpPr>
        <p:grpSpPr>
          <a:xfrm>
            <a:off x="4187825" y="3592830"/>
            <a:ext cx="6595745" cy="808355"/>
            <a:chOff x="6595" y="2178"/>
            <a:chExt cx="10387" cy="1273"/>
          </a:xfrm>
        </p:grpSpPr>
        <p:pic>
          <p:nvPicPr>
            <p:cNvPr id="19" name="图片 18" descr="第一章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6595" y="2178"/>
              <a:ext cx="10387" cy="1273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>
              <p:custDataLst>
                <p:tags r:id="rId13"/>
              </p:custDataLst>
            </p:nvPr>
          </p:nvSpPr>
          <p:spPr>
            <a:xfrm>
              <a:off x="7216" y="2404"/>
              <a:ext cx="234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rgbClr val="FF0000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第三章</a:t>
              </a:r>
              <a:endParaRPr lang="zh-CN" altLang="en-US" sz="2800">
                <a:solidFill>
                  <a:srgbClr val="FF0000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14"/>
              </p:custDataLst>
            </p:nvPr>
          </p:nvSpPr>
          <p:spPr>
            <a:xfrm>
              <a:off x="10006" y="2474"/>
              <a:ext cx="6659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  <a:sym typeface="+mn-ea"/>
                </a:rPr>
                <a:t>趋势与爆量的完美</a:t>
              </a:r>
              <a:r>
                <a:rPr lang="zh-CN" altLang="en-US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  <a:sym typeface="+mn-ea"/>
                </a:rPr>
                <a:t>结合</a:t>
              </a:r>
              <a:endParaRPr lang="zh-CN" altLang="en-US" sz="28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endParaRPr>
            </a:p>
          </p:txBody>
        </p:sp>
      </p:grpSp>
      <p:grpSp>
        <p:nvGrpSpPr>
          <p:cNvPr id="23" name="组合 22"/>
          <p:cNvGrpSpPr/>
          <p:nvPr>
            <p:custDataLst>
              <p:tags r:id="rId15"/>
            </p:custDataLst>
          </p:nvPr>
        </p:nvGrpSpPr>
        <p:grpSpPr>
          <a:xfrm>
            <a:off x="4187825" y="4697730"/>
            <a:ext cx="6595745" cy="808355"/>
            <a:chOff x="6595" y="2178"/>
            <a:chExt cx="10387" cy="1273"/>
          </a:xfrm>
        </p:grpSpPr>
        <p:pic>
          <p:nvPicPr>
            <p:cNvPr id="32" name="图片 31" descr="第一章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6595" y="2178"/>
              <a:ext cx="10387" cy="1273"/>
            </a:xfrm>
            <a:prstGeom prst="rect">
              <a:avLst/>
            </a:prstGeom>
          </p:spPr>
        </p:pic>
        <p:sp>
          <p:nvSpPr>
            <p:cNvPr id="33" name="文本框 32"/>
            <p:cNvSpPr txBox="1"/>
            <p:nvPr>
              <p:custDataLst>
                <p:tags r:id="rId17"/>
              </p:custDataLst>
            </p:nvPr>
          </p:nvSpPr>
          <p:spPr>
            <a:xfrm>
              <a:off x="7216" y="2404"/>
              <a:ext cx="234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rgbClr val="FF0000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第四章</a:t>
              </a:r>
              <a:endParaRPr lang="zh-CN" altLang="en-US" sz="2800">
                <a:solidFill>
                  <a:srgbClr val="FF0000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34" name="文本框 33"/>
            <p:cNvSpPr txBox="1"/>
            <p:nvPr>
              <p:custDataLst>
                <p:tags r:id="rId18"/>
              </p:custDataLst>
            </p:nvPr>
          </p:nvSpPr>
          <p:spPr>
            <a:xfrm>
              <a:off x="10006" y="2474"/>
              <a:ext cx="6253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  <a:sym typeface="+mn-ea"/>
                </a:rPr>
                <a:t>订制自己</a:t>
              </a:r>
              <a:r>
                <a:rPr lang="zh-CN" altLang="en-US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  <a:sym typeface="+mn-ea"/>
                </a:rPr>
                <a:t>的交易</a:t>
              </a:r>
              <a:r>
                <a:rPr lang="zh-CN" altLang="en-US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  <a:sym typeface="+mn-ea"/>
                </a:rPr>
                <a:t>规则</a:t>
              </a:r>
              <a:endParaRPr lang="zh-CN" altLang="en-US" sz="28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endParaRPr>
            </a:p>
          </p:txBody>
        </p:sp>
      </p:grpSp>
    </p:spTree>
    <p:custDataLst>
      <p:tags r:id="rId19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4226560" y="1716088"/>
            <a:ext cx="37388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PART 01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Medium" panose="020B0600000000000000" charset="-122"/>
              <a:ea typeface="思源黑体 Medium" panose="020B0600000000000000" charset="-122"/>
              <a:cs typeface="思源黑体 CN Normal" panose="020B0400000000000000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1715135" y="3064510"/>
            <a:ext cx="8949055" cy="12604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/>
            <a:r>
              <a:rPr lang="zh-CN" altLang="en-US" sz="76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大盘分析与交易策略</a:t>
            </a:r>
            <a:endParaRPr lang="en-US" altLang="zh-CN" sz="760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2279015" y="2635250"/>
            <a:ext cx="7641590" cy="0"/>
          </a:xfrm>
          <a:prstGeom prst="line">
            <a:avLst/>
          </a:prstGeom>
          <a:ln>
            <a:gradFill>
              <a:gsLst>
                <a:gs pos="0">
                  <a:srgbClr val="1E38B8"/>
                </a:gs>
                <a:gs pos="50000">
                  <a:srgbClr val="B77DFE"/>
                </a:gs>
                <a:gs pos="100000">
                  <a:srgbClr val="1E38B8"/>
                </a:gs>
              </a:gsLst>
              <a:lin ang="0" scaled="0"/>
            </a:gra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91280" y="197485"/>
            <a:ext cx="5080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4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趋势</a:t>
            </a:r>
            <a:r>
              <a:rPr lang="en-US" sz="24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 </a:t>
            </a:r>
            <a:r>
              <a:rPr lang="zh-CN" sz="24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所有市场分析的核心</a:t>
            </a:r>
            <a:endParaRPr lang="zh-CN" altLang="en-US" sz="2400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957580"/>
            <a:ext cx="11629390" cy="531431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91280" y="197485"/>
            <a:ext cx="5080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>
                <a:solidFill>
                  <a:srgbClr val="FF0000"/>
                </a:solidFill>
                <a:latin typeface="Georgia" panose="02040502050405020303"/>
                <a:ea typeface="Georgia" panose="02040502050405020303"/>
                <a:sym typeface="+mn-ea"/>
              </a:rPr>
              <a:t>   </a:t>
            </a:r>
            <a:r>
              <a:rPr lang="zh-CN" sz="2800" b="1">
                <a:solidFill>
                  <a:schemeClr val="accent5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大盘向上</a:t>
            </a:r>
            <a:r>
              <a:rPr lang="en-US" sz="2800" b="1">
                <a:solidFill>
                  <a:schemeClr val="accent5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· </a:t>
            </a:r>
            <a:r>
              <a:rPr lang="zh-CN" sz="2800" b="1">
                <a:solidFill>
                  <a:schemeClr val="accent5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增量行情</a:t>
            </a:r>
            <a:endParaRPr lang="zh-CN" altLang="en-US" sz="2800" b="1">
              <a:solidFill>
                <a:schemeClr val="accent5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" y="875030"/>
            <a:ext cx="12178665" cy="551624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28390" y="196850"/>
            <a:ext cx="5080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8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大盘震荡</a:t>
            </a:r>
            <a:r>
              <a:rPr lang="en-US" sz="28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· </a:t>
            </a:r>
            <a:r>
              <a:rPr lang="zh-CN" sz="28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存量</a:t>
            </a:r>
            <a:r>
              <a:rPr lang="en-US" sz="28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/</a:t>
            </a:r>
            <a:r>
              <a:rPr lang="zh-CN" sz="28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微减量行情</a:t>
            </a:r>
            <a:endParaRPr lang="zh-CN" altLang="en-US" sz="2800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90" y="895350"/>
            <a:ext cx="11924030" cy="532003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91280" y="197485"/>
            <a:ext cx="508000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800" b="1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大盘向下</a:t>
            </a:r>
            <a:r>
              <a:rPr lang="en-US" sz="2800" b="1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· </a:t>
            </a:r>
            <a:r>
              <a:rPr lang="zh-CN" sz="2800" b="1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减量行情</a:t>
            </a:r>
            <a:endParaRPr lang="zh-CN" sz="2800" b="1">
              <a:solidFill>
                <a:srgbClr val="00B05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endParaRPr lang="zh-CN" altLang="en-US" sz="2800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30" y="875665"/>
            <a:ext cx="11838940" cy="544258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91280" y="197485"/>
            <a:ext cx="5080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</a:t>
            </a:r>
            <a:r>
              <a:rPr lang="zh-CN" altLang="en-US" sz="2800" b="1">
                <a:solidFill>
                  <a:schemeClr val="bg1"/>
                </a:solidFill>
              </a:rPr>
              <a:t>不同阶段下的</a:t>
            </a:r>
            <a:r>
              <a:rPr lang="zh-CN" altLang="en-US" sz="2800" b="1">
                <a:solidFill>
                  <a:schemeClr val="bg1"/>
                </a:solidFill>
              </a:rPr>
              <a:t>仓位策略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5" y="814070"/>
            <a:ext cx="12063730" cy="54705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91280" y="197485"/>
            <a:ext cx="5080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chemeClr val="bg1"/>
                </a:solidFill>
              </a:rPr>
              <a:t>结合大盘分析平台做具体</a:t>
            </a:r>
            <a:r>
              <a:rPr lang="zh-CN" altLang="en-US" sz="2800" b="1">
                <a:solidFill>
                  <a:schemeClr val="bg1"/>
                </a:solidFill>
              </a:rPr>
              <a:t>操作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9470"/>
            <a:ext cx="12192000" cy="5544185"/>
          </a:xfrm>
          <a:prstGeom prst="rect">
            <a:avLst/>
          </a:prstGeom>
        </p:spPr>
      </p:pic>
      <p:sp>
        <p:nvSpPr>
          <p:cNvPr id="4" name="圆角矩形标注 3"/>
          <p:cNvSpPr/>
          <p:nvPr/>
        </p:nvSpPr>
        <p:spPr>
          <a:xfrm>
            <a:off x="95250" y="1773555"/>
            <a:ext cx="2062480" cy="1368425"/>
          </a:xfrm>
          <a:prstGeom prst="wedgeRoundRectCallout">
            <a:avLst>
              <a:gd name="adj1" fmla="val -6297"/>
              <a:gd name="adj2" fmla="val 63030"/>
              <a:gd name="adj3" fmla="val 16667"/>
            </a:avLst>
          </a:prstGeom>
        </p:spPr>
        <p:style>
          <a:lnRef idx="0">
            <a:srgbClr val="FFFFFF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latin typeface="方正小标宋简体" panose="02000000000000000000" charset="-122"/>
                <a:ea typeface="方正小标宋简体" panose="02000000000000000000" charset="-122"/>
              </a:rPr>
              <a:t>量增价涨，重仓抓主流板块</a:t>
            </a:r>
            <a:r>
              <a:rPr lang="en-US" altLang="zh-CN">
                <a:latin typeface="方正小标宋简体" panose="02000000000000000000" charset="-122"/>
                <a:ea typeface="方正小标宋简体" panose="02000000000000000000" charset="-122"/>
              </a:rPr>
              <a:t>+</a:t>
            </a:r>
            <a:r>
              <a:rPr lang="zh-CN" altLang="en-US">
                <a:latin typeface="方正小标宋简体" panose="02000000000000000000" charset="-122"/>
                <a:ea typeface="方正小标宋简体" panose="02000000000000000000" charset="-122"/>
              </a:rPr>
              <a:t>中军龙头做波段，机构行情持续</a:t>
            </a:r>
            <a:r>
              <a:rPr lang="zh-CN" altLang="en-US">
                <a:latin typeface="方正小标宋简体" panose="02000000000000000000" charset="-122"/>
                <a:ea typeface="方正小标宋简体" panose="02000000000000000000" charset="-122"/>
              </a:rPr>
              <a:t>赚钱</a:t>
            </a:r>
            <a:endParaRPr lang="zh-CN" altLang="en-US">
              <a:latin typeface="方正小标宋简体" panose="02000000000000000000" charset="-122"/>
              <a:ea typeface="方正小标宋简体" panose="02000000000000000000" charset="-122"/>
            </a:endParaRPr>
          </a:p>
        </p:txBody>
      </p:sp>
      <p:sp>
        <p:nvSpPr>
          <p:cNvPr id="6" name="圆角矩形标注 5"/>
          <p:cNvSpPr/>
          <p:nvPr/>
        </p:nvSpPr>
        <p:spPr>
          <a:xfrm>
            <a:off x="2205990" y="3557270"/>
            <a:ext cx="3084195" cy="1028065"/>
          </a:xfrm>
          <a:prstGeom prst="wedgeRoundRectCallout">
            <a:avLst>
              <a:gd name="adj1" fmla="val -6184"/>
              <a:gd name="adj2" fmla="val -93592"/>
              <a:gd name="adj3" fmla="val 16667"/>
            </a:avLst>
          </a:prstGeom>
        </p:spPr>
        <p:style>
          <a:lnRef idx="0">
            <a:srgbClr val="FFFFFF"/>
          </a:lnRef>
          <a:fillRef idx="2">
            <a:schemeClr val="accent6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量减价横，结构性机会游资行情，主流休整，投机抓小票，比如电力</a:t>
            </a:r>
            <a:r>
              <a:rPr lang="en-US" altLang="zh-CN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/</a:t>
            </a:r>
            <a:r>
              <a:rPr lang="zh-CN" altLang="en-US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农业</a:t>
            </a:r>
            <a:r>
              <a:rPr lang="en-US" altLang="zh-CN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/</a:t>
            </a:r>
            <a:r>
              <a:rPr lang="zh-CN" altLang="en-US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零售等</a:t>
            </a:r>
            <a:endParaRPr lang="zh-CN" altLang="en-US"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4226560" y="1716088"/>
            <a:ext cx="37388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PART 0</a:t>
            </a: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2</a:t>
            </a:r>
            <a:endParaRPr kumimoji="0" lang="en-US" altLang="zh-CN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Medium" panose="020B0600000000000000" charset="-122"/>
              <a:ea typeface="思源黑体 Medium" panose="020B0600000000000000" charset="-122"/>
              <a:cs typeface="思源黑体 CN Normal" panose="020B0400000000000000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1715135" y="3064510"/>
            <a:ext cx="8949055" cy="12604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/>
            <a:r>
              <a:rPr lang="zh-CN" altLang="en-US" sz="76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十五五规划的</a:t>
            </a:r>
            <a:r>
              <a:rPr lang="zh-CN" altLang="en-US" sz="76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两张网</a:t>
            </a:r>
            <a:endParaRPr lang="zh-CN" altLang="en-US" sz="760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2279015" y="2635250"/>
            <a:ext cx="7641590" cy="0"/>
          </a:xfrm>
          <a:prstGeom prst="line">
            <a:avLst/>
          </a:prstGeom>
          <a:ln>
            <a:gradFill>
              <a:gsLst>
                <a:gs pos="0">
                  <a:srgbClr val="1E38B8"/>
                </a:gs>
                <a:gs pos="50000">
                  <a:srgbClr val="B77DFE"/>
                </a:gs>
                <a:gs pos="100000">
                  <a:srgbClr val="1E38B8"/>
                </a:gs>
              </a:gsLst>
              <a:lin ang="0" scaled="0"/>
            </a:gra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9965"/>
            <a:ext cx="12192000" cy="533717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891280" y="197485"/>
            <a:ext cx="5080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chemeClr val="bg1"/>
                </a:solidFill>
              </a:rPr>
              <a:t>十五五规划推动金融强国之路</a:t>
            </a:r>
            <a:endParaRPr lang="zh-CN" altLang="en-US" sz="2800" b="1">
              <a:solidFill>
                <a:schemeClr val="bg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chemeClr val="bg1"/>
                </a:solidFill>
              </a:rPr>
              <a:t>下半年政策核心加码的底层</a:t>
            </a:r>
            <a:r>
              <a:rPr lang="zh-CN" altLang="en-US" sz="2800" b="1">
                <a:solidFill>
                  <a:schemeClr val="bg1"/>
                </a:solidFill>
              </a:rPr>
              <a:t>逻辑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520" y="979170"/>
            <a:ext cx="11398885" cy="530225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97485"/>
            <a:ext cx="503745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  <a:sym typeface="+mn-ea"/>
              </a:rPr>
              <a:t> 投资与消费的经济逻辑差异</a:t>
            </a:r>
            <a:endParaRPr lang="en-US" sz="2800" dirty="0"/>
          </a:p>
          <a:p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" y="1094105"/>
            <a:ext cx="11597640" cy="507047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chemeClr val="bg1"/>
                </a:solidFill>
              </a:rPr>
              <a:t>下半年政策核心加码的底层</a:t>
            </a:r>
            <a:r>
              <a:rPr lang="zh-CN" altLang="en-US" sz="2800" b="1">
                <a:solidFill>
                  <a:schemeClr val="bg1"/>
                </a:solidFill>
              </a:rPr>
              <a:t>逻辑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520" y="979170"/>
            <a:ext cx="11398885" cy="530225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   </a:t>
            </a:r>
            <a:r>
              <a:rPr lang="zh-CN" altLang="en-US" sz="2800" b="1">
                <a:solidFill>
                  <a:schemeClr val="bg1"/>
                </a:solidFill>
              </a:rPr>
              <a:t>十五五规划</a:t>
            </a:r>
            <a:r>
              <a:rPr lang="en-US" altLang="zh-CN" sz="2800" b="1">
                <a:solidFill>
                  <a:schemeClr val="bg1"/>
                </a:solidFill>
              </a:rPr>
              <a:t>“</a:t>
            </a:r>
            <a:r>
              <a:rPr lang="zh-CN" altLang="en-US" sz="2800" b="1">
                <a:solidFill>
                  <a:schemeClr val="bg1"/>
                </a:solidFill>
              </a:rPr>
              <a:t>六张网</a:t>
            </a:r>
            <a:r>
              <a:rPr lang="en-US" altLang="zh-CN" sz="2800" b="1">
                <a:solidFill>
                  <a:schemeClr val="bg1"/>
                </a:solidFill>
              </a:rPr>
              <a:t>”</a:t>
            </a:r>
            <a:endParaRPr lang="en-US" altLang="zh-CN" sz="2800" b="1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35" y="981075"/>
            <a:ext cx="12037695" cy="531876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经传多赢资深投顾：罗雪奎，投顾执业编号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A1120616080001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A20250619001216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251835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   </a:t>
            </a:r>
            <a:r>
              <a:rPr lang="zh-CN" altLang="en-US" sz="2800" b="1">
                <a:solidFill>
                  <a:schemeClr val="bg1"/>
                </a:solidFill>
              </a:rPr>
              <a:t>算力网与通信网的</a:t>
            </a:r>
            <a:r>
              <a:rPr lang="en-US" altLang="zh-CN" sz="2800" b="1">
                <a:solidFill>
                  <a:schemeClr val="bg1"/>
                </a:solidFill>
              </a:rPr>
              <a:t>“</a:t>
            </a:r>
            <a:r>
              <a:rPr lang="zh-CN" altLang="en-US" sz="2800" b="1">
                <a:solidFill>
                  <a:schemeClr val="bg1"/>
                </a:solidFill>
              </a:rPr>
              <a:t>角色地位</a:t>
            </a:r>
            <a:r>
              <a:rPr lang="en-US" altLang="zh-CN" sz="2800" b="1">
                <a:solidFill>
                  <a:schemeClr val="bg1"/>
                </a:solidFill>
              </a:rPr>
              <a:t>”</a:t>
            </a:r>
            <a:endParaRPr lang="en-US" altLang="zh-CN" sz="2800" b="1">
              <a:solidFill>
                <a:schemeClr val="bg1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411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gradFill>
                  <a:gsLst>
                    <a:gs pos="50000">
                      <a:schemeClr val="accent4"/>
                    </a:gs>
                    <a:gs pos="0">
                      <a:schemeClr val="accent4">
                        <a:lumMod val="25000"/>
                        <a:lumOff val="75000"/>
                      </a:schemeClr>
                    </a:gs>
                    <a:gs pos="100000">
                      <a:schemeClr val="accent4">
                        <a:lumMod val="85000"/>
                      </a:schemeClr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微软雅黑" panose="020B0503020204020204" pitchFamily="34" charset="-120"/>
              </a:rPr>
              <a:t>战略定位：新质生产力的数字底座</a:t>
            </a:r>
            <a:endParaRPr lang="en-US" sz="2400" b="1" dirty="0">
              <a:gradFill>
                <a:gsLst>
                  <a:gs pos="50000">
                    <a:schemeClr val="accent4"/>
                  </a:gs>
                  <a:gs pos="0">
                    <a:schemeClr val="accent4">
                      <a:lumMod val="25000"/>
                      <a:lumOff val="75000"/>
                    </a:schemeClr>
                  </a:gs>
                  <a:gs pos="100000">
                    <a:schemeClr val="accent4">
                      <a:lumMod val="85000"/>
                    </a:schemeClr>
                  </a:gs>
                </a:gsLst>
                <a:lin ang="5400000" scaled="1"/>
              </a:gradFill>
              <a:latin typeface="方正小标宋简体" panose="02000000000000000000" charset="-122"/>
              <a:ea typeface="方正小标宋简体" panose="02000000000000000000" charset="-122"/>
              <a:cs typeface="微软雅黑" panose="020B0503020204020204" pitchFamily="34" charset="-120"/>
            </a:endParaRPr>
          </a:p>
        </p:txBody>
      </p:sp>
      <p:sp>
        <p:nvSpPr>
          <p:cNvPr id="2" name="Text 3"/>
          <p:cNvSpPr/>
          <p:nvPr/>
        </p:nvSpPr>
        <p:spPr>
          <a:xfrm>
            <a:off x="731520" y="1807210"/>
            <a:ext cx="7955280" cy="1139825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算力网是人工智能、大数据、云计算等数字经济的底层基础设施</a:t>
            </a:r>
            <a:endParaRPr lang="en-US" sz="16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  <a:p>
            <a:pPr marL="342900" indent="-342900">
              <a:buSzPct val="100000"/>
              <a:buChar char="•"/>
            </a:pPr>
            <a:endParaRPr lang="en-US" sz="16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  <a:sym typeface="+mn-ea"/>
              </a:rPr>
              <a:t>直接决定国家在全球AI竞争中的战略地位</a:t>
            </a:r>
            <a:endParaRPr lang="en-US" sz="1600" dirty="0">
              <a:solidFill>
                <a:schemeClr val="bg2"/>
              </a:solidFill>
            </a:endParaRPr>
          </a:p>
          <a:p>
            <a:pPr marL="342900" indent="-342900">
              <a:buSzPct val="100000"/>
              <a:buChar char="•"/>
            </a:pPr>
            <a:endParaRPr lang="en-US" sz="16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  <a:sym typeface="+mn-ea"/>
              </a:rPr>
              <a:t>与新型电网形成深度耦合（智算中心耗电占全社会用电量比重快速提升）</a:t>
            </a:r>
            <a:endParaRPr lang="en-US" sz="16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  <a:p>
            <a:pPr marL="342900" indent="-342900">
              <a:buSzPct val="100000"/>
              <a:buChar char="•"/>
            </a:pPr>
            <a:endParaRPr lang="en-US" sz="16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3820" y="1176020"/>
            <a:ext cx="4029075" cy="1552575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457200" y="3538220"/>
            <a:ext cx="8229600" cy="411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微软雅黑" panose="020B0503020204020204" pitchFamily="34" charset="-120"/>
              </a:rPr>
              <a:t>战略定位：万物互联的信息高速公路</a:t>
            </a:r>
            <a:endParaRPr lang="en-US" sz="2400" b="1" dirty="0">
              <a:gradFill>
                <a:gsLst>
                  <a:gs pos="50410">
                    <a:srgbClr val="FB9B36"/>
                  </a:gs>
                  <a:gs pos="0">
                    <a:srgbClr val="FE564D"/>
                  </a:gs>
                  <a:gs pos="100000">
                    <a:srgbClr val="F9CA26"/>
                  </a:gs>
                </a:gsLst>
                <a:lin ang="5400000" scaled="1"/>
              </a:gradFill>
              <a:latin typeface="方正小标宋简体" panose="02000000000000000000" charset="-122"/>
              <a:ea typeface="方正小标宋简体" panose="02000000000000000000" charset="-122"/>
              <a:cs typeface="微软雅黑" panose="020B0503020204020204" pitchFamily="34" charset="-120"/>
            </a:endParaRPr>
          </a:p>
        </p:txBody>
      </p:sp>
      <p:sp>
        <p:nvSpPr>
          <p:cNvPr id="8" name="Text 4"/>
          <p:cNvSpPr/>
          <p:nvPr/>
        </p:nvSpPr>
        <p:spPr>
          <a:xfrm>
            <a:off x="731520" y="4508500"/>
            <a:ext cx="7955280" cy="184023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为算力网、物流网、城市管网等提供低时延、高可靠的传输能力</a:t>
            </a:r>
            <a:endParaRPr lang="en-US" sz="16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  <a:p>
            <a:pPr marL="342900" indent="-342900">
              <a:buSzPct val="100000"/>
              <a:buChar char="•"/>
            </a:pPr>
            <a:endParaRPr lang="en-US" sz="16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  <a:sym typeface="+mn-ea"/>
              </a:rPr>
              <a:t>"神经中枢"角色：连接水、电、算力、物流等各张网络</a:t>
            </a:r>
            <a:endParaRPr lang="en-US" sz="16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  <a:sym typeface="+mn-ea"/>
            </a:endParaRPr>
          </a:p>
          <a:p>
            <a:pPr marL="342900" indent="-342900">
              <a:buSzPct val="100000"/>
              <a:buChar char="•"/>
            </a:pPr>
            <a:endParaRPr lang="en-US" sz="16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  <a:sym typeface="+mn-ea"/>
            </a:endParaRPr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  <a:sym typeface="+mn-ea"/>
              </a:rPr>
              <a:t>是数字经济和实体经济深度融合的关键纽带</a:t>
            </a:r>
            <a:endParaRPr lang="en-US" sz="1600" dirty="0">
              <a:solidFill>
                <a:schemeClr val="bg2"/>
              </a:solidFill>
            </a:endParaRPr>
          </a:p>
          <a:p>
            <a:pPr marL="342900" indent="-342900">
              <a:buSzPct val="100000"/>
              <a:buChar char="•"/>
            </a:pPr>
            <a:endParaRPr lang="en-US" sz="1600" dirty="0">
              <a:solidFill>
                <a:schemeClr val="bg2"/>
              </a:solidFill>
            </a:endParaRPr>
          </a:p>
          <a:p>
            <a:pPr marL="342900" indent="-342900">
              <a:buSzPct val="100000"/>
              <a:buChar char="•"/>
            </a:pPr>
            <a:endParaRPr lang="en-US" sz="16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3820" y="4647565"/>
            <a:ext cx="4028440" cy="155321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   </a:t>
            </a:r>
            <a:r>
              <a:rPr lang="en-US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  <a:sym typeface="+mn-ea"/>
              </a:rPr>
              <a:t>重点受益产业链与方向</a:t>
            </a:r>
            <a:endParaRPr lang="en-US" altLang="zh-CN" sz="2800" b="1">
              <a:solidFill>
                <a:schemeClr val="bg1"/>
              </a:solidFill>
            </a:endParaRPr>
          </a:p>
        </p:txBody>
      </p:sp>
      <p:sp>
        <p:nvSpPr>
          <p:cNvPr id="2" name="Text 2"/>
          <p:cNvSpPr/>
          <p:nvPr/>
        </p:nvSpPr>
        <p:spPr>
          <a:xfrm>
            <a:off x="1372235" y="1097280"/>
            <a:ext cx="8229600" cy="411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gradFill>
                  <a:gsLst>
                    <a:gs pos="0">
                      <a:srgbClr val="FFDA32"/>
                    </a:gs>
                    <a:gs pos="100000">
                      <a:srgbClr val="EA2768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方正小标宋简体" panose="02000000000000000000" charset="-122"/>
                <a:ea typeface="方正小标宋简体" panose="02000000000000000000" charset="-122"/>
                <a:cs typeface="微软雅黑" panose="020B0503020204020204" pitchFamily="34" charset="-120"/>
              </a:rPr>
              <a:t>算力网产业链</a:t>
            </a:r>
            <a:endParaRPr lang="en-US" sz="2400" b="1" dirty="0">
              <a:gradFill>
                <a:gsLst>
                  <a:gs pos="0">
                    <a:srgbClr val="FFDA32"/>
                  </a:gs>
                  <a:gs pos="100000">
                    <a:srgbClr val="EA2768"/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方正小标宋简体" panose="02000000000000000000" charset="-122"/>
              <a:ea typeface="方正小标宋简体" panose="02000000000000000000" charset="-122"/>
              <a:cs typeface="微软雅黑" panose="020B0503020204020204" pitchFamily="34" charset="-120"/>
            </a:endParaRPr>
          </a:p>
        </p:txBody>
      </p:sp>
      <p:sp>
        <p:nvSpPr>
          <p:cNvPr id="6" name="Text 3"/>
          <p:cNvSpPr/>
          <p:nvPr/>
        </p:nvSpPr>
        <p:spPr>
          <a:xfrm>
            <a:off x="731520" y="1627632"/>
            <a:ext cx="7955280" cy="411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AI芯片：GPU/ASIC/FPGA等国产算力芯片</a:t>
            </a:r>
            <a:endParaRPr lang="en-US" sz="16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7" name="Text 4"/>
          <p:cNvSpPr/>
          <p:nvPr/>
        </p:nvSpPr>
        <p:spPr>
          <a:xfrm>
            <a:off x="731520" y="2157984"/>
            <a:ext cx="7955280" cy="411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服务器：智算服务器、液冷服务器</a:t>
            </a:r>
            <a:endParaRPr lang="en-US" sz="16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8" name="Text 5"/>
          <p:cNvSpPr/>
          <p:nvPr/>
        </p:nvSpPr>
        <p:spPr>
          <a:xfrm>
            <a:off x="731520" y="2688336"/>
            <a:ext cx="7955280" cy="411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光模块：800G/1.6T高速光模块、CPO/LPO技术</a:t>
            </a:r>
            <a:endParaRPr lang="en-US" sz="16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9" name="Text 6"/>
          <p:cNvSpPr/>
          <p:nvPr/>
        </p:nvSpPr>
        <p:spPr>
          <a:xfrm>
            <a:off x="731520" y="3218688"/>
            <a:ext cx="7955280" cy="411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液冷：数据中心液冷系统（冷板/浸没式）</a:t>
            </a:r>
            <a:endParaRPr lang="en-US" sz="16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437630" y="1096645"/>
            <a:ext cx="2718435" cy="411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微软雅黑" panose="020B0503020204020204" pitchFamily="34" charset="-120"/>
              </a:rPr>
              <a:t>通信网产业链</a:t>
            </a:r>
            <a:endParaRPr lang="en-US" sz="2400" b="1" dirty="0">
              <a:gradFill>
                <a:gsLst>
                  <a:gs pos="50410">
                    <a:srgbClr val="FB9B36"/>
                  </a:gs>
                  <a:gs pos="0">
                    <a:srgbClr val="FE564D"/>
                  </a:gs>
                  <a:gs pos="100000">
                    <a:srgbClr val="F9CA26"/>
                  </a:gs>
                </a:gsLst>
                <a:lin ang="5400000" scaled="1"/>
              </a:gradFill>
              <a:latin typeface="方正小标宋简体" panose="02000000000000000000" charset="-122"/>
              <a:ea typeface="方正小标宋简体" panose="02000000000000000000" charset="-122"/>
              <a:cs typeface="微软雅黑" panose="020B0503020204020204" pitchFamily="34" charset="-12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6101080" y="1588770"/>
            <a:ext cx="5427980" cy="411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主设备：5G-A/6G基站、核心网设备</a:t>
            </a:r>
            <a:endParaRPr lang="en-US" sz="16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731520" y="3788283"/>
            <a:ext cx="7955280" cy="411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PCB：</a:t>
            </a:r>
            <a:r>
              <a:rPr lang="zh-CN" altLang="en-US" sz="16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算力硬件的物理承载基座</a:t>
            </a:r>
            <a:endParaRPr lang="zh-CN" altLang="en-US" sz="16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3" name="Text 8"/>
          <p:cNvSpPr/>
          <p:nvPr/>
        </p:nvSpPr>
        <p:spPr>
          <a:xfrm>
            <a:off x="6101080" y="2277110"/>
            <a:ext cx="5427980" cy="4114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zh-CN" altLang="en-US" sz="16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天线射频，卫星互联网</a:t>
            </a:r>
            <a:r>
              <a:rPr lang="zh-CN" altLang="en-US" sz="16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等</a:t>
            </a:r>
            <a:endParaRPr lang="zh-CN" altLang="en-US" sz="16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90550" y="4588828"/>
            <a:ext cx="5080000" cy="1076325"/>
          </a:xfrm>
          <a:prstGeom prst="rect">
            <a:avLst/>
          </a:prstGeom>
        </p:spPr>
        <p:txBody>
          <a:bodyPr>
            <a:spAutoFit/>
          </a:bodyPr>
          <a:p>
            <a:pPr marL="0" indent="0" algn="just"/>
            <a:r>
              <a:rPr lang="zh-CN" altLang="en-US" sz="1600" b="1" i="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近日发布的</a:t>
            </a:r>
            <a:r>
              <a:rPr lang="en-US" altLang="zh-CN" sz="1600" b="1" i="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《</a:t>
            </a:r>
            <a:r>
              <a:rPr lang="zh-CN" altLang="en-US" sz="1600" b="1" i="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信息通信行业发展“十五五”规划</a:t>
            </a:r>
            <a:r>
              <a:rPr lang="en-US" altLang="zh-CN" sz="1600" b="1" i="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》</a:t>
            </a:r>
            <a:r>
              <a:rPr lang="zh-CN" altLang="en-US" sz="1600" b="1" i="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，将算力设施的建设提升到了战略高度。规划明确提出要“加快全国一体化算力网建设”，并与“适时启动</a:t>
            </a:r>
            <a:r>
              <a:rPr lang="en-US" altLang="zh-CN" sz="1600" b="1" i="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6G</a:t>
            </a:r>
            <a:r>
              <a:rPr lang="zh-CN" altLang="en-US" sz="1600" b="1" i="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商用”等并列为核心举措</a:t>
            </a:r>
            <a:endParaRPr lang="zh-CN" altLang="en-US" sz="1600" b="1" i="0">
              <a:gradFill>
                <a:gsLst>
                  <a:gs pos="50410">
                    <a:srgbClr val="FB9B36"/>
                  </a:gs>
                  <a:gs pos="0">
                    <a:srgbClr val="FE564D"/>
                  </a:gs>
                  <a:gs pos="100000">
                    <a:srgbClr val="F9CA26"/>
                  </a:gs>
                </a:gsLst>
                <a:lin ang="5400000" scaled="1"/>
              </a:gra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923915" y="4418330"/>
            <a:ext cx="5080000" cy="1322070"/>
          </a:xfrm>
          <a:prstGeom prst="rect">
            <a:avLst/>
          </a:prstGeom>
        </p:spPr>
        <p:txBody>
          <a:bodyPr>
            <a:spAutoFit/>
          </a:bodyPr>
          <a:p>
            <a:r>
              <a:rPr lang="zh-CN" altLang="en-US" sz="160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工信部近日印发</a:t>
            </a:r>
            <a:r>
              <a:rPr lang="en-US" altLang="zh-CN" sz="160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《</a:t>
            </a:r>
            <a:r>
              <a:rPr lang="zh-CN" altLang="en-US" sz="160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信息通信行业“十五五”规划</a:t>
            </a:r>
            <a:r>
              <a:rPr lang="en-US" altLang="zh-CN" sz="160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》</a:t>
            </a:r>
            <a:r>
              <a:rPr lang="zh-CN" altLang="en-US" sz="160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（下称</a:t>
            </a:r>
            <a:r>
              <a:rPr lang="en-US" altLang="zh-CN" sz="160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《</a:t>
            </a:r>
            <a:r>
              <a:rPr lang="zh-CN" altLang="en-US" sz="160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规划</a:t>
            </a:r>
            <a:r>
              <a:rPr lang="en-US" altLang="zh-CN" sz="160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》</a:t>
            </a:r>
            <a:r>
              <a:rPr lang="zh-CN" altLang="en-US" sz="160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）提出，到</a:t>
            </a:r>
            <a:r>
              <a:rPr lang="en-US" altLang="zh-CN" sz="160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2030</a:t>
            </a:r>
            <a:r>
              <a:rPr lang="zh-CN" altLang="en-US" sz="160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年，全面建成覆盖完善、性能领先的新一代通信网，加快形成技术先进、安全可控的信息通信产业体系。并为新一代通信网设定了明确的目标</a:t>
            </a:r>
            <a:endParaRPr lang="zh-CN" altLang="en-US" sz="1600">
              <a:gradFill>
                <a:gsLst>
                  <a:gs pos="50410">
                    <a:srgbClr val="FB9B36"/>
                  </a:gs>
                  <a:gs pos="0">
                    <a:srgbClr val="FE564D"/>
                  </a:gs>
                  <a:gs pos="100000">
                    <a:srgbClr val="F9CA26"/>
                  </a:gs>
                </a:gsLst>
                <a:lin ang="5400000" scaled="1"/>
              </a:gra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725420" y="140970"/>
            <a:ext cx="83496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chemeClr val="bg1"/>
                </a:solidFill>
              </a:rPr>
              <a:t>算力网核心方向</a:t>
            </a:r>
            <a:r>
              <a:rPr lang="en-US" altLang="zh-CN" sz="2400" b="1">
                <a:solidFill>
                  <a:schemeClr val="bg1"/>
                </a:solidFill>
              </a:rPr>
              <a:t>1</a:t>
            </a:r>
            <a:r>
              <a:rPr lang="zh-CN" altLang="en-US" sz="2400" b="1">
                <a:solidFill>
                  <a:schemeClr val="bg1"/>
                </a:solidFill>
              </a:rPr>
              <a:t>，</a:t>
            </a:r>
            <a:r>
              <a:rPr lang="en-US" altLang="zh-CN" sz="2400" b="1">
                <a:solidFill>
                  <a:schemeClr val="bg1"/>
                </a:solidFill>
              </a:rPr>
              <a:t>PCB</a:t>
            </a:r>
            <a:r>
              <a:rPr lang="zh-CN" altLang="en-US" sz="2400" b="1">
                <a:solidFill>
                  <a:schemeClr val="bg1"/>
                </a:solidFill>
              </a:rPr>
              <a:t>，五日资金流入</a:t>
            </a:r>
            <a:r>
              <a:rPr lang="en-US" altLang="zh-CN" sz="2400" b="1">
                <a:solidFill>
                  <a:schemeClr val="bg1"/>
                </a:solidFill>
              </a:rPr>
              <a:t>+</a:t>
            </a:r>
            <a:r>
              <a:rPr lang="zh-CN" altLang="en-US" sz="2400" b="1">
                <a:solidFill>
                  <a:schemeClr val="bg1"/>
                </a:solidFill>
              </a:rPr>
              <a:t>上升</a:t>
            </a:r>
            <a:r>
              <a:rPr lang="zh-CN" altLang="en-US" sz="2400" b="1">
                <a:solidFill>
                  <a:schemeClr val="bg1"/>
                </a:solidFill>
              </a:rPr>
              <a:t>回档</a:t>
            </a:r>
            <a:endParaRPr lang="zh-CN" altLang="en-US" sz="24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15" y="666750"/>
            <a:ext cx="11975465" cy="56597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59150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      </a:t>
            </a:r>
            <a:r>
              <a:rPr lang="zh-CN" altLang="en-US" sz="2800" b="1">
                <a:solidFill>
                  <a:schemeClr val="bg1"/>
                </a:solidFill>
              </a:rPr>
              <a:t>案例展示：兴森科技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7415"/>
            <a:ext cx="12192000" cy="548449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02565" y="5033645"/>
            <a:ext cx="11891010" cy="141668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1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，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6G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用高频高速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PCB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已经完成打样，卫星通信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PCB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实现小批量量产，1.6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T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光模块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PCB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通过送样认证并进入量产爬坡阶段，是国内少数能覆盖6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G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前传、中传、回传全链路硬件方案的厂商，</a:t>
            </a:r>
            <a:r>
              <a:rPr lang="en-US" altLang="zh-CN" sz="1600">
                <a:gradFill>
                  <a:gsLst>
                    <a:gs pos="25000">
                      <a:srgbClr val="FFD83A"/>
                    </a:gs>
                    <a:gs pos="75000">
                      <a:srgbClr val="FFFD6D"/>
                    </a:gs>
                    <a:gs pos="0">
                      <a:srgbClr val="F8C334"/>
                    </a:gs>
                    <a:gs pos="100000">
                      <a:srgbClr val="FFFEB8"/>
                    </a:gs>
                  </a:gsLst>
                  <a:lin ang="189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6G</a:t>
            </a:r>
            <a:r>
              <a:rPr lang="zh-CN" altLang="en-US" sz="1600">
                <a:gradFill>
                  <a:gsLst>
                    <a:gs pos="25000">
                      <a:srgbClr val="FFD83A"/>
                    </a:gs>
                    <a:gs pos="75000">
                      <a:srgbClr val="FFFD6D"/>
                    </a:gs>
                    <a:gs pos="0">
                      <a:srgbClr val="F8C334"/>
                    </a:gs>
                    <a:gs pos="100000">
                      <a:srgbClr val="FFFEB8"/>
                    </a:gs>
                  </a:gsLst>
                  <a:lin ang="189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技术成为继</a:t>
            </a:r>
            <a:r>
              <a:rPr lang="en-US" altLang="zh-CN" sz="1600">
                <a:gradFill>
                  <a:gsLst>
                    <a:gs pos="25000">
                      <a:srgbClr val="FFD83A"/>
                    </a:gs>
                    <a:gs pos="75000">
                      <a:srgbClr val="FFFD6D"/>
                    </a:gs>
                    <a:gs pos="0">
                      <a:srgbClr val="F8C334"/>
                    </a:gs>
                    <a:gs pos="100000">
                      <a:srgbClr val="FFFEB8"/>
                    </a:gs>
                  </a:gsLst>
                  <a:lin ang="189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AI</a:t>
            </a:r>
            <a:r>
              <a:rPr lang="zh-CN" altLang="en-US" sz="1600">
                <a:gradFill>
                  <a:gsLst>
                    <a:gs pos="25000">
                      <a:srgbClr val="FFD83A"/>
                    </a:gs>
                    <a:gs pos="75000">
                      <a:srgbClr val="FFFD6D"/>
                    </a:gs>
                    <a:gs pos="0">
                      <a:srgbClr val="F8C334"/>
                    </a:gs>
                    <a:gs pos="100000">
                      <a:srgbClr val="FFFEB8"/>
                    </a:gs>
                  </a:gsLst>
                  <a:lin ang="189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算力载板之后的第二增长曲线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。</a:t>
            </a:r>
            <a:endParaRPr lang="zh-CN" altLang="en-US" sz="1600"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  <a:p>
            <a:pPr algn="ctr"/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2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，</a:t>
            </a:r>
            <a:r>
              <a:rPr lang="zh-CN" altLang="en-US" sz="1600">
                <a:gradFill>
                  <a:gsLst>
                    <a:gs pos="0">
                      <a:srgbClr val="FFDA32"/>
                    </a:gs>
                    <a:gs pos="100000">
                      <a:srgbClr val="EA2768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国内唯一同时实现</a:t>
            </a:r>
            <a:r>
              <a:rPr lang="en-US" altLang="zh-CN" sz="1600">
                <a:gradFill>
                  <a:gsLst>
                    <a:gs pos="0">
                      <a:srgbClr val="FFDA32"/>
                    </a:gs>
                    <a:gs pos="100000">
                      <a:srgbClr val="EA2768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BT</a:t>
            </a:r>
            <a:r>
              <a:rPr lang="zh-CN" altLang="en-US" sz="1600">
                <a:gradFill>
                  <a:gsLst>
                    <a:gs pos="0">
                      <a:srgbClr val="FFDA32"/>
                    </a:gs>
                    <a:gs pos="100000">
                      <a:srgbClr val="EA2768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载板和</a:t>
            </a:r>
            <a:r>
              <a:rPr lang="en-US" altLang="zh-CN" sz="1600">
                <a:gradFill>
                  <a:gsLst>
                    <a:gs pos="0">
                      <a:srgbClr val="FFDA32"/>
                    </a:gs>
                    <a:gs pos="100000">
                      <a:srgbClr val="EA2768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ABF</a:t>
            </a:r>
            <a:r>
              <a:rPr lang="zh-CN" altLang="en-US" sz="1600">
                <a:gradFill>
                  <a:gsLst>
                    <a:gs pos="0">
                      <a:srgbClr val="FFDA32"/>
                    </a:gs>
                    <a:gs pos="100000">
                      <a:srgbClr val="EA2768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载板量产的内资企业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，是英伟达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Rubin GPU+Vera CPU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全套可靠性认证的唯一内资供应商。</a:t>
            </a:r>
            <a:endParaRPr lang="zh-CN" altLang="en-US" sz="1600"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  <a:p>
            <a:pPr algn="ctr"/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3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，兴森科技已经深度绑定华为昇腾，华为昇腾芯片基板订单占比超50%，同时进入英伟达、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AMD、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长鑫存储、长江存储等全球顶级客户供应链，</a:t>
            </a:r>
            <a:r>
              <a:rPr lang="zh-CN" altLang="en-US" sz="1600">
                <a:gradFill>
                  <a:gsLst>
                    <a:gs pos="25000">
                      <a:srgbClr val="FF566A"/>
                    </a:gs>
                    <a:gs pos="75000">
                      <a:srgbClr val="F6AABA"/>
                    </a:gs>
                    <a:gs pos="0">
                      <a:srgbClr val="EB3A48"/>
                    </a:gs>
                    <a:gs pos="100000">
                      <a:srgbClr val="FFCFD9"/>
                    </a:gs>
                  </a:gsLst>
                  <a:lin ang="189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订单能见度已经延伸至2028年</a:t>
            </a:r>
            <a:endParaRPr lang="zh-CN" altLang="en-US" sz="1600">
              <a:gradFill>
                <a:gsLst>
                  <a:gs pos="25000">
                    <a:srgbClr val="FF566A"/>
                  </a:gs>
                  <a:gs pos="75000">
                    <a:srgbClr val="F6AABA"/>
                  </a:gs>
                  <a:gs pos="0">
                    <a:srgbClr val="EB3A48"/>
                  </a:gs>
                  <a:gs pos="100000">
                    <a:srgbClr val="FFCFD9"/>
                  </a:gs>
                </a:gsLst>
                <a:lin ang="18900000" scaled="1"/>
              </a:gra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59150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      </a:t>
            </a:r>
            <a:r>
              <a:rPr lang="zh-CN" altLang="en-US" sz="2800" b="1">
                <a:solidFill>
                  <a:schemeClr val="bg1"/>
                </a:solidFill>
              </a:rPr>
              <a:t>案例展示：方正科技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6050" y="4975225"/>
            <a:ext cx="12045950" cy="141668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1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，是英伟达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GB300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高端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AI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服务器主板的配套供应商，同时也是华为昇腾服务器核心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PCB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供应商，是</a:t>
            </a:r>
            <a:r>
              <a:rPr lang="zh-CN" altLang="en-US" sz="1600">
                <a:gradFill>
                  <a:gsLst>
                    <a:gs pos="0">
                      <a:srgbClr val="FFDA32"/>
                    </a:gs>
                    <a:gs pos="100000">
                      <a:srgbClr val="EA2768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国内少数同时进入英伟达、华为两大算力生态的</a:t>
            </a:r>
            <a:r>
              <a:rPr lang="en-US" altLang="zh-CN" sz="1600">
                <a:gradFill>
                  <a:gsLst>
                    <a:gs pos="0">
                      <a:srgbClr val="FFDA32"/>
                    </a:gs>
                    <a:gs pos="100000">
                      <a:srgbClr val="EA2768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PCB</a:t>
            </a:r>
            <a:r>
              <a:rPr lang="zh-CN" altLang="en-US" sz="1600">
                <a:gradFill>
                  <a:gsLst>
                    <a:gs pos="0">
                      <a:srgbClr val="FFDA32"/>
                    </a:gs>
                    <a:gs pos="100000">
                      <a:srgbClr val="EA2768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厂商</a:t>
            </a:r>
            <a:endParaRPr lang="zh-CN" altLang="en-US" sz="1600">
              <a:gradFill>
                <a:gsLst>
                  <a:gs pos="0">
                    <a:srgbClr val="FFDA32"/>
                  </a:gs>
                  <a:gs pos="100000">
                    <a:srgbClr val="EA2768"/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  <a:p>
            <a:pPr algn="ctr"/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2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，产能布局上，拥有</a:t>
            </a:r>
            <a:r>
              <a:rPr lang="zh-CN" altLang="en-US" sz="160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珠海、重庆、泰国三大智能化生产基地，产能规模大，并且依然在继续扩产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，能够承接大规模订单，满足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AI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算力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需求</a:t>
            </a:r>
            <a:endParaRPr lang="zh-CN" altLang="en-US" sz="1600"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9305"/>
            <a:ext cx="12192000" cy="424434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   </a:t>
            </a:r>
            <a:r>
              <a:rPr lang="zh-CN" altLang="en-US" sz="2800" b="1">
                <a:solidFill>
                  <a:schemeClr val="bg1"/>
                </a:solidFill>
              </a:rPr>
              <a:t>算力网之</a:t>
            </a:r>
            <a:r>
              <a:rPr lang="zh-CN" altLang="en-US" sz="2800" b="1">
                <a:solidFill>
                  <a:schemeClr val="bg1"/>
                </a:solidFill>
              </a:rPr>
              <a:t>必配</a:t>
            </a:r>
            <a:r>
              <a:rPr lang="zh-CN" altLang="en-US" sz="2800" b="1">
                <a:solidFill>
                  <a:schemeClr val="bg1"/>
                </a:solidFill>
              </a:rPr>
              <a:t>方向液冷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10" y="986790"/>
            <a:ext cx="12138025" cy="522605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   </a:t>
            </a:r>
            <a:r>
              <a:rPr lang="zh-CN" altLang="en-US" sz="2800" b="1">
                <a:solidFill>
                  <a:schemeClr val="bg1"/>
                </a:solidFill>
              </a:rPr>
              <a:t>算力网之</a:t>
            </a:r>
            <a:r>
              <a:rPr lang="zh-CN" altLang="en-US" sz="2800" b="1">
                <a:solidFill>
                  <a:schemeClr val="bg1"/>
                </a:solidFill>
              </a:rPr>
              <a:t>必配</a:t>
            </a:r>
            <a:r>
              <a:rPr lang="zh-CN" altLang="en-US" sz="2800" b="1">
                <a:solidFill>
                  <a:schemeClr val="bg1"/>
                </a:solidFill>
              </a:rPr>
              <a:t>方向液冷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9810"/>
            <a:ext cx="12192000" cy="533146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   </a:t>
            </a:r>
            <a:r>
              <a:rPr lang="zh-CN" altLang="en-US" sz="2800" b="1">
                <a:solidFill>
                  <a:schemeClr val="bg1"/>
                </a:solidFill>
              </a:rPr>
              <a:t>案例展示：</a:t>
            </a:r>
            <a:r>
              <a:rPr lang="zh-CN" altLang="en-US" sz="2800" b="1">
                <a:solidFill>
                  <a:schemeClr val="bg1"/>
                </a:solidFill>
              </a:rPr>
              <a:t>高澜股份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9475"/>
            <a:ext cx="12192000" cy="481774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46050" y="4975225"/>
            <a:ext cx="12045950" cy="141668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1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，高澜股份属于国内液冷第一梯队的核心厂商，它是国内少数同时掌握</a:t>
            </a:r>
            <a:r>
              <a:rPr lang="zh-CN" altLang="en-US" sz="1600">
                <a:gradFill>
                  <a:gsLst>
                    <a:gs pos="50410">
                      <a:srgbClr val="FB9B36"/>
                    </a:gs>
                    <a:gs pos="0">
                      <a:srgbClr val="FE564D"/>
                    </a:gs>
                    <a:gs pos="100000">
                      <a:srgbClr val="F9CA26"/>
                    </a:gs>
                  </a:gsLst>
                  <a:lin ang="54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冷板式、浸没式、微通道三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大主流液冷技术路线的企业，完整覆盖算力中心当下、中期、远期的全部散热需求。</a:t>
            </a:r>
            <a:endParaRPr lang="zh-CN" altLang="en-US" sz="1600"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  <a:p>
            <a:pPr algn="ctr"/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2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，产品通过</a:t>
            </a:r>
            <a:r>
              <a:rPr lang="zh-CN" altLang="en-US" sz="1600">
                <a:gradFill>
                  <a:gsLst>
                    <a:gs pos="0">
                      <a:srgbClr val="FFDA32"/>
                    </a:gs>
                    <a:gs pos="100000">
                      <a:srgbClr val="EA2768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英伟达、谷歌、华为昇腾多家全球头部芯片厂商认证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，部分液冷技术参数写入英伟达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GB300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硬件设计规范，深度融入全球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AI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算力供应链体系。</a:t>
            </a:r>
            <a:endParaRPr lang="zh-CN" altLang="en-US" sz="1600"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2001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   </a:t>
            </a:r>
            <a:r>
              <a:rPr lang="zh-CN" altLang="en-US" sz="2800" b="1">
                <a:solidFill>
                  <a:schemeClr val="bg1"/>
                </a:solidFill>
              </a:rPr>
              <a:t>通信网之射频</a:t>
            </a:r>
            <a:r>
              <a:rPr lang="zh-CN" altLang="en-US" sz="2800" b="1">
                <a:solidFill>
                  <a:schemeClr val="bg1"/>
                </a:solidFill>
              </a:rPr>
              <a:t>滤波器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55" y="719455"/>
            <a:ext cx="12019280" cy="55200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   </a:t>
            </a:r>
            <a:r>
              <a:rPr lang="zh-CN" altLang="en-US" sz="2800" b="1">
                <a:solidFill>
                  <a:schemeClr val="bg1"/>
                </a:solidFill>
              </a:rPr>
              <a:t>案例展示：</a:t>
            </a:r>
            <a:r>
              <a:rPr lang="zh-CN" altLang="en-US" sz="2800" b="1">
                <a:solidFill>
                  <a:schemeClr val="bg1"/>
                </a:solidFill>
              </a:rPr>
              <a:t>麦捷科技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9455"/>
            <a:ext cx="12192000" cy="469138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4975225"/>
            <a:ext cx="12192000" cy="141668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1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，麦捷科技</a:t>
            </a:r>
            <a:r>
              <a:rPr lang="en-US" altLang="zh-CN" sz="1600">
                <a:solidFill>
                  <a:srgbClr val="FF1B20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SAW</a:t>
            </a:r>
            <a:r>
              <a:rPr lang="zh-CN" altLang="en-US" sz="1600">
                <a:solidFill>
                  <a:srgbClr val="FF1B20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滤波器国内市占率第一，</a:t>
            </a:r>
            <a:r>
              <a:rPr lang="en-US" altLang="zh-CN" sz="1600">
                <a:solidFill>
                  <a:srgbClr val="FF1B20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LTCC</a:t>
            </a:r>
            <a:r>
              <a:rPr lang="zh-CN" altLang="en-US" sz="1600">
                <a:solidFill>
                  <a:srgbClr val="FF1B20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滤波器技术规格与市场份额业内领先，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同时是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A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股唯一批量供货800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G/1.6T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光模块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Bias-Tee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偏置器的厂商，性能对标日系产品，价格仅为海外竞品的60%-70%</a:t>
            </a:r>
            <a:endParaRPr lang="zh-CN" altLang="en-US" sz="1600"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  <a:p>
            <a:pPr algn="ctr"/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2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，一体成型电感出货份额位居大陆头部，自研纳米晶软磁合金材料，</a:t>
            </a:r>
            <a:r>
              <a:rPr lang="en-US" altLang="zh-CN" sz="1600">
                <a:solidFill>
                  <a:srgbClr val="FF1B20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TLVR</a:t>
            </a:r>
            <a:r>
              <a:rPr lang="zh-CN" altLang="en-US" sz="1600">
                <a:solidFill>
                  <a:srgbClr val="FF1B20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耦合电感为内资唯一量产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，</a:t>
            </a:r>
            <a:r>
              <a:rPr lang="zh-CN" altLang="en-US" sz="1600">
                <a:solidFill>
                  <a:srgbClr val="FF1B20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适配英伟达</a:t>
            </a:r>
            <a:r>
              <a:rPr lang="en-US" altLang="zh-CN" sz="1600">
                <a:solidFill>
                  <a:srgbClr val="FF1B20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GB300/Rubin</a:t>
            </a:r>
            <a:r>
              <a:rPr lang="zh-CN" altLang="en-US" sz="1600">
                <a:solidFill>
                  <a:srgbClr val="FF1B20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架构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，单卡用量翻倍，产品进入英伟达、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AMD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供应链，在算力领域收入增长迅速</a:t>
            </a:r>
            <a:endParaRPr lang="zh-CN" altLang="en-US" sz="1600"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   </a:t>
            </a:r>
            <a:r>
              <a:rPr lang="zh-CN" altLang="en-US" sz="2800" b="1">
                <a:solidFill>
                  <a:schemeClr val="bg1"/>
                </a:solidFill>
              </a:rPr>
              <a:t>案例展示：</a:t>
            </a:r>
            <a:r>
              <a:rPr lang="zh-CN" altLang="en-US" sz="2800" b="1">
                <a:solidFill>
                  <a:schemeClr val="bg1"/>
                </a:solidFill>
              </a:rPr>
              <a:t>麦捷科技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9455"/>
            <a:ext cx="12192000" cy="469138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4975225"/>
            <a:ext cx="12192000" cy="141668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1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，麦捷科技</a:t>
            </a:r>
            <a:r>
              <a:rPr lang="en-US" altLang="zh-CN" sz="1600">
                <a:solidFill>
                  <a:srgbClr val="FF1B20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SAW</a:t>
            </a:r>
            <a:r>
              <a:rPr lang="zh-CN" altLang="en-US" sz="1600">
                <a:solidFill>
                  <a:srgbClr val="FF1B20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滤波器国内市占率第一，</a:t>
            </a:r>
            <a:r>
              <a:rPr lang="en-US" altLang="zh-CN" sz="1600">
                <a:solidFill>
                  <a:srgbClr val="FF1B20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LTCC</a:t>
            </a:r>
            <a:r>
              <a:rPr lang="zh-CN" altLang="en-US" sz="1600">
                <a:solidFill>
                  <a:srgbClr val="FF1B20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滤波器技术规格与市场份额业内领先，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同时是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A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股唯一批量供货800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G/1.6T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光模块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Bias-Tee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偏置器的厂商，性能对标日系产品，价格仅为海外竞品的60%-70%</a:t>
            </a:r>
            <a:endParaRPr lang="zh-CN" altLang="en-US" sz="1600"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  <a:p>
            <a:pPr algn="ctr"/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2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，一体成型电感出货份额位居大陆头部，自研纳米晶软磁合金材料，</a:t>
            </a:r>
            <a:r>
              <a:rPr lang="en-US" altLang="zh-CN" sz="1600">
                <a:solidFill>
                  <a:srgbClr val="FF1B20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TLVR</a:t>
            </a:r>
            <a:r>
              <a:rPr lang="zh-CN" altLang="en-US" sz="1600">
                <a:solidFill>
                  <a:srgbClr val="FF1B20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耦合电感为内资唯一量产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，</a:t>
            </a:r>
            <a:r>
              <a:rPr lang="zh-CN" altLang="en-US" sz="1600">
                <a:solidFill>
                  <a:srgbClr val="FF1B20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适配英伟达</a:t>
            </a:r>
            <a:r>
              <a:rPr lang="en-US" altLang="zh-CN" sz="1600">
                <a:solidFill>
                  <a:srgbClr val="FF1B20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GB300/Rubin</a:t>
            </a:r>
            <a:r>
              <a:rPr lang="zh-CN" altLang="en-US" sz="1600">
                <a:solidFill>
                  <a:srgbClr val="FF1B20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架构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，单卡用量翻倍，产品进入英伟达、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AMD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供应链，在算力领域收入增长迅速</a:t>
            </a:r>
            <a:endParaRPr lang="zh-CN" altLang="en-US" sz="1600"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        </a:t>
            </a:r>
            <a:r>
              <a:rPr lang="zh-CN" altLang="en-US" sz="2800" b="1">
                <a:solidFill>
                  <a:schemeClr val="bg1"/>
                </a:solidFill>
              </a:rPr>
              <a:t>关于</a:t>
            </a:r>
            <a:r>
              <a:rPr lang="zh-CN" altLang="en-US" sz="2800" b="1">
                <a:solidFill>
                  <a:schemeClr val="bg1"/>
                </a:solidFill>
              </a:rPr>
              <a:t>半导体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sp useBgFill="1">
        <p:nvSpPr>
          <p:cNvPr id="36" name="矩形: 圆角 35"/>
          <p:cNvSpPr/>
          <p:nvPr>
            <p:custDataLst>
              <p:tags r:id="rId2"/>
            </p:custDataLst>
          </p:nvPr>
        </p:nvSpPr>
        <p:spPr>
          <a:xfrm>
            <a:off x="352145" y="4542713"/>
            <a:ext cx="11771200" cy="1523180"/>
          </a:xfrm>
          <a:prstGeom prst="roundRect">
            <a:avLst/>
          </a:prstGeom>
          <a:ln w="3175" cap="flat" cmpd="sng" algn="ctr">
            <a:solidFill>
              <a:schemeClr val="accent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50800" dir="5400000" algn="ctr" rotWithShape="0">
              <a:schemeClr val="accent1">
                <a:alpha val="20000"/>
              </a:schemeClr>
            </a:outerShdw>
          </a:effectLst>
        </p:spPr>
        <p:txBody>
          <a:bodyPr lIns="0" rIns="0" rtlCol="0" anchor="ctr">
            <a:noAutofit/>
          </a:bodyPr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矩形: 圆角 25"/>
          <p:cNvSpPr/>
          <p:nvPr>
            <p:custDataLst>
              <p:tags r:id="rId3"/>
            </p:custDataLst>
          </p:nvPr>
        </p:nvSpPr>
        <p:spPr>
          <a:xfrm>
            <a:off x="354107" y="4456353"/>
            <a:ext cx="11769207" cy="1523180"/>
          </a:xfrm>
          <a:prstGeom prst="roundRect">
            <a:avLst/>
          </a:prstGeom>
          <a:solidFill>
            <a:schemeClr val="lt1">
              <a:lumMod val="100000"/>
              <a:alpha val="20000"/>
            </a:schemeClr>
          </a:solidFill>
          <a:ln w="3175" cap="flat" cmpd="sng" algn="ctr">
            <a:solidFill>
              <a:schemeClr val="accent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rIns="0" rtlCol="0" anchor="ctr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 useBgFill="1">
        <p:nvSpPr>
          <p:cNvPr id="31" name="矩形: 圆角 30"/>
          <p:cNvSpPr/>
          <p:nvPr>
            <p:custDataLst>
              <p:tags r:id="rId4"/>
            </p:custDataLst>
          </p:nvPr>
        </p:nvSpPr>
        <p:spPr>
          <a:xfrm>
            <a:off x="352145" y="2773391"/>
            <a:ext cx="11771200" cy="1523180"/>
          </a:xfrm>
          <a:prstGeom prst="roundRect">
            <a:avLst/>
          </a:prstGeom>
          <a:ln w="3175" cap="flat" cmpd="sng" algn="ctr">
            <a:solidFill>
              <a:schemeClr val="accent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50800" dir="5400000" algn="ctr" rotWithShape="0">
              <a:schemeClr val="accent2">
                <a:alpha val="20000"/>
              </a:schemeClr>
            </a:outerShdw>
          </a:effectLst>
        </p:spPr>
        <p:txBody>
          <a:bodyPr lIns="0" rIns="0" rtlCol="0" anchor="ctr">
            <a:noAutofit/>
          </a:bodyPr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矩形: 圆角 25"/>
          <p:cNvSpPr/>
          <p:nvPr>
            <p:custDataLst>
              <p:tags r:id="rId5"/>
            </p:custDataLst>
          </p:nvPr>
        </p:nvSpPr>
        <p:spPr>
          <a:xfrm>
            <a:off x="352837" y="2773391"/>
            <a:ext cx="11769207" cy="1523180"/>
          </a:xfrm>
          <a:prstGeom prst="roundRect">
            <a:avLst/>
          </a:prstGeom>
          <a:solidFill>
            <a:schemeClr val="lt1">
              <a:lumMod val="100000"/>
              <a:alpha val="20000"/>
            </a:schemeClr>
          </a:solidFill>
          <a:ln w="3175" cap="flat" cmpd="sng" algn="ctr">
            <a:solidFill>
              <a:schemeClr val="accent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rIns="0" rtlCol="0" anchor="ctr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 useBgFill="1">
        <p:nvSpPr>
          <p:cNvPr id="26" name="矩形: 圆角 25"/>
          <p:cNvSpPr/>
          <p:nvPr>
            <p:custDataLst>
              <p:tags r:id="rId6"/>
            </p:custDataLst>
          </p:nvPr>
        </p:nvSpPr>
        <p:spPr>
          <a:xfrm>
            <a:off x="352145" y="1004069"/>
            <a:ext cx="11769207" cy="1523180"/>
          </a:xfrm>
          <a:prstGeom prst="roundRect">
            <a:avLst/>
          </a:prstGeom>
          <a:ln w="3175" cap="flat" cmpd="sng" algn="ctr">
            <a:solidFill>
              <a:schemeClr val="accent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0" dist="50800" dir="5400000" algn="ctr" rotWithShape="0">
              <a:schemeClr val="accent1">
                <a:alpha val="20000"/>
              </a:schemeClr>
            </a:outerShdw>
          </a:effectLst>
        </p:spPr>
        <p:txBody>
          <a:bodyPr lIns="0" rIns="0" rtlCol="0" anchor="ctr">
            <a:noAutofit/>
          </a:bodyPr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矩形: 圆角 25"/>
          <p:cNvSpPr/>
          <p:nvPr>
            <p:custDataLst>
              <p:tags r:id="rId7"/>
            </p:custDataLst>
          </p:nvPr>
        </p:nvSpPr>
        <p:spPr>
          <a:xfrm>
            <a:off x="352145" y="1004069"/>
            <a:ext cx="11769207" cy="1523180"/>
          </a:xfrm>
          <a:prstGeom prst="roundRect">
            <a:avLst/>
          </a:prstGeom>
          <a:solidFill>
            <a:schemeClr val="lt1">
              <a:lumMod val="100000"/>
              <a:alpha val="20000"/>
            </a:schemeClr>
          </a:solidFill>
          <a:ln w="3175" cap="flat" cmpd="sng" algn="ctr">
            <a:solidFill>
              <a:schemeClr val="accent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rIns="0" rtlCol="0" anchor="ctr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olidFill>
                <a:schemeClr val="tx1"/>
              </a:solidFill>
              <a:sym typeface="+mn-ea"/>
            </a:endParaRPr>
          </a:p>
        </p:txBody>
      </p:sp>
      <p:sp>
        <p:nvSpPr>
          <p:cNvPr id="9" name="椭圆 8"/>
          <p:cNvSpPr/>
          <p:nvPr>
            <p:custDataLst>
              <p:tags r:id="rId8"/>
            </p:custDataLst>
          </p:nvPr>
        </p:nvSpPr>
        <p:spPr>
          <a:xfrm>
            <a:off x="775980" y="1442424"/>
            <a:ext cx="646470" cy="646470"/>
          </a:xfrm>
          <a:prstGeom prst="ellipse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</a:gsLst>
            <a:lin ang="7686814" scaled="0"/>
          </a:gradFill>
          <a:ln w="25400">
            <a:noFill/>
          </a:ln>
          <a:effectLst>
            <a:outerShdw blurRad="254000" dist="76200" dir="5399998" algn="ctr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 anchorCtr="0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3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01</a:t>
            </a:r>
            <a:endParaRPr lang="en-US" altLang="zh-CN" sz="23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1735660" y="1640859"/>
            <a:ext cx="9804216" cy="7999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当前半导体板块在5-6月完成阶段性回调后已经筑底企稳，机构资金持续回流，科创芯片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ETF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近20个交易日份额增加超10亿份，产业资本、机构资金逐步低吸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</p:txBody>
      </p:sp>
      <p:sp>
        <p:nvSpPr>
          <p:cNvPr id="11" name="矩形 10"/>
          <p:cNvSpPr/>
          <p:nvPr>
            <p:custDataLst>
              <p:tags r:id="rId10"/>
            </p:custDataLst>
          </p:nvPr>
        </p:nvSpPr>
        <p:spPr>
          <a:xfrm>
            <a:off x="1735660" y="1105015"/>
            <a:ext cx="9804216" cy="49989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ETF</a:t>
            </a: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资金</a:t>
            </a: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情况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2" name="椭圆 11"/>
          <p:cNvSpPr/>
          <p:nvPr>
            <p:custDataLst>
              <p:tags r:id="rId11"/>
            </p:custDataLst>
          </p:nvPr>
        </p:nvSpPr>
        <p:spPr>
          <a:xfrm>
            <a:off x="775980" y="3211746"/>
            <a:ext cx="646470" cy="646470"/>
          </a:xfrm>
          <a:prstGeom prst="ellipse">
            <a:avLst/>
          </a:prstGeom>
          <a:gradFill>
            <a:gsLst>
              <a:gs pos="0">
                <a:schemeClr val="accent2">
                  <a:alpha val="100000"/>
                </a:schemeClr>
              </a:gs>
              <a:gs pos="100000">
                <a:schemeClr val="accent2">
                  <a:lumMod val="75000"/>
                  <a:alpha val="100000"/>
                </a:schemeClr>
              </a:gs>
            </a:gsLst>
            <a:lin ang="7686814" scaled="0"/>
          </a:gradFill>
          <a:ln w="25400">
            <a:noFill/>
          </a:ln>
          <a:effectLst>
            <a:outerShdw blurRad="254000" dist="76200" dir="5399998" algn="ctr" rotWithShape="0">
              <a:schemeClr val="accent2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3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02</a:t>
            </a:r>
            <a:endParaRPr lang="en-US" altLang="zh-CN" sz="23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3" name="矩形 12"/>
          <p:cNvSpPr/>
          <p:nvPr>
            <p:custDataLst>
              <p:tags r:id="rId12"/>
            </p:custDataLst>
          </p:nvPr>
        </p:nvSpPr>
        <p:spPr>
          <a:xfrm>
            <a:off x="1735660" y="3400501"/>
            <a:ext cx="9804216" cy="7999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全球半导体上半年市场规模已达7020亿美元，同比翻倍增长，存储芯片、逻辑芯片分别实现30.5%、45%的高速增长，行业全面进入高景气上行周期。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</p:txBody>
      </p:sp>
      <p:sp>
        <p:nvSpPr>
          <p:cNvPr id="14" name="矩形 13"/>
          <p:cNvSpPr/>
          <p:nvPr>
            <p:custDataLst>
              <p:tags r:id="rId13"/>
            </p:custDataLst>
          </p:nvPr>
        </p:nvSpPr>
        <p:spPr>
          <a:xfrm>
            <a:off x="1735660" y="2864658"/>
            <a:ext cx="9804216" cy="49989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业绩</a:t>
            </a: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情况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5" name="椭圆 14"/>
          <p:cNvSpPr/>
          <p:nvPr>
            <p:custDataLst>
              <p:tags r:id="rId14"/>
            </p:custDataLst>
          </p:nvPr>
        </p:nvSpPr>
        <p:spPr>
          <a:xfrm>
            <a:off x="775980" y="4981068"/>
            <a:ext cx="646470" cy="646470"/>
          </a:xfrm>
          <a:prstGeom prst="ellipse">
            <a:avLst/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</a:gsLst>
            <a:lin ang="7686814" scaled="0"/>
          </a:gradFill>
          <a:ln w="25400">
            <a:noFill/>
          </a:ln>
          <a:effectLst>
            <a:outerShdw blurRad="254000" dist="76200" dir="5399998" algn="ctr" rotWithShape="0">
              <a:schemeClr val="accent1">
                <a:alpha val="25000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0" tIns="0" rIns="0" bIns="0" numCol="1" spcCol="0" rtlCol="0" fromWordArt="0" anchor="ctr" anchorCtr="0" forceAA="0" compatLnSpc="1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3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rPr>
              <a:t>03</a:t>
            </a:r>
            <a:endParaRPr lang="en-US" altLang="zh-CN" sz="2300" b="1">
              <a:solidFill>
                <a:schemeClr val="lt1">
                  <a:lumMod val="10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6" name="矩形 15"/>
          <p:cNvSpPr/>
          <p:nvPr>
            <p:custDataLst>
              <p:tags r:id="rId15"/>
            </p:custDataLst>
          </p:nvPr>
        </p:nvSpPr>
        <p:spPr>
          <a:xfrm>
            <a:off x="1496695" y="5143500"/>
            <a:ext cx="10357485" cy="9232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400">
                <a:solidFill>
                  <a:schemeClr val="tx1">
                    <a:lumMod val="85000"/>
                    <a:lumOff val="15000"/>
                  </a:schemeClr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   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全球半导体设备销售额2026年将达1659亿美元历史新高，同比增长23.2%，台积电上修全年资本开支至600-640亿美元，上调幅度约15%。刻蚀、薄膜沉积等核心设备进入大规模交付期，头部厂商订单能见度延伸至2027年，商务部对日</a:t>
            </a:r>
            <a:r>
              <a:rPr lang="en-US" altLang="zh-CN" sz="1400">
                <a:solidFill>
                  <a:schemeClr val="tx1">
                    <a:lumMod val="85000"/>
                    <a:lumOff val="15000"/>
                  </a:schemeClr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DCS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反倾销政策落地，倒逼核心设备国产化提速，当前行业综合国产化率35%，政策明确要求新建产线国产设备占比超过50%</a:t>
            </a:r>
            <a:endParaRPr lang="zh-CN" altLang="en-US" sz="1400">
              <a:solidFill>
                <a:schemeClr val="tx1">
                  <a:lumMod val="85000"/>
                  <a:lumOff val="15000"/>
                </a:schemeClr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</p:txBody>
      </p:sp>
      <p:sp>
        <p:nvSpPr>
          <p:cNvPr id="23" name="矩形 22"/>
          <p:cNvSpPr/>
          <p:nvPr>
            <p:custDataLst>
              <p:tags r:id="rId16"/>
            </p:custDataLst>
          </p:nvPr>
        </p:nvSpPr>
        <p:spPr>
          <a:xfrm>
            <a:off x="1735660" y="4643659"/>
            <a:ext cx="9804216" cy="49989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国产</a:t>
            </a: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化</a:t>
            </a:r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</a:t>
            </a:r>
            <a:r>
              <a:rPr lang="zh-CN" altLang="en-US" sz="2800" b="1">
                <a:solidFill>
                  <a:schemeClr val="bg1"/>
                </a:solidFill>
              </a:rPr>
              <a:t>半导体是科创</a:t>
            </a:r>
            <a:r>
              <a:rPr lang="en-US" altLang="zh-CN" sz="2800" b="1">
                <a:solidFill>
                  <a:schemeClr val="bg1"/>
                </a:solidFill>
              </a:rPr>
              <a:t>50</a:t>
            </a:r>
            <a:r>
              <a:rPr lang="zh-CN" altLang="en-US" sz="2800" b="1">
                <a:solidFill>
                  <a:schemeClr val="bg1"/>
                </a:solidFill>
              </a:rPr>
              <a:t>核心的组成</a:t>
            </a:r>
            <a:r>
              <a:rPr lang="zh-CN" altLang="en-US" sz="2800" b="1">
                <a:solidFill>
                  <a:schemeClr val="bg1"/>
                </a:solidFill>
              </a:rPr>
              <a:t>部分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9455"/>
            <a:ext cx="12192000" cy="345186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040" y="3380740"/>
            <a:ext cx="12258040" cy="305625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</a:t>
            </a:r>
            <a:r>
              <a:rPr lang="zh-CN" altLang="en-US" sz="2800" b="1">
                <a:solidFill>
                  <a:schemeClr val="bg1"/>
                </a:solidFill>
              </a:rPr>
              <a:t>北美市场算力发展瓶颈是</a:t>
            </a:r>
            <a:r>
              <a:rPr lang="zh-CN" altLang="en-US" sz="2800" b="1">
                <a:solidFill>
                  <a:schemeClr val="bg1"/>
                </a:solidFill>
              </a:rPr>
              <a:t>电力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22605" y="995680"/>
            <a:ext cx="11147425" cy="70675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/>
            <a:r>
              <a:rPr lang="zh-CN" altLang="en-US" sz="2000" b="0" i="0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北美</a:t>
            </a:r>
            <a:r>
              <a:rPr lang="en-US" altLang="zh-CN" sz="2000" b="0" i="0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AI</a:t>
            </a:r>
            <a:r>
              <a:rPr lang="zh-CN" altLang="en-US" sz="2000" b="0" i="0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电力需求正在爆发式增长，</a:t>
            </a:r>
            <a:r>
              <a:rPr lang="en-US" altLang="zh-CN" sz="2000" b="0" i="0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2025-2028</a:t>
            </a:r>
            <a:r>
              <a:rPr lang="zh-CN" altLang="en-US" sz="2000" b="0" i="0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年复合增速高达</a:t>
            </a:r>
            <a:r>
              <a:rPr lang="en-US" altLang="zh-CN" sz="2000" b="0" i="0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73%</a:t>
            </a:r>
            <a:r>
              <a:rPr lang="zh-CN" altLang="en-US" sz="2000" b="0" i="0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，</a:t>
            </a:r>
            <a:r>
              <a:rPr lang="en-US" altLang="zh-CN" sz="2000" b="0" i="0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2028</a:t>
            </a:r>
            <a:r>
              <a:rPr lang="zh-CN" altLang="en-US" sz="2000" b="0" i="0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年北美</a:t>
            </a:r>
            <a:r>
              <a:rPr lang="en-US" altLang="zh-CN" sz="2000" b="0" i="0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AI</a:t>
            </a:r>
            <a:r>
              <a:rPr lang="zh-CN" altLang="en-US" sz="2000" b="0" i="0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电力总需求将突破</a:t>
            </a:r>
            <a:r>
              <a:rPr lang="en-US" altLang="zh-CN" sz="2000" b="0" i="0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100GW</a:t>
            </a:r>
            <a:r>
              <a:rPr lang="zh-CN" altLang="en-US" sz="2000" b="0" i="0">
                <a:solidFill>
                  <a:schemeClr val="bg1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，传统电网并网速度完全跟不上算力建设节奏，</a:t>
            </a:r>
            <a:r>
              <a:rPr lang="zh-CN" altLang="en-US" sz="2000" b="0" i="0">
                <a:gradFill>
                  <a:gsLst>
                    <a:gs pos="25000">
                      <a:srgbClr val="FF566A"/>
                    </a:gs>
                    <a:gs pos="75000">
                      <a:srgbClr val="F6AABA"/>
                    </a:gs>
                    <a:gs pos="0">
                      <a:srgbClr val="EB3A48"/>
                    </a:gs>
                    <a:gs pos="100000">
                      <a:srgbClr val="FFCFD9"/>
                    </a:gs>
                  </a:gsLst>
                  <a:lin ang="18900000" scaled="1"/>
                </a:gra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数据中心被迫开启“自备电厂”时代。</a:t>
            </a:r>
            <a:endParaRPr lang="zh-CN" altLang="en-US" sz="2000" b="0" i="0">
              <a:gradFill>
                <a:gsLst>
                  <a:gs pos="25000">
                    <a:srgbClr val="FF566A"/>
                  </a:gs>
                  <a:gs pos="75000">
                    <a:srgbClr val="F6AABA"/>
                  </a:gs>
                  <a:gs pos="0">
                    <a:srgbClr val="EB3A48"/>
                  </a:gs>
                  <a:gs pos="100000">
                    <a:srgbClr val="FFCFD9"/>
                  </a:gs>
                </a:gsLst>
                <a:lin ang="18900000" scaled="1"/>
              </a:gra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425" y="1828165"/>
            <a:ext cx="11742420" cy="438340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   </a:t>
            </a:r>
            <a:r>
              <a:rPr lang="zh-CN" altLang="en-US" sz="2800" b="1">
                <a:solidFill>
                  <a:schemeClr val="bg1"/>
                </a:solidFill>
              </a:rPr>
              <a:t>燃气轮机核心：中国</a:t>
            </a:r>
            <a:r>
              <a:rPr lang="zh-CN" altLang="en-US" sz="2800" b="1">
                <a:solidFill>
                  <a:schemeClr val="bg1"/>
                </a:solidFill>
              </a:rPr>
              <a:t>动力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20" y="944245"/>
            <a:ext cx="12051030" cy="531558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   </a:t>
            </a:r>
            <a:r>
              <a:rPr lang="zh-CN" altLang="en-US" sz="2800" b="1">
                <a:solidFill>
                  <a:schemeClr val="bg1"/>
                </a:solidFill>
              </a:rPr>
              <a:t>案例展示：中国</a:t>
            </a:r>
            <a:r>
              <a:rPr lang="zh-CN" altLang="en-US" sz="2800" b="1">
                <a:solidFill>
                  <a:schemeClr val="bg1"/>
                </a:solidFill>
              </a:rPr>
              <a:t>动力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1050"/>
            <a:ext cx="12192000" cy="475297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4975225"/>
            <a:ext cx="12192000" cy="141668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1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，</a:t>
            </a:r>
            <a:r>
              <a:rPr lang="zh-CN" altLang="en-US" sz="1600">
                <a:solidFill>
                  <a:srgbClr val="FA83B2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拥有国内唯一具备完全自主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知识产权并实现大规模工程化应用的25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MW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级</a:t>
            </a:r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CGT25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燃气轮机，累计交付数十台套，海外市场批量落地</a:t>
            </a:r>
            <a:endParaRPr lang="zh-CN" altLang="en-US" sz="1600"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  <a:p>
            <a:pPr algn="ctr"/>
            <a:endParaRPr lang="zh-CN" altLang="en-US" sz="1600"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  <a:p>
            <a:pPr algn="ctr"/>
            <a:r>
              <a:rPr lang="en-US" altLang="zh-CN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2</a:t>
            </a:r>
            <a:r>
              <a:rPr lang="zh-CN" altLang="en-US" sz="1600"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，2026年上半年归母净利润同比大增42.74%，柴油机交付量同比增长42%，船海配套齿轮箱订单同比猛增120%，2025年燃机供货订单同比增长40.7%，售后服务订单创历史新高，传统船用动力业务稳健增长，</a:t>
            </a:r>
            <a:r>
              <a:rPr lang="zh-CN" altLang="en-US" sz="1600">
                <a:solidFill>
                  <a:srgbClr val="FA83B2"/>
                </a:solidFill>
                <a:latin typeface="方正小标宋简体" panose="02000000000000000000" charset="-122"/>
                <a:ea typeface="方正小标宋简体" panose="02000000000000000000" charset="-122"/>
                <a:cs typeface="方正小标宋简体" panose="02000000000000000000" charset="-122"/>
              </a:rPr>
              <a:t>燃机第二增长曲线已经明确启动</a:t>
            </a:r>
            <a:endParaRPr lang="zh-CN" altLang="en-US" sz="1600">
              <a:solidFill>
                <a:srgbClr val="FA83B2"/>
              </a:solidFill>
              <a:latin typeface="方正小标宋简体" panose="02000000000000000000" charset="-122"/>
              <a:ea typeface="方正小标宋简体" panose="02000000000000000000" charset="-122"/>
              <a:cs typeface="方正小标宋简体" panose="02000000000000000000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22170" y="197485"/>
            <a:ext cx="77870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  </a:t>
            </a:r>
            <a:r>
              <a:rPr lang="zh-CN" altLang="en-US" sz="2800" b="1">
                <a:solidFill>
                  <a:schemeClr val="bg1"/>
                </a:solidFill>
              </a:rPr>
              <a:t>玻璃基板</a:t>
            </a:r>
            <a:r>
              <a:rPr lang="en-US" altLang="zh-CN" sz="2800" b="1">
                <a:solidFill>
                  <a:schemeClr val="bg1"/>
                </a:solidFill>
              </a:rPr>
              <a:t> </a:t>
            </a:r>
            <a:r>
              <a:rPr lang="zh-CN" altLang="en-US" sz="2800" b="1">
                <a:solidFill>
                  <a:schemeClr val="bg1"/>
                </a:solidFill>
              </a:rPr>
              <a:t>有增量，有技术</a:t>
            </a:r>
            <a:r>
              <a:rPr lang="zh-CN" altLang="en-US" sz="2800" b="1">
                <a:solidFill>
                  <a:schemeClr val="bg1"/>
                </a:solidFill>
              </a:rPr>
              <a:t>突破，未出现</a:t>
            </a:r>
            <a:r>
              <a:rPr lang="zh-CN" altLang="en-US" sz="2800" b="1">
                <a:solidFill>
                  <a:schemeClr val="bg1"/>
                </a:solidFill>
              </a:rPr>
              <a:t>趋势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65" y="1046480"/>
            <a:ext cx="12049760" cy="520763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4226560" y="1716088"/>
            <a:ext cx="37388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PART 0</a:t>
            </a: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3</a:t>
            </a:r>
            <a:endParaRPr kumimoji="0" lang="en-US" altLang="zh-CN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Medium" panose="020B0600000000000000" charset="-122"/>
              <a:ea typeface="思源黑体 Medium" panose="020B0600000000000000" charset="-122"/>
              <a:cs typeface="思源黑体 CN Normal" panose="020B0400000000000000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1715135" y="3064510"/>
            <a:ext cx="8949055" cy="12604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/>
            <a:r>
              <a:rPr lang="zh-CN" altLang="en-US" sz="76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趋势与爆量</a:t>
            </a:r>
            <a:r>
              <a:rPr lang="zh-CN" altLang="en-US" sz="76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结合</a:t>
            </a:r>
            <a:endParaRPr lang="zh-CN" altLang="en-US" sz="760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2279015" y="2635250"/>
            <a:ext cx="7641590" cy="0"/>
          </a:xfrm>
          <a:prstGeom prst="line">
            <a:avLst/>
          </a:prstGeom>
          <a:ln>
            <a:gradFill>
              <a:gsLst>
                <a:gs pos="0">
                  <a:srgbClr val="1E38B8"/>
                </a:gs>
                <a:gs pos="50000">
                  <a:srgbClr val="B77DFE"/>
                </a:gs>
                <a:gs pos="100000">
                  <a:srgbClr val="1E38B8"/>
                </a:gs>
              </a:gsLst>
              <a:lin ang="0" scaled="0"/>
            </a:gra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3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</a:t>
            </a:r>
            <a:r>
              <a:rPr lang="zh-CN" altLang="en-US" sz="2800" b="1">
                <a:solidFill>
                  <a:schemeClr val="bg1"/>
                </a:solidFill>
              </a:rPr>
              <a:t>爆量异动</a:t>
            </a:r>
            <a:r>
              <a:rPr lang="en-US" altLang="zh-CN" sz="2800" b="1">
                <a:solidFill>
                  <a:schemeClr val="bg1"/>
                </a:solidFill>
              </a:rPr>
              <a:t>/</a:t>
            </a:r>
            <a:r>
              <a:rPr lang="zh-CN" altLang="en-US" sz="2800" b="1">
                <a:solidFill>
                  <a:schemeClr val="bg1"/>
                </a:solidFill>
              </a:rPr>
              <a:t>控盘趋势</a:t>
            </a:r>
            <a:r>
              <a:rPr lang="en-US" altLang="zh-CN" sz="2800" b="1">
                <a:solidFill>
                  <a:schemeClr val="bg1"/>
                </a:solidFill>
              </a:rPr>
              <a:t>/</a:t>
            </a:r>
            <a:r>
              <a:rPr lang="zh-CN" altLang="en-US" sz="2800" b="1">
                <a:solidFill>
                  <a:schemeClr val="bg1"/>
                </a:solidFill>
              </a:rPr>
              <a:t>资金</a:t>
            </a:r>
            <a:r>
              <a:rPr lang="zh-CN" altLang="en-US" sz="2800" b="1">
                <a:solidFill>
                  <a:schemeClr val="bg1"/>
                </a:solidFill>
              </a:rPr>
              <a:t>人气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25" y="771525"/>
            <a:ext cx="11862435" cy="556831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4226560" y="1716088"/>
            <a:ext cx="37388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PART 0</a:t>
            </a: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4</a:t>
            </a:r>
            <a:endParaRPr kumimoji="0" lang="en-US" altLang="zh-CN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Medium" panose="020B0600000000000000" charset="-122"/>
              <a:ea typeface="思源黑体 Medium" panose="020B0600000000000000" charset="-122"/>
              <a:cs typeface="思源黑体 CN Normal" panose="020B0400000000000000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1715135" y="3064510"/>
            <a:ext cx="8949055" cy="12604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/>
            <a:r>
              <a:rPr lang="zh-CN" altLang="en-US" sz="76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定制自己的交易</a:t>
            </a:r>
            <a:r>
              <a:rPr lang="zh-CN" altLang="en-US" sz="76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体系</a:t>
            </a:r>
            <a:endParaRPr lang="zh-CN" altLang="en-US" sz="760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2279015" y="2635250"/>
            <a:ext cx="7641590" cy="0"/>
          </a:xfrm>
          <a:prstGeom prst="line">
            <a:avLst/>
          </a:prstGeom>
          <a:ln>
            <a:gradFill>
              <a:gsLst>
                <a:gs pos="0">
                  <a:srgbClr val="1E38B8"/>
                </a:gs>
                <a:gs pos="50000">
                  <a:srgbClr val="B77DFE"/>
                </a:gs>
                <a:gs pos="100000">
                  <a:srgbClr val="1E38B8"/>
                </a:gs>
              </a:gsLst>
              <a:lin ang="0" scaled="0"/>
            </a:gra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3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310" y="807085"/>
            <a:ext cx="11640185" cy="539813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8235" y="197485"/>
            <a:ext cx="61556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solidFill>
                  <a:schemeClr val="bg1"/>
                </a:solidFill>
              </a:rPr>
              <a:t>     </a:t>
            </a:r>
            <a:r>
              <a:rPr lang="zh-CN" altLang="en-US" sz="2800" b="1">
                <a:solidFill>
                  <a:schemeClr val="bg1"/>
                </a:solidFill>
              </a:rPr>
              <a:t>爆量作战</a:t>
            </a:r>
            <a:r>
              <a:rPr lang="zh-CN" altLang="en-US" sz="2800" b="1">
                <a:solidFill>
                  <a:schemeClr val="bg1"/>
                </a:solidFill>
              </a:rPr>
              <a:t>四流程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" y="974090"/>
            <a:ext cx="11202035" cy="529717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95" y="945515"/>
            <a:ext cx="11942445" cy="52050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445" y="777875"/>
            <a:ext cx="10514965" cy="554037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735" y="912495"/>
            <a:ext cx="11097895" cy="536194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395" y="690245"/>
            <a:ext cx="11289665" cy="562991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110" y="904240"/>
            <a:ext cx="11241405" cy="544004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经传多赢资深投顾：刘涛，投顾执业编号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A1120619060024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A20250616011746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645" y="937895"/>
            <a:ext cx="11692890" cy="5191760"/>
          </a:xfrm>
          <a:prstGeom prst="rect">
            <a:avLst/>
          </a:prstGeom>
        </p:spPr>
      </p:pic>
      <p:sp>
        <p:nvSpPr>
          <p:cNvPr id="246" name="文本框 245" descr="{&quot;isTemplate&quot;:true,&quot;type&quot;:&quot;text&quot;}"/>
          <p:cNvSpPr txBox="1"/>
          <p:nvPr/>
        </p:nvSpPr>
        <p:spPr>
          <a:xfrm>
            <a:off x="1939290" y="311785"/>
            <a:ext cx="8407400" cy="419100"/>
          </a:xfrm>
          <a:prstGeom prst="rect">
            <a:avLst/>
          </a:prstGeom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700" b="1">
                <a:solidFill>
                  <a:srgbClr val="0E2A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短线</a:t>
            </a:r>
            <a:r>
              <a:rPr lang="en-US" sz="2700" b="1">
                <a:solidFill>
                  <a:srgbClr val="0E2A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vs </a:t>
            </a:r>
            <a:r>
              <a:rPr lang="zh-CN" sz="2700" b="1">
                <a:solidFill>
                  <a:srgbClr val="0E2A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中长线：体系对照</a:t>
            </a:r>
            <a:endParaRPr lang="zh-CN" sz="2700" b="1">
              <a:solidFill>
                <a:srgbClr val="0E2A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组 30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9748" y="1723390"/>
            <a:ext cx="8612505" cy="341122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22.xml><?xml version="1.0" encoding="utf-8"?>
<p:tagLst xmlns:p="http://schemas.openxmlformats.org/presentationml/2006/main">
  <p:tag name="KSO_WM_DIAGRAM_VIRTUALLY_FRAME" val="{&quot;height&quot;:324.65,&quot;left&quot;:329.75,&quot;top&quot;:108.9,&quot;width&quot;:519.35}"/>
</p:tagLst>
</file>

<file path=ppt/tags/tag23.xml><?xml version="1.0" encoding="utf-8"?>
<p:tagLst xmlns:p="http://schemas.openxmlformats.org/presentationml/2006/main">
  <p:tag name="KSO_WM_DIAGRAM_VIRTUALLY_FRAME" val="{&quot;height&quot;:324.65,&quot;left&quot;:329.75,&quot;top&quot;:108.9,&quot;width&quot;:519.35}"/>
</p:tagLst>
</file>

<file path=ppt/tags/tag24.xml><?xml version="1.0" encoding="utf-8"?>
<p:tagLst xmlns:p="http://schemas.openxmlformats.org/presentationml/2006/main">
  <p:tag name="KSO_WM_DIAGRAM_VIRTUALLY_FRAME" val="{&quot;height&quot;:324.65,&quot;left&quot;:329.75,&quot;top&quot;:108.9,&quot;width&quot;:519.35}"/>
</p:tagLst>
</file>

<file path=ppt/tags/tag25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26.xml><?xml version="1.0" encoding="utf-8"?>
<p:tagLst xmlns:p="http://schemas.openxmlformats.org/presentationml/2006/main">
  <p:tag name="KSO_WM_DIAGRAM_VIRTUALLY_FRAME" val="{&quot;height&quot;:324.65,&quot;left&quot;:329.75,&quot;top&quot;:108.9,&quot;width&quot;:519.35}"/>
</p:tagLst>
</file>

<file path=ppt/tags/tag27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28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29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30.xml><?xml version="1.0" encoding="utf-8"?>
<p:tagLst xmlns:p="http://schemas.openxmlformats.org/presentationml/2006/main">
  <p:tag name="KSO_WM_DIAGRAM_VIRTUALLY_FRAME" val="{&quot;height&quot;:324.65,&quot;left&quot;:329.75,&quot;top&quot;:108.9,&quot;width&quot;:519.35}"/>
</p:tagLst>
</file>

<file path=ppt/tags/tag31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32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33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34.xml><?xml version="1.0" encoding="utf-8"?>
<p:tagLst xmlns:p="http://schemas.openxmlformats.org/presentationml/2006/main">
  <p:tag name="KSO_WM_DIAGRAM_VIRTUALLY_FRAME" val="{&quot;height&quot;:324.65,&quot;left&quot;:329.75,&quot;top&quot;:108.9,&quot;width&quot;:519.35}"/>
</p:tagLst>
</file>

<file path=ppt/tags/tag35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36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37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62_2*l_h_i*1_3_2"/>
  <p:tag name="KSO_WM_TEMPLATE_CATEGORY" val="diagram"/>
  <p:tag name="KSO_WM_TEMPLATE_INDEX" val="20232462"/>
  <p:tag name="KSO_WM_UNIT_LAYERLEVEL" val="1_1_1"/>
  <p:tag name="KSO_WM_TAG_VERSION" val="3.0"/>
  <p:tag name="KSO_WM_DIAGRAM_GROUP_CODE" val="l1-1"/>
  <p:tag name="KSO_WM_UNIT_TYPE" val="l_h_i"/>
  <p:tag name="KSO_WM_UNIT_INDEX" val="1_3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44.6304106090288,&quot;left&quot;:27.727960205078126,&quot;top&quot;:58.500003051757815,&quot;width&quot;:926.86613428311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LINE_FORE_SCHEMECOLOR_INDEX" val="5"/>
  <p:tag name="KSO_WM_DIAGRAM_USE_COLOR_VALUE" val="{&quot;color_scheme&quot;:1,&quot;color_type&quot;:1,&quot;theme_color_indexes&quot;:[5,6,5,6,5,6]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62_2*l_h_i*1_3_3"/>
  <p:tag name="KSO_WM_TEMPLATE_CATEGORY" val="diagram"/>
  <p:tag name="KSO_WM_TEMPLATE_INDEX" val="20232462"/>
  <p:tag name="KSO_WM_UNIT_LAYERLEVEL" val="1_1_1"/>
  <p:tag name="KSO_WM_TAG_VERSION" val="3.0"/>
  <p:tag name="KSO_WM_DIAGRAM_GROUP_CODE" val="l1-1"/>
  <p:tag name="KSO_WM_UNIT_TYPE" val="l_h_i"/>
  <p:tag name="KSO_WM_UNIT_INDEX" val="1_3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44.6304106090288,&quot;left&quot;:27.727960205078126,&quot;top&quot;:58.500003051757815,&quot;width&quot;:926.866134283111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DIAGRAM_USE_COLOR_VALUE" val="{&quot;color_scheme&quot;:1,&quot;color_type&quot;:1,&quot;theme_color_indexes&quot;:[5,6,5,6,5,6]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62_2*l_h_i*1_2_2"/>
  <p:tag name="KSO_WM_TEMPLATE_CATEGORY" val="diagram"/>
  <p:tag name="KSO_WM_TEMPLATE_INDEX" val="20232462"/>
  <p:tag name="KSO_WM_UNIT_LAYERLEVEL" val="1_1_1"/>
  <p:tag name="KSO_WM_TAG_VERSION" val="3.0"/>
  <p:tag name="KSO_WM_DIAGRAM_GROUP_CODE" val="l1-1"/>
  <p:tag name="KSO_WM_UNIT_TYPE" val="l_h_i"/>
  <p:tag name="KSO_WM_UNIT_INDEX" val="1_2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44.6304106090288,&quot;left&quot;:27.727960205078126,&quot;top&quot;:58.500003051757815,&quot;width&quot;:926.86613428311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LINE_FORE_SCHEMECOLOR_INDEX" val="5"/>
  <p:tag name="KSO_WM_DIAGRAM_USE_COLOR_VALUE" val="{&quot;color_scheme&quot;:1,&quot;color_type&quot;:1,&quot;theme_color_indexes&quot;:[5,6,5,6,5,6]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62_2*l_h_i*1_2_3"/>
  <p:tag name="KSO_WM_TEMPLATE_CATEGORY" val="diagram"/>
  <p:tag name="KSO_WM_TEMPLATE_INDEX" val="20232462"/>
  <p:tag name="KSO_WM_UNIT_LAYERLEVEL" val="1_1_1"/>
  <p:tag name="KSO_WM_TAG_VERSION" val="3.0"/>
  <p:tag name="KSO_WM_DIAGRAM_GROUP_CODE" val="l1-1"/>
  <p:tag name="KSO_WM_UNIT_TYPE" val="l_h_i"/>
  <p:tag name="KSO_WM_UNIT_INDEX" val="1_2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44.6304106090288,&quot;left&quot;:27.727960205078126,&quot;top&quot;:58.500003051757815,&quot;width&quot;:926.866134283111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DIAGRAM_USE_COLOR_VALUE" val="{&quot;color_scheme&quot;:1,&quot;color_type&quot;:1,&quot;theme_color_indexes&quot;:[5,6,5,6,5,6]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62_2*l_h_i*1_1_2"/>
  <p:tag name="KSO_WM_TEMPLATE_CATEGORY" val="diagram"/>
  <p:tag name="KSO_WM_TEMPLATE_INDEX" val="20232462"/>
  <p:tag name="KSO_WM_UNIT_LAYERLEVEL" val="1_1_1"/>
  <p:tag name="KSO_WM_TAG_VERSION" val="3.0"/>
  <p:tag name="KSO_WM_DIAGRAM_GROUP_CODE" val="l1-1"/>
  <p:tag name="KSO_WM_UNIT_TYPE" val="l_h_i"/>
  <p:tag name="KSO_WM_UNIT_INDEX" val="1_1_2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44.6304106090288,&quot;left&quot;:27.727960205078126,&quot;top&quot;:58.500003051757815,&quot;width&quot;:926.866134283111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800000011920929},&quot;type&quot;:1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LINE_FORE_SCHEMECOLOR_INDEX" val="5"/>
  <p:tag name="KSO_WM_DIAGRAM_USE_COLOR_VALUE" val="{&quot;color_scheme&quot;:1,&quot;color_type&quot;:1,&quot;theme_color_indexes&quot;:[5,6,5,6,5,6]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2462_2*l_h_i*1_1_3"/>
  <p:tag name="KSO_WM_TEMPLATE_CATEGORY" val="diagram"/>
  <p:tag name="KSO_WM_TEMPLATE_INDEX" val="20232462"/>
  <p:tag name="KSO_WM_UNIT_LAYERLEVEL" val="1_1_1"/>
  <p:tag name="KSO_WM_TAG_VERSION" val="3.0"/>
  <p:tag name="KSO_WM_DIAGRAM_GROUP_CODE" val="l1-1"/>
  <p:tag name="KSO_WM_UNIT_TYPE" val="l_h_i"/>
  <p:tag name="KSO_WM_UNIT_INDEX" val="1_1_3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44.6304106090288,&quot;left&quot;:27.727960205078126,&quot;top&quot;:58.500003051757815,&quot;width&quot;:926.866134283111}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solidLine&quot;:{&quot;brightness&quot;:0,&quot;colorType&quot;:1,&quot;foreColorIndex&quot;:5,&quot;transparency&quot;:0.80000001192092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2"/>
  <p:tag name="KSO_WM_UNIT_FILL_FORE_SCHEMECOLOR_INDEX_BRIGHTNESS" val="0"/>
  <p:tag name="KSO_WM_UNIT_LINE_FORE_SCHEMECOLOR_INDEX" val="5"/>
  <p:tag name="KSO_WM_DIAGRAM_USE_COLOR_VALUE" val="{&quot;color_scheme&quot;:1,&quot;color_type&quot;:1,&quot;theme_color_indexes&quot;:[5,6,5,6,5,6]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1_1"/>
  <p:tag name="KSO_WM_UNIT_ID" val="diagram20232462_2*l_h_i*1_1_1"/>
  <p:tag name="KSO_WM_TEMPLATE_CATEGORY" val="diagram"/>
  <p:tag name="KSO_WM_TEMPLATE_INDEX" val="20232462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44.6304106090288,&quot;left&quot;:27.727960205078126,&quot;top&quot;:58.500003051757815,&quot;width&quot;:926.86613428311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9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2462_2*l_h_f*1_1_1"/>
  <p:tag name="KSO_WM_TEMPLATE_CATEGORY" val="diagram"/>
  <p:tag name="KSO_WM_TEMPLATE_INDEX" val="20232462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44.6304106090288,&quot;left&quot;:27.727960205078126,&quot;top&quot;:58.500003051757815,&quot;width&quot;:926.86613428311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输入正文，文字是您思想的提炼，请尽量言简意赅的阐述观点。单击此处输入正文，文字是您思想的提炼，请尽量言简意赅的阐述观点。单击此处输入您的项正文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2462_2*l_h_a*1_1_1"/>
  <p:tag name="KSO_WM_TEMPLATE_CATEGORY" val="diagram"/>
  <p:tag name="KSO_WM_TEMPLATE_INDEX" val="20232462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44.6304106090288,&quot;left&quot;:27.727960205078126,&quot;top&quot;:58.500003051757815,&quot;width&quot;:926.86613428311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2_1"/>
  <p:tag name="KSO_WM_UNIT_ID" val="diagram20232462_2*l_h_i*1_2_1"/>
  <p:tag name="KSO_WM_TEMPLATE_CATEGORY" val="diagram"/>
  <p:tag name="KSO_WM_TEMPLATE_INDEX" val="20232462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44.6304106090288,&quot;left&quot;:27.727960205078126,&quot;top&quot;:58.500003051757815,&quot;width&quot;:926.86613428311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0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2462_2*l_h_f*1_2_1"/>
  <p:tag name="KSO_WM_TEMPLATE_CATEGORY" val="diagram"/>
  <p:tag name="KSO_WM_TEMPLATE_INDEX" val="20232462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44.6304106090288,&quot;left&quot;:27.727960205078126,&quot;top&quot;:58.500003051757815,&quot;width&quot;:926.86613428311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输入您的项正文，文字是您思想的提炼，请尽量言简意赅的阐述观点。单击此处输入您的项正文，文字是您思想的提炼，请尽量言简意赅的阐述观点。单击此处输入您的项正文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2462_2*l_h_a*1_2_1"/>
  <p:tag name="KSO_WM_TEMPLATE_CATEGORY" val="diagram"/>
  <p:tag name="KSO_WM_TEMPLATE_INDEX" val="20232462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44.6304106090288,&quot;left&quot;:27.727960205078126,&quot;top&quot;:58.500003051757815,&quot;width&quot;:926.86613428311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l_h_i"/>
  <p:tag name="KSO_WM_UNIT_INDEX" val="1_3_1"/>
  <p:tag name="KSO_WM_UNIT_ID" val="diagram20232462_2*l_h_i*1_3_1"/>
  <p:tag name="KSO_WM_TEMPLATE_CATEGORY" val="diagram"/>
  <p:tag name="KSO_WM_TEMPLATE_INDEX" val="20232462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44.6304106090288,&quot;left&quot;:27.727960205078126,&quot;top&quot;:58.500003051757815,&quot;width&quot;:926.866134283111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0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2462_2*l_h_f*1_3_1"/>
  <p:tag name="KSO_WM_TEMPLATE_CATEGORY" val="diagram"/>
  <p:tag name="KSO_WM_TEMPLATE_INDEX" val="20232462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44.6304106090288,&quot;left&quot;:27.727960205078126,&quot;top&quot;:58.500003051757815,&quot;width&quot;:926.86613428311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输入您的项正文，文字是您思想的提炼，请尽量言简意赅的阐述观点。单击此处输入您的项正文，文字是您思想的提炼，请尽量言简意赅的阐述观点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0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2462_2*l_h_a*1_3_1"/>
  <p:tag name="KSO_WM_TEMPLATE_CATEGORY" val="diagram"/>
  <p:tag name="KSO_WM_TEMPLATE_INDEX" val="20232462"/>
  <p:tag name="KSO_WM_UNIT_LAYERLEVEL" val="1_1_1"/>
  <p:tag name="KSO_WM_TAG_VERSION" val="3.0"/>
  <p:tag name="KSO_WM_UNIT_TEXT_FILL_FORE_SCHEMECOLOR_INDEX_BRIGHTNESS" val="0.15"/>
  <p:tag name="KSO_WM_DIAGRAM_GROUP_CODE" val="l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44.6304106090288,&quot;left&quot;:27.727960205078126,&quot;top&quot;:58.500003051757815,&quot;width&quot;:926.86613428311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0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  <p:tag name="resource_record_key" val="{&quot;65&quot;:[20205176],&quot;70&quot;:[3321782]}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4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41.xml><?xml version="1.0" encoding="utf-8"?>
<p:tagLst xmlns:p="http://schemas.openxmlformats.org/presentationml/2006/main">
  <p:tag name="KSO_WPP_MARK_KEY" val="5d6e9262-ca8a-4070-8ad5-698f89e303ea"/>
  <p:tag name="COMMONDATA" val="eyJoZGlkIjoiMTMzZGI2MjkwNzI0NGI5MzY0NzUwYzMxOTRjZGRmN2UifQ=="/>
  <p:tag name="commondata" val="eyJoZGlkIjoiOWY4MjQyNDc1NWE5NGE3YmJhMmZmNzIzZDc5YmE1NGIifQ=="/>
  <p:tag name="resource_record_key" val="{&quot;65&quot;:[20205176],&quot;70&quot;:[3321782]}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8456</Words>
  <Application>WPS 演示</Application>
  <PresentationFormat>宽屏</PresentationFormat>
  <Paragraphs>272</Paragraphs>
  <Slides>45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33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45</vt:i4>
      </vt:variant>
    </vt:vector>
  </HeadingPairs>
  <TitlesOfParts>
    <vt:vector size="79" baseType="lpstr">
      <vt:lpstr>Arial</vt:lpstr>
      <vt:lpstr>宋体</vt:lpstr>
      <vt:lpstr>Wingdings</vt:lpstr>
      <vt:lpstr>微软雅黑</vt:lpstr>
      <vt:lpstr>Wingdings</vt:lpstr>
      <vt:lpstr>思源黑体 CN Bold</vt:lpstr>
      <vt:lpstr>黑体</vt:lpstr>
      <vt:lpstr>思源黑体 CN Light</vt:lpstr>
      <vt:lpstr>思源黑体 CN Medium</vt:lpstr>
      <vt:lpstr>思源黑体 Medium</vt:lpstr>
      <vt:lpstr>思源黑体 CN Normal</vt:lpstr>
      <vt:lpstr>Arial Unicode MS</vt:lpstr>
      <vt:lpstr>Calibri</vt:lpstr>
      <vt:lpstr>思源黑体 CN Bold</vt:lpstr>
      <vt:lpstr>思源黑体 CN Light</vt:lpstr>
      <vt:lpstr>思源黑体 CN Medium</vt:lpstr>
      <vt:lpstr>思源黑体 CN Normal</vt:lpstr>
      <vt:lpstr>思源黑体 Medium</vt:lpstr>
      <vt:lpstr>KSOFD72470BC</vt:lpstr>
      <vt:lpstr>Segoe Print</vt:lpstr>
      <vt:lpstr>KSOF618801C0</vt:lpstr>
      <vt:lpstr>方正大黑体_GBK</vt:lpstr>
      <vt:lpstr>方正宝黑体 简 Light</vt:lpstr>
      <vt:lpstr>方正宝黑体 简 Medium</vt:lpstr>
      <vt:lpstr>兰米黑体</vt:lpstr>
      <vt:lpstr>微软雅黑</vt:lpstr>
      <vt:lpstr>KSOFD723FC5D</vt:lpstr>
      <vt:lpstr>Georgia</vt:lpstr>
      <vt:lpstr>Georgia</vt:lpstr>
      <vt:lpstr>方正小标宋简体</vt:lpstr>
      <vt:lpstr>PingFang SC NEW</vt:lpstr>
      <vt:lpstr>PingFang SC NEW</vt:lpstr>
      <vt:lpstr>汉仪旗黑 Lenovo 60S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阿涛</cp:lastModifiedBy>
  <cp:revision>353</cp:revision>
  <dcterms:created xsi:type="dcterms:W3CDTF">2022-12-31T05:43:00Z</dcterms:created>
  <dcterms:modified xsi:type="dcterms:W3CDTF">2026-09-11T10:01:44Z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93F36A9ADD08424E852AC61E73C59485_13</vt:lpwstr>
  </property>
</Properties>
</file>