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83" r:id="rId3"/>
    <p:sldId id="313" r:id="rId4"/>
    <p:sldId id="287" r:id="rId5"/>
    <p:sldId id="286" r:id="rId6"/>
    <p:sldId id="320" r:id="rId7"/>
    <p:sldId id="348" r:id="rId8"/>
    <p:sldId id="321" r:id="rId9"/>
    <p:sldId id="324" r:id="rId10"/>
    <p:sldId id="328" r:id="rId11"/>
    <p:sldId id="349" r:id="rId12"/>
    <p:sldId id="322" r:id="rId13"/>
    <p:sldId id="325" r:id="rId14"/>
    <p:sldId id="333" r:id="rId15"/>
    <p:sldId id="334" r:id="rId16"/>
    <p:sldId id="326" r:id="rId17"/>
    <p:sldId id="329" r:id="rId18"/>
    <p:sldId id="327" r:id="rId19"/>
    <p:sldId id="331" r:id="rId20"/>
    <p:sldId id="330" r:id="rId21"/>
    <p:sldId id="332" r:id="rId22"/>
    <p:sldId id="347" r:id="rId23"/>
    <p:sldId id="323" r:id="rId24"/>
    <p:sldId id="319" r:id="rId25"/>
    <p:sldId id="346" r:id="rId26"/>
    <p:sldId id="345" r:id="rId27"/>
    <p:sldId id="289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8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12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3" Type="http://schemas.openxmlformats.org/officeDocument/2006/relationships/image" Target="../media/image25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26.pn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3.xml"/><Relationship Id="rId4" Type="http://schemas.openxmlformats.org/officeDocument/2006/relationships/image" Target="../media/image29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3" Type="http://schemas.openxmlformats.org/officeDocument/2006/relationships/image" Target="../media/image30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3" Type="http://schemas.openxmlformats.org/officeDocument/2006/relationships/image" Target="../media/image31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3" Type="http://schemas.openxmlformats.org/officeDocument/2006/relationships/image" Target="../media/image32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6.xml"/><Relationship Id="rId7" Type="http://schemas.openxmlformats.org/officeDocument/2006/relationships/image" Target="../media/image9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4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42.png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43.pn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1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11.png"/><Relationship Id="rId3" Type="http://schemas.openxmlformats.org/officeDocument/2006/relationships/tags" Target="../tags/tag28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Relationship Id="rId3" Type="http://schemas.openxmlformats.org/officeDocument/2006/relationships/image" Target="../media/image12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3" Type="http://schemas.openxmlformats.org/officeDocument/2006/relationships/image" Target="../media/image15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71202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熊线的选股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975995"/>
            <a:ext cx="5959475" cy="2371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040" y="3127375"/>
            <a:ext cx="6292850" cy="32893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2915" y="3064510"/>
            <a:ext cx="91293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打造模型，直面挑战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350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趋势双紫待涨模型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增强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1177925"/>
            <a:ext cx="7988300" cy="450151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075" y="783590"/>
            <a:ext cx="3825240" cy="291655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710" y="3528695"/>
            <a:ext cx="3824605" cy="293751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350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超强三买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926465"/>
            <a:ext cx="7082155" cy="47828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433945" y="983615"/>
            <a:ext cx="461200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1</a:t>
            </a:r>
            <a:r>
              <a:rPr lang="zh-CN" altLang="en-US" sz="2400" b="1">
                <a:solidFill>
                  <a:schemeClr val="bg1"/>
                </a:solidFill>
              </a:rPr>
              <a:t>，回踩熊线</a:t>
            </a:r>
            <a:r>
              <a:rPr lang="en-US" altLang="zh-CN" sz="2400" b="1">
                <a:solidFill>
                  <a:schemeClr val="bg1"/>
                </a:solidFill>
              </a:rPr>
              <a:t> </a:t>
            </a:r>
            <a:r>
              <a:rPr lang="zh-CN" altLang="en-US" sz="2400" b="1">
                <a:solidFill>
                  <a:schemeClr val="bg1"/>
                </a:solidFill>
              </a:rPr>
              <a:t>或上行五日线回踩，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      </a:t>
            </a:r>
            <a:r>
              <a:rPr lang="zh-CN" altLang="en-US" sz="2400" b="1">
                <a:solidFill>
                  <a:schemeClr val="bg1"/>
                </a:solidFill>
              </a:rPr>
              <a:t>左侧试错法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 sz="1400" b="1">
                <a:solidFill>
                  <a:schemeClr val="bg1"/>
                </a:solidFill>
              </a:rPr>
              <a:t>要求：短线上攻持续向上</a:t>
            </a:r>
            <a:endParaRPr lang="zh-CN" altLang="en-US" sz="1400" b="1">
              <a:solidFill>
                <a:schemeClr val="bg1"/>
              </a:solidFill>
            </a:endParaRPr>
          </a:p>
          <a:p>
            <a:r>
              <a:rPr lang="zh-CN" altLang="en-US" sz="1400" b="1">
                <a:solidFill>
                  <a:schemeClr val="bg1"/>
                </a:solidFill>
              </a:rPr>
              <a:t> </a:t>
            </a:r>
            <a:r>
              <a:rPr lang="en-US" altLang="zh-CN" sz="1400" b="1">
                <a:solidFill>
                  <a:schemeClr val="bg1"/>
                </a:solidFill>
              </a:rPr>
              <a:t>          </a:t>
            </a:r>
            <a:r>
              <a:rPr lang="zh-CN" altLang="en-US" sz="1400" b="1">
                <a:solidFill>
                  <a:schemeClr val="bg1"/>
                </a:solidFill>
              </a:rPr>
              <a:t>大盘，板块流动资金红</a:t>
            </a:r>
            <a:endParaRPr lang="zh-CN" altLang="en-US" sz="1400" b="1">
              <a:solidFill>
                <a:schemeClr val="bg1"/>
              </a:solidFill>
            </a:endParaRPr>
          </a:p>
          <a:p>
            <a:r>
              <a:rPr lang="zh-CN" altLang="en-US" sz="1400" b="1">
                <a:solidFill>
                  <a:schemeClr val="bg1"/>
                </a:solidFill>
              </a:rPr>
              <a:t> </a:t>
            </a:r>
            <a:r>
              <a:rPr lang="en-US" altLang="zh-CN" sz="1400" b="1">
                <a:solidFill>
                  <a:schemeClr val="bg1"/>
                </a:solidFill>
              </a:rPr>
              <a:t>          </a:t>
            </a:r>
            <a:r>
              <a:rPr lang="zh-CN" altLang="en-US" sz="1400" b="1">
                <a:solidFill>
                  <a:schemeClr val="bg1"/>
                </a:solidFill>
              </a:rPr>
              <a:t>否则仅适用极少主题龙头</a:t>
            </a:r>
            <a:endParaRPr lang="zh-CN" altLang="en-US" sz="1400" b="1">
              <a:solidFill>
                <a:schemeClr val="bg1"/>
              </a:solidFill>
            </a:endParaRPr>
          </a:p>
          <a:p>
            <a:r>
              <a:rPr lang="en-US" altLang="zh-CN" sz="2000" b="1">
                <a:solidFill>
                  <a:schemeClr val="accent3">
                    <a:lumMod val="75000"/>
                  </a:schemeClr>
                </a:solidFill>
              </a:rPr>
              <a:t>        </a:t>
            </a:r>
            <a:r>
              <a:rPr lang="zh-CN" altLang="en-US" sz="1400" b="1">
                <a:solidFill>
                  <a:schemeClr val="accent3">
                    <a:lumMod val="75000"/>
                  </a:schemeClr>
                </a:solidFill>
              </a:rPr>
              <a:t>市场弱势的时候，请慎用左侧模式</a:t>
            </a:r>
            <a:endParaRPr lang="zh-CN" altLang="en-US" sz="1400" b="1">
              <a:solidFill>
                <a:schemeClr val="accent3">
                  <a:lumMod val="75000"/>
                </a:schemeClr>
              </a:solidFill>
            </a:endParaRPr>
          </a:p>
          <a:p>
            <a:endParaRPr lang="zh-CN" altLang="en-US" sz="1400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2</a:t>
            </a:r>
            <a:r>
              <a:rPr lang="zh-CN" altLang="en-US" sz="2400" b="1">
                <a:solidFill>
                  <a:schemeClr val="bg1"/>
                </a:solidFill>
              </a:rPr>
              <a:t>，大单异动（大额主买占比</a:t>
            </a:r>
            <a:r>
              <a:rPr lang="en-US" altLang="zh-CN" sz="2400" b="1">
                <a:solidFill>
                  <a:schemeClr val="bg1"/>
                </a:solidFill>
              </a:rPr>
              <a:t>5%</a:t>
            </a:r>
            <a:r>
              <a:rPr lang="zh-CN" altLang="en-US" sz="2400" b="1">
                <a:solidFill>
                  <a:schemeClr val="bg1"/>
                </a:solidFill>
              </a:rPr>
              <a:t>）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      </a:t>
            </a:r>
            <a:r>
              <a:rPr lang="zh-CN" altLang="en-US" sz="2400" b="1">
                <a:solidFill>
                  <a:schemeClr val="bg1"/>
                </a:solidFill>
              </a:rPr>
              <a:t>右侧试错法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 </a:t>
            </a:r>
            <a:r>
              <a:rPr lang="zh-CN" altLang="en-US" sz="1400" b="1">
                <a:solidFill>
                  <a:schemeClr val="bg1"/>
                </a:solidFill>
              </a:rPr>
              <a:t>要求：</a:t>
            </a:r>
            <a:r>
              <a:rPr lang="en-US" altLang="zh-CN" sz="1400" b="1">
                <a:solidFill>
                  <a:srgbClr val="FF0000"/>
                </a:solidFill>
              </a:rPr>
              <a:t> </a:t>
            </a:r>
            <a:r>
              <a:rPr lang="zh-CN" altLang="en-US" sz="1400" b="1">
                <a:solidFill>
                  <a:srgbClr val="FFC000"/>
                </a:solidFill>
              </a:rPr>
              <a:t>短线金叉区域，日线四线开花</a:t>
            </a:r>
            <a:endParaRPr lang="zh-CN" altLang="en-US" sz="1400" b="1">
              <a:solidFill>
                <a:srgbClr val="FFC000"/>
              </a:solidFill>
            </a:endParaRPr>
          </a:p>
          <a:p>
            <a:r>
              <a:rPr lang="en-US" altLang="zh-CN" sz="1400" b="1">
                <a:solidFill>
                  <a:srgbClr val="FFC000"/>
                </a:solidFill>
                <a:sym typeface="+mn-ea"/>
              </a:rPr>
              <a:t>             </a:t>
            </a:r>
            <a:r>
              <a:rPr lang="zh-CN" altLang="en-US" sz="1400" b="1">
                <a:solidFill>
                  <a:srgbClr val="FFC000"/>
                </a:solidFill>
                <a:sym typeface="+mn-ea"/>
              </a:rPr>
              <a:t>最好是主题双红，或牛熊线强势</a:t>
            </a:r>
            <a:endParaRPr lang="zh-CN" altLang="en-US" sz="1400" b="1">
              <a:solidFill>
                <a:srgbClr val="FFC000"/>
              </a:solidFill>
              <a:sym typeface="+mn-ea"/>
            </a:endParaRPr>
          </a:p>
          <a:p>
            <a:endParaRPr lang="zh-CN" altLang="en-US" sz="1600" b="1"/>
          </a:p>
          <a:p>
            <a:r>
              <a:rPr lang="en-US" altLang="zh-CN" sz="2400" b="1">
                <a:solidFill>
                  <a:schemeClr val="bg1"/>
                </a:solidFill>
              </a:rPr>
              <a:t>3</a:t>
            </a:r>
            <a:r>
              <a:rPr lang="zh-CN" altLang="en-US" sz="2400" b="1">
                <a:solidFill>
                  <a:schemeClr val="bg1"/>
                </a:solidFill>
              </a:rPr>
              <a:t>，</a:t>
            </a:r>
            <a:r>
              <a:rPr lang="zh-CN" altLang="en-US" sz="2400" b="1">
                <a:solidFill>
                  <a:srgbClr val="FF0000"/>
                </a:solidFill>
              </a:rPr>
              <a:t>三共振，加仓法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chemeClr val="bg1"/>
                </a:solidFill>
              </a:rPr>
              <a:t>         </a:t>
            </a:r>
            <a:r>
              <a:rPr lang="zh-CN" altLang="en-US" b="1">
                <a:solidFill>
                  <a:schemeClr val="bg1"/>
                </a:solidFill>
              </a:rPr>
              <a:t>主买大单扫货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金叉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chemeClr val="bg1"/>
                </a:solidFill>
              </a:rPr>
              <a:t>         </a:t>
            </a:r>
            <a:r>
              <a:rPr lang="zh-CN" altLang="en-US" b="1">
                <a:solidFill>
                  <a:schemeClr val="bg1"/>
                </a:solidFill>
              </a:rPr>
              <a:t>主买大单扫货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熊线上移</a:t>
            </a:r>
            <a:r>
              <a:rPr lang="en-US" altLang="zh-CN" b="1">
                <a:solidFill>
                  <a:schemeClr val="bg1"/>
                </a:solidFill>
              </a:rPr>
              <a:t>(</a:t>
            </a:r>
            <a:r>
              <a:rPr lang="zh-CN" altLang="en-US" b="1">
                <a:solidFill>
                  <a:schemeClr val="bg1"/>
                </a:solidFill>
              </a:rPr>
              <a:t>可预判</a:t>
            </a:r>
            <a:r>
              <a:rPr lang="en-US" altLang="zh-CN" b="1">
                <a:solidFill>
                  <a:schemeClr val="bg1"/>
                </a:solidFill>
              </a:rPr>
              <a:t>)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          </a:t>
            </a:r>
            <a:r>
              <a:rPr lang="zh-CN" altLang="en-US" b="1">
                <a:solidFill>
                  <a:schemeClr val="bg1"/>
                </a:solidFill>
              </a:rPr>
              <a:t>主买大单扫货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水手紫色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sz="1600" b="1"/>
          </a:p>
          <a:p>
            <a:r>
              <a:rPr lang="zh-CN" altLang="en-US" sz="1600" b="1">
                <a:solidFill>
                  <a:schemeClr val="bg1"/>
                </a:solidFill>
              </a:rPr>
              <a:t>要求：近期涨停棱镜十日上榜热点或趋势龙头榜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0850" y="5803900"/>
            <a:ext cx="6409690" cy="775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30000"/>
              </a:lnSpc>
            </a:pPr>
            <a:r>
              <a:rPr lang="zh-CN" altLang="en-US" sz="2800">
                <a:solidFill>
                  <a:schemeClr val="bg1"/>
                </a:solidFill>
              </a:rPr>
              <a:t>仓位配比</a:t>
            </a:r>
            <a:r>
              <a:rPr lang="en-US" altLang="zh-CN" sz="2800">
                <a:solidFill>
                  <a:schemeClr val="bg1"/>
                </a:solidFill>
              </a:rPr>
              <a:t>    </a:t>
            </a:r>
            <a:r>
              <a:rPr lang="zh-CN" altLang="en-US" sz="2800">
                <a:solidFill>
                  <a:schemeClr val="bg1"/>
                </a:solidFill>
              </a:rPr>
              <a:t>一买：二买：三买</a:t>
            </a:r>
            <a:r>
              <a:rPr lang="en-US" altLang="zh-CN" sz="2800">
                <a:solidFill>
                  <a:schemeClr val="bg1"/>
                </a:solidFill>
              </a:rPr>
              <a:t>=1:1:3</a:t>
            </a:r>
            <a:endParaRPr lang="en-US" altLang="zh-CN" sz="28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350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超强三卖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997585"/>
            <a:ext cx="5984875" cy="50158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17920" y="866775"/>
            <a:ext cx="5852795" cy="549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【稳健型投资者交易模式】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卖点参考：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短线快速拉升涨幅超过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10%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左右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减仓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1/3 </a:t>
            </a:r>
            <a:endParaRPr lang="en-US" altLang="zh-CN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或者快速拉升的涨停，或连板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炸板开板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减仓策略</a:t>
            </a:r>
            <a:endParaRPr lang="en-US" altLang="zh-CN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【通用模式】三卖法则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，熊线走平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（捕捞季节未死叉）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endParaRPr lang="en-US" altLang="zh-CN" b="1">
              <a:solidFill>
                <a:schemeClr val="bg1"/>
              </a:solidFill>
              <a:sym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减仓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1/5-1/3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左右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endParaRPr lang="en-US" altLang="zh-CN" b="1">
              <a:solidFill>
                <a:schemeClr val="bg1"/>
              </a:solidFill>
              <a:sym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【容易短线做丢部分筹码，降低成本轻松应对高波动】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，熊线走平，捕捞季节死叉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【必卖信号】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减仓到原仓位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1/2-1/3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左右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【熊线上移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金叉再启动】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，跌破熊线，只留底仓或清仓（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100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股纪念）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等智能辅助线跌破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注意水手突破紫变黄，或黄变灰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股性和趋势减弱，风险预警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3485" y="15240"/>
            <a:ext cx="7997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用户做趋势双紫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龙头五大要素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" y="1388745"/>
            <a:ext cx="6045200" cy="4079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815" y="1388745"/>
            <a:ext cx="5721985" cy="40798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大单主买的意义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1825" y="977900"/>
            <a:ext cx="8678545" cy="43713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71395" y="5543550"/>
            <a:ext cx="734377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流动资金，资金源泉，战斗兵源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主力动向，核心灵魂，将帅定夺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8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月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-9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月，实战教学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84505" y="1070610"/>
            <a:ext cx="11222990" cy="53174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过去的八月九月，有什么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835" y="916940"/>
            <a:ext cx="7284720" cy="55911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跨年龙头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五大要素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15" y="983615"/>
            <a:ext cx="9652635" cy="5398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否极泰来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勇创新高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9806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陈俊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1305" y="4479925"/>
            <a:ext cx="54571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毕业于西北工业大学，股海沉浮多年。擅长波浪形态解析，机构分析，资金推动论，结合唯信号论，创立【趋势双紫选股模型】【超强三买三卖</a:t>
            </a: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-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买卖模型】，把握确定性波段。深度研究资金博弈理论，以价格体现市场一切信息为核心，帮助用户建立适合自己的投资模型！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陈俊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20" y="814705"/>
            <a:ext cx="4321810" cy="5155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实战反馈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" y="904240"/>
            <a:ext cx="6214745" cy="340741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5" y="4432300"/>
            <a:ext cx="6214745" cy="2286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635" y="835025"/>
            <a:ext cx="5528310" cy="435356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4995" y="2516505"/>
            <a:ext cx="3858260" cy="33477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实战反馈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5" y="921385"/>
            <a:ext cx="2830195" cy="56610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710" y="921385"/>
            <a:ext cx="3286125" cy="4457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170" y="921385"/>
            <a:ext cx="3371850" cy="48387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2915" y="3064510"/>
            <a:ext cx="91293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主题风口，跨年龙头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国产芯片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科技打头阵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560" y="931545"/>
            <a:ext cx="9944100" cy="4994910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110740"/>
            <a:ext cx="6329680" cy="3230245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93115" y="6130290"/>
            <a:ext cx="10772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当趋势双紫遇上主题风口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国产芯片，不破熊线，保留自选，底仓试错，等待捕捉大单扫货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熊线上移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国企改革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3115" y="6130290"/>
            <a:ext cx="10772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当趋势双紫遇上主题风口</a:t>
            </a:r>
            <a:r>
              <a:rPr lang="zh-CN">
                <a:solidFill>
                  <a:schemeClr val="bg1"/>
                </a:solidFill>
              </a:rPr>
              <a:t>国企改革</a:t>
            </a:r>
            <a:r>
              <a:rPr lang="zh-CN" altLang="en-US">
                <a:solidFill>
                  <a:schemeClr val="bg1"/>
                </a:solidFill>
              </a:rPr>
              <a:t>，不破熊线，保留自选，底仓试错，等待捕捉大单扫货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熊线上移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115" y="1083945"/>
            <a:ext cx="8770620" cy="48882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旧改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电梯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50" y="1019810"/>
            <a:ext cx="8603615" cy="48190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3115" y="6130290"/>
            <a:ext cx="10772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当趋势双紫遇上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中字头，国企改革，不破熊线，保留自选，底仓试错，等待捕捉大单扫货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熊线上移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否极泰来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，改变思维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深入趋势，挖掘黄金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打造模型，直面挑战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主题风口，跨年龙头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2915" y="3064510"/>
            <a:ext cx="91293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否极泰来，改变思维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指数分析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525" y="1038860"/>
            <a:ext cx="8870315" cy="51873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59125" y="15240"/>
            <a:ext cx="6750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平均股价资金创历史新高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" y="1007110"/>
            <a:ext cx="6462395" cy="3653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880" y="2452370"/>
            <a:ext cx="5922010" cy="39382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2915" y="3064510"/>
            <a:ext cx="91293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深入趋势，挖掘黄金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牛熊线背后的秘密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979805"/>
            <a:ext cx="8672195" cy="43795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59355" y="5648325"/>
            <a:ext cx="7537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</a:rPr>
              <a:t>21</a:t>
            </a:r>
            <a:r>
              <a:rPr lang="zh-CN" altLang="en-US">
                <a:solidFill>
                  <a:schemeClr val="bg1"/>
                </a:solidFill>
              </a:rPr>
              <a:t>个交易日内的收盘最高价，决定熊线上移，下移，走平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en-US" altLang="zh-CN">
                <a:solidFill>
                  <a:schemeClr val="bg1"/>
                </a:solidFill>
              </a:rPr>
              <a:t>21</a:t>
            </a:r>
            <a:r>
              <a:rPr lang="zh-CN" altLang="en-US">
                <a:solidFill>
                  <a:schemeClr val="bg1"/>
                </a:solidFill>
              </a:rPr>
              <a:t>个交易日内的收盘最低价，决定牛线上移，下移，走平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71202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个股常见的几种异常形态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" y="874395"/>
            <a:ext cx="3853815" cy="3549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874395"/>
            <a:ext cx="3942715" cy="3568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415" y="874395"/>
            <a:ext cx="3663950" cy="35744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85" y="4533900"/>
            <a:ext cx="5800725" cy="2121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45580" y="4539615"/>
            <a:ext cx="49631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坚决不参与跌破熊线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持续走弱的品种，当断不断反受其乱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真正的机会，一定会出现熊线上移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大单扫货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适当的放弃箱体间的博弈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做自己能力范围内的事情，不内耗自己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学会顺势，化繁为简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MTE2YWJhYzMxYjNmZGRkNWExNDg2MzZjZDRhZDZhZjI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2728</Words>
  <Application>WPS 演示</Application>
  <PresentationFormat>宽屏</PresentationFormat>
  <Paragraphs>181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Cj</cp:lastModifiedBy>
  <cp:revision>280</cp:revision>
  <dcterms:created xsi:type="dcterms:W3CDTF">2022-12-31T05:43:00Z</dcterms:created>
  <dcterms:modified xsi:type="dcterms:W3CDTF">2024-11-08T08:42:03Z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89B7A6AACA724488BFD11EBF50377424_13</vt:lpwstr>
  </property>
</Properties>
</file>