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426" r:id="rId3"/>
    <p:sldId id="393" r:id="rId4"/>
    <p:sldId id="313" r:id="rId5"/>
    <p:sldId id="287" r:id="rId6"/>
    <p:sldId id="286" r:id="rId7"/>
    <p:sldId id="320" r:id="rId8"/>
    <p:sldId id="348" r:id="rId9"/>
    <p:sldId id="425" r:id="rId10"/>
    <p:sldId id="321" r:id="rId11"/>
    <p:sldId id="424" r:id="rId12"/>
    <p:sldId id="328" r:id="rId13"/>
    <p:sldId id="349" r:id="rId14"/>
    <p:sldId id="322" r:id="rId15"/>
    <p:sldId id="325" r:id="rId16"/>
    <p:sldId id="333" r:id="rId17"/>
    <p:sldId id="334" r:id="rId18"/>
    <p:sldId id="329" r:id="rId19"/>
    <p:sldId id="327" r:id="rId20"/>
    <p:sldId id="331" r:id="rId21"/>
    <p:sldId id="330" r:id="rId22"/>
    <p:sldId id="326" r:id="rId23"/>
    <p:sldId id="332" r:id="rId24"/>
    <p:sldId id="347" r:id="rId25"/>
    <p:sldId id="323" r:id="rId26"/>
    <p:sldId id="346" r:id="rId27"/>
    <p:sldId id="345" r:id="rId28"/>
    <p:sldId id="372" r:id="rId29"/>
    <p:sldId id="373" r:id="rId30"/>
    <p:sldId id="390" r:id="rId31"/>
    <p:sldId id="391" r:id="rId32"/>
    <p:sldId id="289" r:id="rId33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133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notesMaster" Target="notesMasters/notesMaster1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3.xml"/><Relationship Id="rId3" Type="http://schemas.openxmlformats.org/officeDocument/2006/relationships/image" Target="../media/image18.png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0.xml"/><Relationship Id="rId5" Type="http://schemas.openxmlformats.org/officeDocument/2006/relationships/image" Target="../media/image24.png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image" Target="../media/image23.png"/><Relationship Id="rId1" Type="http://schemas.openxmlformats.org/officeDocument/2006/relationships/tags" Target="../tags/tag6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0.xml"/><Relationship Id="rId3" Type="http://schemas.openxmlformats.org/officeDocument/2006/relationships/image" Target="../media/image28.png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3.xml"/><Relationship Id="rId3" Type="http://schemas.openxmlformats.org/officeDocument/2006/relationships/image" Target="../media/image29.png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0.xml"/><Relationship Id="rId3" Type="http://schemas.openxmlformats.org/officeDocument/2006/relationships/image" Target="../media/image32.png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3.xml"/><Relationship Id="rId3" Type="http://schemas.openxmlformats.org/officeDocument/2006/relationships/image" Target="../media/image33.png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6.xml"/><Relationship Id="rId3" Type="http://schemas.openxmlformats.org/officeDocument/2006/relationships/image" Target="../media/image34.png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9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02.xml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tags" Target="../tags/tag104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10.xml"/><Relationship Id="rId10" Type="http://schemas.openxmlformats.org/officeDocument/2006/relationships/tags" Target="../tags/tag109.xml"/><Relationship Id="rId1" Type="http://schemas.openxmlformats.org/officeDocument/2006/relationships/tags" Target="../tags/tag103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45.png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9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48.png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Relationship Id="rId3" Type="http://schemas.openxmlformats.org/officeDocument/2006/relationships/image" Target="../media/image49.png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image" Target="../media/image50.png"/><Relationship Id="rId1" Type="http://schemas.openxmlformats.org/officeDocument/2006/relationships/tags" Target="../tags/tag12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7.xml"/><Relationship Id="rId7" Type="http://schemas.openxmlformats.org/officeDocument/2006/relationships/image" Target="../media/image10.png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32.xml"/><Relationship Id="rId1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image" Target="../media/image12.png"/><Relationship Id="rId3" Type="http://schemas.openxmlformats.org/officeDocument/2006/relationships/tags" Target="../tags/tag29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8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0.xml"/><Relationship Id="rId3" Type="http://schemas.openxmlformats.org/officeDocument/2006/relationships/image" Target="../media/image13.png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54.xml"/><Relationship Id="rId6" Type="http://schemas.openxmlformats.org/officeDocument/2006/relationships/image" Target="../media/image16.png"/><Relationship Id="rId5" Type="http://schemas.openxmlformats.org/officeDocument/2006/relationships/tags" Target="../tags/tag53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7.xml"/><Relationship Id="rId3" Type="http://schemas.openxmlformats.org/officeDocument/2006/relationships/image" Target="../media/image17.png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常州加地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牛熊线背后的秘密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30" y="882015"/>
            <a:ext cx="8672195" cy="38855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3985" y="4866005"/>
            <a:ext cx="6113145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en-US" altLang="zh-CN" sz="2000" b="1">
                <a:solidFill>
                  <a:srgbClr val="FFC000"/>
                </a:solidFill>
              </a:rPr>
              <a:t>21</a:t>
            </a:r>
            <a:r>
              <a:rPr lang="zh-CN" altLang="en-US" sz="2000" b="1">
                <a:solidFill>
                  <a:srgbClr val="FFC000"/>
                </a:solidFill>
              </a:rPr>
              <a:t>个交易日内的最高收盘价</a:t>
            </a:r>
            <a:r>
              <a:rPr lang="en-US" altLang="zh-CN" sz="2000" b="1">
                <a:solidFill>
                  <a:srgbClr val="FFC000"/>
                </a:solidFill>
              </a:rPr>
              <a:t>=</a:t>
            </a:r>
            <a:r>
              <a:rPr lang="zh-CN" altLang="en-US" sz="2000" b="1">
                <a:solidFill>
                  <a:srgbClr val="FFC000"/>
                </a:solidFill>
              </a:rPr>
              <a:t>高点</a:t>
            </a:r>
            <a:endParaRPr lang="zh-CN" altLang="en-US" sz="2000" b="1">
              <a:solidFill>
                <a:srgbClr val="FFC000"/>
              </a:solidFill>
            </a:endParaRPr>
          </a:p>
          <a:p>
            <a:pPr algn="ctr"/>
            <a:r>
              <a:rPr lang="zh-CN" altLang="en-US" sz="2000" b="1">
                <a:solidFill>
                  <a:srgbClr val="FFC000"/>
                </a:solidFill>
              </a:rPr>
              <a:t>高点上移，熊线上移</a:t>
            </a:r>
            <a:endParaRPr lang="zh-CN" altLang="en-US" sz="2000" b="1">
              <a:solidFill>
                <a:srgbClr val="FFC000"/>
              </a:solidFill>
            </a:endParaRPr>
          </a:p>
          <a:p>
            <a:pPr algn="ctr"/>
            <a:r>
              <a:rPr lang="zh-CN" altLang="en-US" sz="2000" b="1">
                <a:solidFill>
                  <a:srgbClr val="FFC000"/>
                </a:solidFill>
              </a:rPr>
              <a:t>高点不变，熊线走平</a:t>
            </a:r>
            <a:endParaRPr lang="zh-CN" altLang="en-US" sz="2000" b="1">
              <a:solidFill>
                <a:srgbClr val="FFC000"/>
              </a:solidFill>
            </a:endParaRPr>
          </a:p>
          <a:p>
            <a:pPr algn="ctr"/>
            <a:r>
              <a:rPr lang="zh-CN" altLang="en-US" sz="2000" b="1">
                <a:solidFill>
                  <a:srgbClr val="FFC000"/>
                </a:solidFill>
              </a:rPr>
              <a:t>高点下移，熊线下移</a:t>
            </a:r>
            <a:endParaRPr lang="zh-CN" altLang="en-US" sz="2000" b="1">
              <a:solidFill>
                <a:srgbClr val="FFC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31840" y="4866005"/>
            <a:ext cx="609600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000" b="1">
                <a:solidFill>
                  <a:srgbClr val="FFC000"/>
                </a:solidFill>
                <a:sym typeface="+mn-ea"/>
              </a:rPr>
              <a:t>21</a:t>
            </a:r>
            <a:r>
              <a:rPr lang="zh-CN" altLang="en-US" sz="2000" b="1">
                <a:solidFill>
                  <a:srgbClr val="FFC000"/>
                </a:solidFill>
                <a:sym typeface="+mn-ea"/>
              </a:rPr>
              <a:t>个交易日内的最低收盘价</a:t>
            </a:r>
            <a:r>
              <a:rPr lang="en-US" altLang="zh-CN" sz="2000" b="1">
                <a:solidFill>
                  <a:srgbClr val="FFC000"/>
                </a:solidFill>
                <a:sym typeface="+mn-ea"/>
              </a:rPr>
              <a:t>=</a:t>
            </a:r>
            <a:r>
              <a:rPr lang="zh-CN" altLang="en-US" sz="2000" b="1">
                <a:solidFill>
                  <a:srgbClr val="FFC000"/>
                </a:solidFill>
                <a:sym typeface="+mn-ea"/>
              </a:rPr>
              <a:t>低点</a:t>
            </a:r>
            <a:endParaRPr lang="zh-CN" altLang="en-US" sz="2000" b="1">
              <a:solidFill>
                <a:srgbClr val="FFC000"/>
              </a:solidFill>
            </a:endParaRPr>
          </a:p>
          <a:p>
            <a:pPr algn="ctr"/>
            <a:r>
              <a:rPr lang="zh-CN" altLang="en-US" sz="2000" b="1">
                <a:solidFill>
                  <a:srgbClr val="FFC000"/>
                </a:solidFill>
                <a:sym typeface="+mn-ea"/>
              </a:rPr>
              <a:t>低点上移，牛线上移</a:t>
            </a:r>
            <a:endParaRPr lang="zh-CN" altLang="en-US" sz="2000" b="1">
              <a:solidFill>
                <a:srgbClr val="FFC000"/>
              </a:solidFill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FFC000"/>
                </a:solidFill>
                <a:sym typeface="+mn-ea"/>
              </a:rPr>
              <a:t>低点不变，牛线走平</a:t>
            </a:r>
            <a:endParaRPr lang="zh-CN" altLang="en-US" sz="2000" b="1">
              <a:solidFill>
                <a:srgbClr val="FFC000"/>
              </a:solidFill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FFC000"/>
                </a:solidFill>
                <a:sym typeface="+mn-ea"/>
              </a:rPr>
              <a:t>低点下移，牛线下移</a:t>
            </a:r>
            <a:endParaRPr lang="zh-CN" altLang="en-US" sz="2000" b="1">
              <a:solidFill>
                <a:srgbClr val="FFC000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25345" y="6151880"/>
            <a:ext cx="7821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熊线上移是最大的机会，牛线下移是最大的风险，牛线下移一股不留！！！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71202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个股常见的几种异常形态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" y="874395"/>
            <a:ext cx="3853815" cy="3549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874395"/>
            <a:ext cx="3942715" cy="3568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415" y="874395"/>
            <a:ext cx="3663950" cy="35744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85" y="4644390"/>
            <a:ext cx="5255260" cy="19221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518150" y="4867275"/>
            <a:ext cx="654621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，坚决不参与跌破熊线的品种，当断不断反受其乱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，真正的机会，一定会出现熊线上移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大单扫货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，适当的放弃箱体间的博弈</a:t>
            </a:r>
            <a:r>
              <a:rPr lang="en-US" altLang="zh-CN">
                <a:solidFill>
                  <a:schemeClr val="bg1"/>
                </a:solidFill>
              </a:rPr>
              <a:t>——N</a:t>
            </a:r>
            <a:r>
              <a:rPr lang="zh-CN" altLang="en-US">
                <a:solidFill>
                  <a:schemeClr val="bg1"/>
                </a:solidFill>
              </a:rPr>
              <a:t>字型变少，趋势变多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4</a:t>
            </a:r>
            <a:r>
              <a:rPr lang="zh-CN" altLang="en-US">
                <a:solidFill>
                  <a:schemeClr val="bg1"/>
                </a:solidFill>
              </a:rPr>
              <a:t>，做自己能力范围内的事情，不内耗自己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5</a:t>
            </a:r>
            <a:r>
              <a:rPr lang="zh-CN" altLang="en-US">
                <a:solidFill>
                  <a:schemeClr val="bg1"/>
                </a:solidFill>
              </a:rPr>
              <a:t>，学会顺势，化繁为简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8285" y="1034415"/>
            <a:ext cx="9109710" cy="521589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143250" y="15240"/>
            <a:ext cx="71202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2021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年的升级熊线选股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4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2535" y="3052445"/>
            <a:ext cx="4497070" cy="241236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732915" y="3064510"/>
            <a:ext cx="912939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打造模型，直面挑战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350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趋势双紫待涨模型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增强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" y="1106170"/>
            <a:ext cx="7988300" cy="450151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075" y="783590"/>
            <a:ext cx="3825240" cy="291655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710" y="3528695"/>
            <a:ext cx="3824605" cy="293751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498475" y="5759450"/>
            <a:ext cx="7335520" cy="70675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全面注册制之后，悉心打造两年，借势投研孙硌，总监杨春虎</a:t>
            </a:r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结合五年投顾讲课服务经验，再度优化，借巡讲宣传！</a:t>
            </a:r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480675" y="1660525"/>
            <a:ext cx="1564640" cy="36830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盘后选股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10480675" y="4502785"/>
            <a:ext cx="1564640" cy="36830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盘中选股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350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趋势双紫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超强三买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70" y="962660"/>
            <a:ext cx="6903085" cy="466217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433945" y="861695"/>
            <a:ext cx="461200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1</a:t>
            </a:r>
            <a:r>
              <a:rPr lang="zh-CN" altLang="en-US" sz="2400" b="1">
                <a:solidFill>
                  <a:schemeClr val="bg1"/>
                </a:solidFill>
              </a:rPr>
              <a:t>，回踩熊线</a:t>
            </a:r>
            <a:r>
              <a:rPr lang="en-US" altLang="zh-CN" sz="2400" b="1">
                <a:solidFill>
                  <a:schemeClr val="bg1"/>
                </a:solidFill>
              </a:rPr>
              <a:t> </a:t>
            </a:r>
            <a:r>
              <a:rPr lang="zh-CN" altLang="en-US" sz="2400" b="1">
                <a:solidFill>
                  <a:schemeClr val="bg1"/>
                </a:solidFill>
              </a:rPr>
              <a:t>或上行五日线回踩，</a:t>
            </a:r>
            <a:endParaRPr lang="zh-CN" altLang="en-US" sz="2400" b="1">
              <a:solidFill>
                <a:schemeClr val="bg1"/>
              </a:solidFill>
            </a:endParaRPr>
          </a:p>
          <a:p>
            <a:r>
              <a:rPr lang="en-US" altLang="zh-CN" sz="2400" b="1">
                <a:solidFill>
                  <a:schemeClr val="bg1"/>
                </a:solidFill>
              </a:rPr>
              <a:t>      </a:t>
            </a:r>
            <a:r>
              <a:rPr lang="zh-CN" altLang="en-US" sz="2400" b="1">
                <a:solidFill>
                  <a:schemeClr val="bg1"/>
                </a:solidFill>
              </a:rPr>
              <a:t>左侧试错法</a:t>
            </a:r>
            <a:endParaRPr lang="zh-CN" altLang="en-US" sz="2400" b="1">
              <a:solidFill>
                <a:schemeClr val="bg1"/>
              </a:solidFill>
            </a:endParaRPr>
          </a:p>
          <a:p>
            <a:r>
              <a:rPr lang="zh-CN" altLang="en-US" sz="1400" b="1">
                <a:solidFill>
                  <a:schemeClr val="bg1"/>
                </a:solidFill>
              </a:rPr>
              <a:t>要求：短线上攻持续向上</a:t>
            </a:r>
            <a:endParaRPr lang="zh-CN" altLang="en-US" sz="1400" b="1">
              <a:solidFill>
                <a:schemeClr val="bg1"/>
              </a:solidFill>
            </a:endParaRPr>
          </a:p>
          <a:p>
            <a:r>
              <a:rPr lang="zh-CN" altLang="en-US" sz="1400" b="1">
                <a:solidFill>
                  <a:schemeClr val="bg1"/>
                </a:solidFill>
              </a:rPr>
              <a:t> </a:t>
            </a:r>
            <a:r>
              <a:rPr lang="en-US" altLang="zh-CN" sz="1400" b="1">
                <a:solidFill>
                  <a:schemeClr val="bg1"/>
                </a:solidFill>
              </a:rPr>
              <a:t>          </a:t>
            </a:r>
            <a:r>
              <a:rPr lang="zh-CN" altLang="en-US" sz="1400" b="1">
                <a:solidFill>
                  <a:schemeClr val="bg1"/>
                </a:solidFill>
              </a:rPr>
              <a:t>大盘，板块流动资金红</a:t>
            </a:r>
            <a:endParaRPr lang="zh-CN" altLang="en-US" sz="1400" b="1">
              <a:solidFill>
                <a:schemeClr val="bg1"/>
              </a:solidFill>
            </a:endParaRPr>
          </a:p>
          <a:p>
            <a:r>
              <a:rPr lang="zh-CN" altLang="en-US" sz="1400" b="1">
                <a:solidFill>
                  <a:schemeClr val="bg1"/>
                </a:solidFill>
              </a:rPr>
              <a:t> </a:t>
            </a:r>
            <a:r>
              <a:rPr lang="en-US" altLang="zh-CN" sz="1400" b="1">
                <a:solidFill>
                  <a:schemeClr val="bg1"/>
                </a:solidFill>
              </a:rPr>
              <a:t>          </a:t>
            </a:r>
            <a:r>
              <a:rPr lang="zh-CN" altLang="en-US" sz="1400" b="1">
                <a:solidFill>
                  <a:schemeClr val="bg1"/>
                </a:solidFill>
              </a:rPr>
              <a:t>否则仅适用极少主题龙头</a:t>
            </a:r>
            <a:endParaRPr lang="zh-CN" altLang="en-US" sz="1400" b="1">
              <a:solidFill>
                <a:schemeClr val="bg1"/>
              </a:solidFill>
            </a:endParaRPr>
          </a:p>
          <a:p>
            <a:r>
              <a:rPr lang="en-US" altLang="zh-CN" sz="2000" b="1">
                <a:solidFill>
                  <a:schemeClr val="accent3">
                    <a:lumMod val="75000"/>
                  </a:schemeClr>
                </a:solidFill>
              </a:rPr>
              <a:t>        </a:t>
            </a:r>
            <a:r>
              <a:rPr lang="zh-CN" altLang="en-US" sz="1400" b="1">
                <a:solidFill>
                  <a:schemeClr val="accent3">
                    <a:lumMod val="75000"/>
                  </a:schemeClr>
                </a:solidFill>
              </a:rPr>
              <a:t>市场弱势的时候，请慎用左侧模式</a:t>
            </a:r>
            <a:endParaRPr lang="zh-CN" altLang="en-US" sz="1400" b="1">
              <a:solidFill>
                <a:schemeClr val="accent3">
                  <a:lumMod val="75000"/>
                </a:schemeClr>
              </a:solidFill>
            </a:endParaRPr>
          </a:p>
          <a:p>
            <a:endParaRPr lang="zh-CN" altLang="en-US" sz="1400" b="1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altLang="zh-CN" sz="2400" b="1">
                <a:solidFill>
                  <a:schemeClr val="bg1"/>
                </a:solidFill>
              </a:rPr>
              <a:t>2</a:t>
            </a:r>
            <a:r>
              <a:rPr lang="zh-CN" altLang="en-US" sz="2400" b="1">
                <a:solidFill>
                  <a:schemeClr val="bg1"/>
                </a:solidFill>
              </a:rPr>
              <a:t>，大单异动（大额主买占比</a:t>
            </a:r>
            <a:r>
              <a:rPr lang="en-US" altLang="zh-CN" sz="2400" b="1">
                <a:solidFill>
                  <a:schemeClr val="bg1"/>
                </a:solidFill>
              </a:rPr>
              <a:t>5%</a:t>
            </a:r>
            <a:r>
              <a:rPr lang="zh-CN" altLang="en-US" sz="2400" b="1">
                <a:solidFill>
                  <a:schemeClr val="bg1"/>
                </a:solidFill>
              </a:rPr>
              <a:t>）</a:t>
            </a:r>
            <a:endParaRPr lang="zh-CN" altLang="en-US" sz="2400" b="1">
              <a:solidFill>
                <a:schemeClr val="bg1"/>
              </a:solidFill>
            </a:endParaRPr>
          </a:p>
          <a:p>
            <a:r>
              <a:rPr lang="en-US" altLang="zh-CN" sz="2400" b="1">
                <a:solidFill>
                  <a:schemeClr val="bg1"/>
                </a:solidFill>
              </a:rPr>
              <a:t>      </a:t>
            </a:r>
            <a:r>
              <a:rPr lang="zh-CN" altLang="en-US" sz="2400" b="1">
                <a:solidFill>
                  <a:schemeClr val="bg1"/>
                </a:solidFill>
              </a:rPr>
              <a:t>右侧试错法</a:t>
            </a:r>
            <a:endParaRPr lang="zh-CN" altLang="en-US" sz="2400" b="1">
              <a:solidFill>
                <a:schemeClr val="bg1"/>
              </a:solidFill>
            </a:endParaRPr>
          </a:p>
          <a:p>
            <a:r>
              <a:rPr lang="en-US" altLang="zh-CN" sz="2400" b="1">
                <a:solidFill>
                  <a:schemeClr val="bg1"/>
                </a:solidFill>
              </a:rPr>
              <a:t> </a:t>
            </a:r>
            <a:r>
              <a:rPr lang="zh-CN" altLang="en-US" sz="1400" b="1">
                <a:solidFill>
                  <a:schemeClr val="bg1"/>
                </a:solidFill>
              </a:rPr>
              <a:t>要求：</a:t>
            </a:r>
            <a:r>
              <a:rPr lang="en-US" altLang="zh-CN" sz="1400" b="1">
                <a:solidFill>
                  <a:srgbClr val="FF0000"/>
                </a:solidFill>
              </a:rPr>
              <a:t> </a:t>
            </a:r>
            <a:r>
              <a:rPr lang="zh-CN" altLang="en-US" sz="1400" b="1">
                <a:solidFill>
                  <a:srgbClr val="FFC000"/>
                </a:solidFill>
              </a:rPr>
              <a:t>短线金叉区域，日线四线开花</a:t>
            </a:r>
            <a:endParaRPr lang="zh-CN" altLang="en-US" sz="1400" b="1">
              <a:solidFill>
                <a:srgbClr val="FFC000"/>
              </a:solidFill>
            </a:endParaRPr>
          </a:p>
          <a:p>
            <a:r>
              <a:rPr lang="en-US" altLang="zh-CN" sz="1400" b="1">
                <a:solidFill>
                  <a:srgbClr val="FFC000"/>
                </a:solidFill>
                <a:sym typeface="+mn-ea"/>
              </a:rPr>
              <a:t>             </a:t>
            </a:r>
            <a:r>
              <a:rPr lang="zh-CN" altLang="en-US" sz="1400" b="1">
                <a:solidFill>
                  <a:srgbClr val="FFC000"/>
                </a:solidFill>
                <a:sym typeface="+mn-ea"/>
              </a:rPr>
              <a:t>最好是主题双红，或牛熊线强势</a:t>
            </a:r>
            <a:endParaRPr lang="zh-CN" altLang="en-US" sz="1400" b="1">
              <a:solidFill>
                <a:srgbClr val="FFC000"/>
              </a:solidFill>
              <a:sym typeface="+mn-ea"/>
            </a:endParaRPr>
          </a:p>
          <a:p>
            <a:endParaRPr lang="zh-CN" altLang="en-US" sz="1600" b="1"/>
          </a:p>
          <a:p>
            <a:r>
              <a:rPr lang="en-US" altLang="zh-CN" sz="2400" b="1">
                <a:solidFill>
                  <a:schemeClr val="bg1"/>
                </a:solidFill>
              </a:rPr>
              <a:t>3</a:t>
            </a:r>
            <a:r>
              <a:rPr lang="zh-CN" altLang="en-US" sz="2400" b="1">
                <a:solidFill>
                  <a:schemeClr val="bg1"/>
                </a:solidFill>
              </a:rPr>
              <a:t>，</a:t>
            </a:r>
            <a:r>
              <a:rPr lang="zh-CN" altLang="en-US" sz="2400" b="1">
                <a:solidFill>
                  <a:srgbClr val="FF0000"/>
                </a:solidFill>
              </a:rPr>
              <a:t>三共振，加仓法</a:t>
            </a:r>
            <a:endParaRPr lang="zh-CN" altLang="en-US" sz="2400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 </a:t>
            </a:r>
            <a:r>
              <a:rPr lang="en-US" altLang="zh-CN" b="1">
                <a:solidFill>
                  <a:schemeClr val="bg1"/>
                </a:solidFill>
              </a:rPr>
              <a:t>         </a:t>
            </a:r>
            <a:r>
              <a:rPr lang="zh-CN" altLang="en-US" b="1">
                <a:solidFill>
                  <a:schemeClr val="bg1"/>
                </a:solidFill>
              </a:rPr>
              <a:t>主买大单扫货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金叉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 </a:t>
            </a:r>
            <a:r>
              <a:rPr lang="en-US" altLang="zh-CN" b="1">
                <a:solidFill>
                  <a:schemeClr val="bg1"/>
                </a:solidFill>
              </a:rPr>
              <a:t>         </a:t>
            </a:r>
            <a:r>
              <a:rPr lang="zh-CN" altLang="en-US" b="1">
                <a:solidFill>
                  <a:schemeClr val="bg1"/>
                </a:solidFill>
              </a:rPr>
              <a:t>主买大单扫货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熊线上移</a:t>
            </a:r>
            <a:r>
              <a:rPr lang="en-US" altLang="zh-CN" b="1">
                <a:solidFill>
                  <a:schemeClr val="bg1"/>
                </a:solidFill>
              </a:rPr>
              <a:t>(</a:t>
            </a:r>
            <a:r>
              <a:rPr lang="zh-CN" altLang="en-US" b="1">
                <a:solidFill>
                  <a:schemeClr val="bg1"/>
                </a:solidFill>
              </a:rPr>
              <a:t>可预判</a:t>
            </a:r>
            <a:r>
              <a:rPr lang="en-US" altLang="zh-CN" b="1">
                <a:solidFill>
                  <a:schemeClr val="bg1"/>
                </a:solidFill>
              </a:rPr>
              <a:t>)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</a:rPr>
              <a:t>          </a:t>
            </a:r>
            <a:r>
              <a:rPr lang="zh-CN" altLang="en-US" b="1">
                <a:solidFill>
                  <a:schemeClr val="bg1"/>
                </a:solidFill>
              </a:rPr>
              <a:t>主买大单扫货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水手紫色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sz="1600" b="1"/>
          </a:p>
          <a:p>
            <a:r>
              <a:rPr lang="zh-CN" altLang="en-US" sz="1600" b="1">
                <a:solidFill>
                  <a:schemeClr val="bg1"/>
                </a:solidFill>
              </a:rPr>
              <a:t>要求：近期涨停棱镜十日上榜热点或趋势龙头榜</a:t>
            </a:r>
            <a:endParaRPr lang="zh-CN" altLang="en-US" sz="1600" b="1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0850" y="5715635"/>
            <a:ext cx="6409690" cy="7759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30000"/>
              </a:lnSpc>
            </a:pPr>
            <a:r>
              <a:rPr lang="zh-CN" altLang="en-US" sz="2800">
                <a:solidFill>
                  <a:schemeClr val="bg1"/>
                </a:solidFill>
              </a:rPr>
              <a:t>仓位配比</a:t>
            </a:r>
            <a:r>
              <a:rPr lang="en-US" altLang="zh-CN" sz="2800">
                <a:solidFill>
                  <a:schemeClr val="bg1"/>
                </a:solidFill>
              </a:rPr>
              <a:t>    </a:t>
            </a:r>
            <a:r>
              <a:rPr lang="zh-CN" altLang="en-US" sz="2800">
                <a:solidFill>
                  <a:schemeClr val="bg1"/>
                </a:solidFill>
              </a:rPr>
              <a:t>一买：二买：三买</a:t>
            </a:r>
            <a:r>
              <a:rPr lang="en-US" altLang="zh-CN" sz="2800">
                <a:solidFill>
                  <a:schemeClr val="bg1"/>
                </a:solidFill>
              </a:rPr>
              <a:t>=1:1:3</a:t>
            </a:r>
            <a:endParaRPr lang="en-US" altLang="zh-CN" sz="280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350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趋势双紫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超强三卖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1347470"/>
            <a:ext cx="5984875" cy="4665980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217920" y="866775"/>
            <a:ext cx="5852795" cy="5494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【稳健型投资者交易模式】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卖点参考：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短线快速拉升涨幅超过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10%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左右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减仓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1/3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以内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</a:t>
            </a:r>
            <a:endParaRPr lang="en-US" altLang="zh-CN" b="1">
              <a:solidFill>
                <a:schemeClr val="bg1"/>
              </a:solidFill>
              <a:sym typeface="+mn-ea"/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快速拉升的涨停或连板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炸板开板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减仓策略</a:t>
            </a:r>
            <a:endParaRPr lang="en-US" altLang="zh-CN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【通用模式】三卖法则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  <a:sym typeface="+mn-ea"/>
              </a:rPr>
              <a:t>1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，熊线走平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（捕捞季节未死叉）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</a:t>
            </a:r>
            <a:endParaRPr lang="en-US" altLang="zh-CN" b="1">
              <a:solidFill>
                <a:schemeClr val="bg1"/>
              </a:solidFill>
              <a:sym typeface="+mn-ea"/>
            </a:endParaRPr>
          </a:p>
          <a:p>
            <a:r>
              <a:rPr lang="en-US" altLang="zh-CN" b="1">
                <a:solidFill>
                  <a:schemeClr val="bg1"/>
                </a:solidFill>
                <a:sym typeface="+mn-ea"/>
              </a:rPr>
              <a:t>     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减仓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1/5-1/3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左右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</a:t>
            </a:r>
            <a:endParaRPr lang="en-US" altLang="zh-CN" b="1">
              <a:solidFill>
                <a:schemeClr val="bg1"/>
              </a:solidFill>
              <a:sym typeface="+mn-ea"/>
            </a:endParaRPr>
          </a:p>
          <a:p>
            <a:r>
              <a:rPr lang="en-US" altLang="zh-CN" b="1">
                <a:solidFill>
                  <a:schemeClr val="bg1"/>
                </a:solidFill>
                <a:sym typeface="+mn-ea"/>
              </a:rPr>
              <a:t>  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【容易短线做丢部分筹码，降低成本轻松应对高波动】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，熊线走平，捕捞季节死叉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 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【必卖信号】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  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减仓到原仓位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1/2-1/3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左右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 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【熊线上移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+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金叉再启动】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  <a:sym typeface="+mn-ea"/>
              </a:rPr>
              <a:t>3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，跌破熊线，只留底仓或清仓（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100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股纪念）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  <a:p>
            <a:r>
              <a:rPr lang="en-US" altLang="zh-CN" b="1">
                <a:solidFill>
                  <a:schemeClr val="bg1"/>
                </a:solidFill>
                <a:sym typeface="+mn-ea"/>
              </a:rPr>
              <a:t>     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等智能辅助线跌破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注意水手突破紫变黄，或黄变灰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  <a:sym typeface="+mn-ea"/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股性和趋势减弱，风险预警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38095" y="15240"/>
            <a:ext cx="7693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大单主买的意义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2835" y="4666615"/>
            <a:ext cx="10472420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400">
                <a:solidFill>
                  <a:schemeClr val="bg1"/>
                </a:solidFill>
              </a:rPr>
              <a:t>流动资金，资金源泉，战斗兵源</a:t>
            </a:r>
            <a:r>
              <a:rPr lang="en-US" altLang="zh-CN" sz="2400">
                <a:solidFill>
                  <a:schemeClr val="bg1"/>
                </a:solidFill>
              </a:rPr>
              <a:t>——</a:t>
            </a:r>
            <a:r>
              <a:rPr lang="zh-CN" altLang="en-US" sz="2400">
                <a:solidFill>
                  <a:schemeClr val="bg1"/>
                </a:solidFill>
              </a:rPr>
              <a:t>主力动向，核心灵魂，将帅定夺</a:t>
            </a:r>
            <a:endParaRPr lang="zh-CN" altLang="en-US" sz="240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>
                <a:solidFill>
                  <a:schemeClr val="bg1"/>
                </a:solidFill>
              </a:rPr>
              <a:t>主力净买额</a:t>
            </a:r>
            <a:r>
              <a:rPr lang="en-US" altLang="zh-CN" sz="2400">
                <a:solidFill>
                  <a:schemeClr val="bg1"/>
                </a:solidFill>
              </a:rPr>
              <a:t>=</a:t>
            </a:r>
            <a:r>
              <a:rPr lang="zh-CN" altLang="en-US" sz="2400">
                <a:solidFill>
                  <a:schemeClr val="bg1"/>
                </a:solidFill>
              </a:rPr>
              <a:t>主力大单</a:t>
            </a:r>
            <a:r>
              <a:rPr lang="en-US" altLang="zh-CN" sz="2400">
                <a:solidFill>
                  <a:schemeClr val="bg1"/>
                </a:solidFill>
              </a:rPr>
              <a:t>+</a:t>
            </a:r>
            <a:r>
              <a:rPr lang="zh-CN" altLang="en-US" sz="2400">
                <a:solidFill>
                  <a:schemeClr val="bg1"/>
                </a:solidFill>
              </a:rPr>
              <a:t>小单</a:t>
            </a:r>
            <a:r>
              <a:rPr lang="en-US" altLang="zh-CN" sz="2400">
                <a:solidFill>
                  <a:schemeClr val="bg1"/>
                </a:solidFill>
              </a:rPr>
              <a:t>——</a:t>
            </a:r>
            <a:r>
              <a:rPr lang="zh-CN" altLang="en-US" sz="2400">
                <a:solidFill>
                  <a:schemeClr val="bg1"/>
                </a:solidFill>
              </a:rPr>
              <a:t>主力净买额</a:t>
            </a:r>
            <a:r>
              <a:rPr lang="en-US" altLang="zh-CN" sz="2400">
                <a:solidFill>
                  <a:schemeClr val="bg1"/>
                </a:solidFill>
              </a:rPr>
              <a:t>+</a:t>
            </a:r>
            <a:r>
              <a:rPr lang="zh-CN" altLang="en-US" sz="2400">
                <a:solidFill>
                  <a:schemeClr val="bg1"/>
                </a:solidFill>
              </a:rPr>
              <a:t>主力动向双红</a:t>
            </a:r>
            <a:r>
              <a:rPr lang="en-US" altLang="zh-CN" sz="2400">
                <a:solidFill>
                  <a:schemeClr val="bg1"/>
                </a:solidFill>
              </a:rPr>
              <a:t>=</a:t>
            </a:r>
            <a:r>
              <a:rPr lang="zh-CN" altLang="en-US" sz="2400">
                <a:solidFill>
                  <a:schemeClr val="bg1"/>
                </a:solidFill>
              </a:rPr>
              <a:t>资金同向</a:t>
            </a:r>
            <a:endParaRPr lang="zh-CN" altLang="en-US" sz="240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>
                <a:solidFill>
                  <a:schemeClr val="bg1"/>
                </a:solidFill>
              </a:rPr>
              <a:t>主力动向</a:t>
            </a:r>
            <a:r>
              <a:rPr lang="en-US" altLang="zh-CN" sz="2400">
                <a:solidFill>
                  <a:schemeClr val="bg1"/>
                </a:solidFill>
              </a:rPr>
              <a:t> VS </a:t>
            </a:r>
            <a:r>
              <a:rPr lang="zh-CN" altLang="en-US" sz="2400">
                <a:solidFill>
                  <a:schemeClr val="bg1"/>
                </a:solidFill>
              </a:rPr>
              <a:t>主力增仓</a:t>
            </a:r>
            <a:endParaRPr lang="zh-CN" altLang="en-US" sz="240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>
                <a:solidFill>
                  <a:schemeClr val="bg1"/>
                </a:solidFill>
              </a:rPr>
              <a:t>行业和个股上，资金分歧</a:t>
            </a:r>
            <a:r>
              <a:rPr lang="en-US" altLang="zh-CN" sz="2400">
                <a:solidFill>
                  <a:schemeClr val="bg1"/>
                </a:solidFill>
              </a:rPr>
              <a:t> </a:t>
            </a:r>
            <a:r>
              <a:rPr lang="zh-CN" altLang="en-US" sz="2400">
                <a:solidFill>
                  <a:schemeClr val="bg1"/>
                </a:solidFill>
              </a:rPr>
              <a:t>以主力动向为主，关键拐点需要大单双红！</a:t>
            </a:r>
            <a:endParaRPr lang="zh-CN" altLang="en-US" sz="240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14745" y="993140"/>
            <a:ext cx="5154930" cy="366458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" y="993140"/>
            <a:ext cx="5727700" cy="365061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38095" y="15240"/>
            <a:ext cx="7693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8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月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-9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月实战回顾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484505" y="1070610"/>
            <a:ext cx="11222990" cy="53174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291080" y="15875"/>
            <a:ext cx="81457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八月九月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【选股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买点】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记录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310" y="887730"/>
            <a:ext cx="8724265" cy="55911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常州加地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010410" y="138430"/>
            <a:ext cx="87903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增强信心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新增跨年龙头逻辑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五大要素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915" y="983615"/>
            <a:ext cx="9652635" cy="53987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83485" y="15240"/>
            <a:ext cx="7997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用户做趋势双紫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龙头五大要素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05" y="1388745"/>
            <a:ext cx="5928995" cy="407987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585" y="1388745"/>
            <a:ext cx="5721985" cy="407987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38095" y="15240"/>
            <a:ext cx="7693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趋势双紫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实战反馈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5" y="904240"/>
            <a:ext cx="6214745" cy="340741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25" y="4432300"/>
            <a:ext cx="6214745" cy="203390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545" y="904240"/>
            <a:ext cx="5528310" cy="435356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3355" y="1847850"/>
            <a:ext cx="4279900" cy="384175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7799070" y="2607310"/>
            <a:ext cx="2018030" cy="60706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225" y="783590"/>
            <a:ext cx="11924665" cy="57213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38095" y="15240"/>
            <a:ext cx="7693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趋势双紫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实战反馈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410" y="921385"/>
            <a:ext cx="3343910" cy="56610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105" y="921385"/>
            <a:ext cx="3717925" cy="4838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85" y="921385"/>
            <a:ext cx="3371850" cy="48387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60410" y="6105525"/>
            <a:ext cx="3343910" cy="460375"/>
          </a:xfrm>
          <a:prstGeom prst="rect">
            <a:avLst/>
          </a:prstGeom>
          <a:ln w="34925">
            <a:solidFill>
              <a:srgbClr val="FF0000"/>
            </a:solidFill>
          </a:ln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r"/>
            <a:r>
              <a:rPr lang="zh-CN" altLang="en-US" sz="1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结果</a:t>
            </a:r>
            <a:endParaRPr lang="zh-CN" altLang="en-US" sz="18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8425815" y="4102100"/>
            <a:ext cx="3278505" cy="532130"/>
          </a:xfrm>
          <a:prstGeom prst="rect">
            <a:avLst/>
          </a:prstGeom>
          <a:ln w="34925">
            <a:solidFill>
              <a:srgbClr val="FF0000"/>
            </a:solidFill>
          </a:ln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r">
              <a:lnSpc>
                <a:spcPct val="170000"/>
              </a:lnSpc>
            </a:pPr>
            <a:r>
              <a:rPr lang="zh-CN" altLang="en-US" sz="1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学会舍得</a:t>
            </a:r>
            <a:endParaRPr lang="zh-CN" altLang="en-US" sz="18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4319270" y="5939155"/>
            <a:ext cx="3530600" cy="645160"/>
          </a:xfrm>
          <a:prstGeom prst="rect">
            <a:avLst/>
          </a:prstGeom>
          <a:ln w="34925">
            <a:solidFill>
              <a:srgbClr val="FF0000"/>
            </a:solidFill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之前方法各异，没有取舍</a:t>
            </a:r>
            <a:endParaRPr lang="zh-CN" altLang="en-US" sz="18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最终，简单适合自己的才是最好</a:t>
            </a:r>
            <a:endParaRPr lang="zh-CN" altLang="en-US" sz="18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4319270" y="4274820"/>
            <a:ext cx="3473450" cy="754380"/>
          </a:xfrm>
          <a:prstGeom prst="rect">
            <a:avLst/>
          </a:prstGeom>
          <a:ln w="34925">
            <a:solidFill>
              <a:srgbClr val="FF0000"/>
            </a:solidFill>
          </a:ln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r"/>
            <a:r>
              <a:rPr lang="zh-CN" altLang="en-US" sz="1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重新学习</a:t>
            </a:r>
            <a:endParaRPr lang="zh-CN" altLang="en-US" sz="18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277495" y="5897880"/>
            <a:ext cx="3279140" cy="645160"/>
          </a:xfrm>
          <a:prstGeom prst="rect">
            <a:avLst/>
          </a:prstGeom>
          <a:ln w="34925">
            <a:solidFill>
              <a:srgbClr val="FF0000"/>
            </a:solidFill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近乎高龄退休奶奶，复盘学习</a:t>
            </a:r>
            <a:endParaRPr lang="zh-CN" altLang="en-US" sz="18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有空就看实盘</a:t>
            </a:r>
            <a:endParaRPr lang="zh-CN" altLang="en-US" sz="18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202565" y="4346575"/>
            <a:ext cx="3354070" cy="1322705"/>
          </a:xfrm>
          <a:prstGeom prst="rect">
            <a:avLst/>
          </a:prstGeom>
          <a:ln w="34925">
            <a:solidFill>
              <a:srgbClr val="FF0000"/>
            </a:solidFill>
          </a:ln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方法渐通，抓热点，定模型，等买点，就是这么简单</a:t>
            </a:r>
            <a:endParaRPr lang="zh-CN" altLang="en-US" sz="18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732915" y="3064510"/>
            <a:ext cx="912939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主题风口，跨年龙头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68525" y="0"/>
            <a:ext cx="83502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高低切换，平台突破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固态电池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3115" y="6043930"/>
            <a:ext cx="10947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当趋势双紫遇上主题风口</a:t>
            </a:r>
            <a:r>
              <a:rPr lang="en-US" altLang="zh-CN" sz="2000">
                <a:solidFill>
                  <a:schemeClr val="bg1"/>
                </a:solidFill>
              </a:rPr>
              <a:t>-</a:t>
            </a:r>
            <a:r>
              <a:rPr lang="zh-CN" altLang="en-US" sz="2000">
                <a:solidFill>
                  <a:schemeClr val="bg1"/>
                </a:solidFill>
              </a:rPr>
              <a:t>固态电池，不破熊线跟踪，黄金突破，等待捕捉大单扫货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熊线上移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05" y="900430"/>
            <a:ext cx="7973060" cy="46888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35250" y="-3810"/>
            <a:ext cx="73888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华为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数据要素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人工智能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9295" y="5953760"/>
            <a:ext cx="107727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</a:rPr>
              <a:t>当趋势双紫遇上</a:t>
            </a:r>
            <a:r>
              <a:rPr lang="en-US" altLang="zh-CN" sz="2000">
                <a:solidFill>
                  <a:schemeClr val="bg1"/>
                </a:solidFill>
              </a:rPr>
              <a:t> </a:t>
            </a:r>
            <a:r>
              <a:rPr lang="zh-CN" altLang="en-US" sz="2000">
                <a:solidFill>
                  <a:schemeClr val="bg1"/>
                </a:solidFill>
              </a:rPr>
              <a:t>科技</a:t>
            </a:r>
            <a:r>
              <a:rPr lang="en-US" altLang="zh-CN" sz="2000">
                <a:solidFill>
                  <a:schemeClr val="bg1"/>
                </a:solidFill>
              </a:rPr>
              <a:t>-</a:t>
            </a:r>
            <a:r>
              <a:rPr lang="zh-CN" altLang="en-US" sz="2000">
                <a:solidFill>
                  <a:schemeClr val="bg1"/>
                </a:solidFill>
              </a:rPr>
              <a:t>华为，人工智能</a:t>
            </a:r>
            <a:r>
              <a:rPr lang="en-US" altLang="zh-CN" sz="2000">
                <a:solidFill>
                  <a:schemeClr val="bg1"/>
                </a:solidFill>
              </a:rPr>
              <a:t>-</a:t>
            </a:r>
            <a:r>
              <a:rPr lang="zh-CN" altLang="en-US" sz="2000">
                <a:solidFill>
                  <a:schemeClr val="bg1"/>
                </a:solidFill>
              </a:rPr>
              <a:t>的高低切换，平台突破</a:t>
            </a:r>
            <a:endParaRPr lang="zh-CN" altLang="en-US" sz="2000">
              <a:solidFill>
                <a:schemeClr val="bg1"/>
              </a:solidFill>
            </a:endParaRPr>
          </a:p>
          <a:p>
            <a:pPr algn="ctr"/>
            <a:r>
              <a:rPr lang="zh-CN" altLang="en-US" sz="2000">
                <a:solidFill>
                  <a:schemeClr val="bg1"/>
                </a:solidFill>
              </a:rPr>
              <a:t>等待捕捉大单扫货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熊线上移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520" y="965835"/>
            <a:ext cx="8102600" cy="487235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695" y="2658110"/>
            <a:ext cx="4791710" cy="201485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9824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国企改革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传媒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6110" y="5661025"/>
            <a:ext cx="10772775" cy="70675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p>
            <a:pPr algn="ctr"/>
            <a:r>
              <a:rPr lang="zh-CN" sz="2000">
                <a:solidFill>
                  <a:schemeClr val="bg1"/>
                </a:solidFill>
              </a:rPr>
              <a:t>更多趋势双紫等待挖掘：新控盘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双紫异动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平台突破</a:t>
            </a:r>
            <a:endParaRPr lang="zh-CN" altLang="en-US" sz="2000">
              <a:solidFill>
                <a:schemeClr val="bg1"/>
              </a:solidFill>
            </a:endParaRPr>
          </a:p>
          <a:p>
            <a:pPr algn="ctr"/>
            <a:r>
              <a:rPr lang="zh-CN" altLang="en-US" sz="2000">
                <a:solidFill>
                  <a:schemeClr val="bg1"/>
                </a:solidFill>
              </a:rPr>
              <a:t>高低切换，新一轮的机会，在均值</a:t>
            </a:r>
            <a:r>
              <a:rPr lang="en-US" altLang="zh-CN" sz="2000">
                <a:solidFill>
                  <a:schemeClr val="bg1"/>
                </a:solidFill>
              </a:rPr>
              <a:t>2</a:t>
            </a:r>
            <a:r>
              <a:rPr lang="zh-CN" altLang="en-US" sz="2000">
                <a:solidFill>
                  <a:schemeClr val="bg1"/>
                </a:solidFill>
              </a:rPr>
              <a:t>万亿的成交之下，快速拉起一波中线龙头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305" y="1033780"/>
            <a:ext cx="8613140" cy="43053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028190" y="15240"/>
            <a:ext cx="88265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军工关联，天然国企背景</a:t>
            </a:r>
            <a:endParaRPr kumimoji="0" lang="zh-C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3115" y="5875655"/>
            <a:ext cx="107727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000">
                <a:solidFill>
                  <a:schemeClr val="bg1"/>
                </a:solidFill>
              </a:rPr>
              <a:t>更多趋势双紫等待挖掘：低空经济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有色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机器人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锂电池</a:t>
            </a:r>
            <a:endParaRPr lang="zh-CN" altLang="en-US" sz="2000">
              <a:solidFill>
                <a:schemeClr val="bg1"/>
              </a:solidFill>
            </a:endParaRPr>
          </a:p>
          <a:p>
            <a:pPr algn="ctr"/>
            <a:r>
              <a:rPr lang="zh-CN" altLang="en-US" sz="2000">
                <a:solidFill>
                  <a:schemeClr val="bg1"/>
                </a:solidFill>
              </a:rPr>
              <a:t>大单突破，意欲何为？熊线不破，符合选股等买点，</a:t>
            </a:r>
            <a:r>
              <a:rPr lang="en-US" altLang="zh-CN" sz="2000">
                <a:solidFill>
                  <a:schemeClr val="bg1"/>
                </a:solidFill>
              </a:rPr>
              <a:t> </a:t>
            </a:r>
            <a:r>
              <a:rPr lang="zh-CN" altLang="en-US" sz="2000">
                <a:solidFill>
                  <a:schemeClr val="bg1"/>
                </a:solidFill>
              </a:rPr>
              <a:t>如果拉升，必有一二三买，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190" y="1093470"/>
            <a:ext cx="8676005" cy="451802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66495" y="5767705"/>
            <a:ext cx="102546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>
                <a:solidFill>
                  <a:schemeClr val="bg1"/>
                </a:solidFill>
              </a:rPr>
              <a:t>趋势双紫</a:t>
            </a:r>
            <a:r>
              <a:rPr lang="en-US" altLang="zh-CN" sz="2400">
                <a:solidFill>
                  <a:schemeClr val="bg1"/>
                </a:solidFill>
              </a:rPr>
              <a:t>+</a:t>
            </a:r>
            <a:r>
              <a:rPr lang="zh-CN" sz="2400">
                <a:solidFill>
                  <a:schemeClr val="bg1"/>
                </a:solidFill>
              </a:rPr>
              <a:t>跨年龙头【五大要素</a:t>
            </a:r>
            <a:r>
              <a:rPr lang="en-US" altLang="zh-CN" sz="2400">
                <a:solidFill>
                  <a:schemeClr val="bg1"/>
                </a:solidFill>
              </a:rPr>
              <a:t>——</a:t>
            </a:r>
            <a:r>
              <a:rPr lang="zh-CN" sz="2400">
                <a:solidFill>
                  <a:schemeClr val="bg1"/>
                </a:solidFill>
              </a:rPr>
              <a:t>热点</a:t>
            </a:r>
            <a:r>
              <a:rPr lang="en-US" altLang="zh-CN" sz="2400">
                <a:solidFill>
                  <a:schemeClr val="bg1"/>
                </a:solidFill>
              </a:rPr>
              <a:t>+</a:t>
            </a:r>
            <a:r>
              <a:rPr lang="zh-CN" altLang="en-US" sz="2400">
                <a:solidFill>
                  <a:schemeClr val="bg1"/>
                </a:solidFill>
              </a:rPr>
              <a:t>股东背景</a:t>
            </a:r>
            <a:r>
              <a:rPr lang="en-US" altLang="zh-CN" sz="2400">
                <a:solidFill>
                  <a:schemeClr val="bg1"/>
                </a:solidFill>
              </a:rPr>
              <a:t>+</a:t>
            </a:r>
            <a:r>
              <a:rPr lang="zh-CN" altLang="en-US" sz="2400">
                <a:solidFill>
                  <a:schemeClr val="bg1"/>
                </a:solidFill>
              </a:rPr>
              <a:t>爆量</a:t>
            </a:r>
            <a:r>
              <a:rPr lang="en-US" altLang="zh-CN" sz="2400">
                <a:solidFill>
                  <a:schemeClr val="bg1"/>
                </a:solidFill>
              </a:rPr>
              <a:t>+</a:t>
            </a:r>
            <a:r>
              <a:rPr lang="zh-CN" altLang="en-US" sz="2400">
                <a:solidFill>
                  <a:schemeClr val="bg1"/>
                </a:solidFill>
              </a:rPr>
              <a:t>席位紫旗</a:t>
            </a:r>
            <a:r>
              <a:rPr lang="en-US" altLang="zh-CN" sz="2400">
                <a:solidFill>
                  <a:schemeClr val="bg1"/>
                </a:solidFill>
              </a:rPr>
              <a:t>+</a:t>
            </a:r>
            <a:r>
              <a:rPr lang="zh-CN" altLang="en-US" sz="2400">
                <a:solidFill>
                  <a:schemeClr val="bg1"/>
                </a:solidFill>
              </a:rPr>
              <a:t>控盘】</a:t>
            </a:r>
            <a:endParaRPr lang="zh-CN" altLang="en-US" sz="2400">
              <a:solidFill>
                <a:schemeClr val="bg1"/>
              </a:solidFill>
            </a:endParaRPr>
          </a:p>
          <a:p>
            <a:pPr algn="ctr"/>
            <a:r>
              <a:rPr lang="zh-CN" altLang="en-US" sz="2400">
                <a:solidFill>
                  <a:schemeClr val="bg1"/>
                </a:solidFill>
              </a:rPr>
              <a:t>风险警示：分红不达标，注意</a:t>
            </a:r>
            <a:r>
              <a:rPr lang="en-US" altLang="zh-CN" sz="2400">
                <a:solidFill>
                  <a:schemeClr val="bg1"/>
                </a:solidFill>
              </a:rPr>
              <a:t>2025</a:t>
            </a:r>
            <a:r>
              <a:rPr lang="zh-CN" altLang="en-US" sz="2400">
                <a:solidFill>
                  <a:schemeClr val="bg1"/>
                </a:solidFill>
              </a:rPr>
              <a:t>年，新国九实施</a:t>
            </a:r>
            <a:endParaRPr lang="zh-CN" altLang="en-US" sz="240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715" y="1128395"/>
            <a:ext cx="8557260" cy="423291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028190" y="15240"/>
            <a:ext cx="88265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固态电池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西部大开发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否极泰来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挑战新高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9806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陈俊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5361305" y="4479925"/>
            <a:ext cx="54571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毕业于西北工业大学，股海沉浮多年。擅长波浪形态解析，机构分析，资金推动论，结合唯信号论，创立【趋势双紫选股模型】【超强三买三卖</a:t>
            </a:r>
            <a:r>
              <a:rPr lang="en-US" altLang="zh-CN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-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买卖模型】，把握确定性波段。深度研究资金博弈理论，以价格体现市场一切信息为核心，帮助用户建立适合自己的投资模型！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9670415" y="6322060"/>
            <a:ext cx="231584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投资需谨慎</a:t>
            </a:r>
            <a:endParaRPr lang="zh-CN" altLang="en-US" sz="120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1" name="图片 10" descr="陈俊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820" y="814705"/>
            <a:ext cx="4321810" cy="515556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028190" y="15240"/>
            <a:ext cx="88265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华为概念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卫星互联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9295" y="5751830"/>
            <a:ext cx="102546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>
                <a:solidFill>
                  <a:schemeClr val="bg1"/>
                </a:solidFill>
              </a:rPr>
              <a:t>趋势双紫</a:t>
            </a:r>
            <a:r>
              <a:rPr lang="en-US" sz="2400">
                <a:solidFill>
                  <a:schemeClr val="bg1"/>
                </a:solidFill>
              </a:rPr>
              <a:t>+</a:t>
            </a:r>
            <a:r>
              <a:rPr lang="zh-CN" altLang="en-US" sz="2400">
                <a:solidFill>
                  <a:schemeClr val="bg1"/>
                </a:solidFill>
              </a:rPr>
              <a:t>主题猎手</a:t>
            </a:r>
            <a:r>
              <a:rPr lang="en-US" altLang="zh-CN" sz="2400">
                <a:solidFill>
                  <a:schemeClr val="bg1"/>
                </a:solidFill>
              </a:rPr>
              <a:t>——</a:t>
            </a:r>
            <a:r>
              <a:rPr lang="zh-CN" altLang="en-US" sz="2400">
                <a:solidFill>
                  <a:schemeClr val="bg1"/>
                </a:solidFill>
              </a:rPr>
              <a:t>趋势龙头的启动龙</a:t>
            </a:r>
            <a:r>
              <a:rPr lang="en-US" altLang="zh-CN" sz="2400">
                <a:solidFill>
                  <a:schemeClr val="bg1"/>
                </a:solidFill>
              </a:rPr>
              <a:t>+</a:t>
            </a:r>
            <a:r>
              <a:rPr lang="zh-CN" altLang="en-US" sz="2400">
                <a:solidFill>
                  <a:schemeClr val="bg1"/>
                </a:solidFill>
              </a:rPr>
              <a:t>资金龙</a:t>
            </a:r>
            <a:endParaRPr lang="zh-CN" altLang="en-US" sz="2400">
              <a:solidFill>
                <a:schemeClr val="bg1"/>
              </a:solidFill>
            </a:endParaRPr>
          </a:p>
          <a:p>
            <a:pPr algn="ctr"/>
            <a:r>
              <a:rPr lang="zh-CN" altLang="en-US" sz="2400">
                <a:solidFill>
                  <a:schemeClr val="bg1"/>
                </a:solidFill>
              </a:rPr>
              <a:t>卫星互联，市场巨大，可以不用，但是不能没有，标配</a:t>
            </a:r>
            <a:endParaRPr lang="zh-CN" altLang="en-US" sz="240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" y="897890"/>
            <a:ext cx="8356600" cy="469328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5700"/>
            <a:ext cx="3449320" cy="120713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4895" y="1776095"/>
            <a:ext cx="4777105" cy="381508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否极泰来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，改变思维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深入趋势，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大道至简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打造模型，直面挑战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主题风口，跨年龙头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732915" y="3064510"/>
            <a:ext cx="912939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否极泰来，改变思维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指数分析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235" y="1036955"/>
            <a:ext cx="8870315" cy="48348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66925" y="6027420"/>
            <a:ext cx="8761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短期释放风险，新一轮高低切换开始，关注主题龙头，和权重发力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59125" y="15240"/>
            <a:ext cx="67506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平均股价资金创历史新高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5" y="929640"/>
            <a:ext cx="5553710" cy="327342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930" y="929640"/>
            <a:ext cx="6236970" cy="520192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4455" y="4349115"/>
            <a:ext cx="5553710" cy="178308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59125" y="15240"/>
            <a:ext cx="67506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平均股价资金创历史新高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760" y="1224915"/>
            <a:ext cx="8839835" cy="46945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732915" y="3064510"/>
            <a:ext cx="912939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深入趋势，大道至简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SPECIAL_SOURCE" val="bdnull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SPECIAL_SOURCE" val="bdnull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SPECIAL_SOURCE" val="bdnull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SPECIAL_SOURCE" val="bdnull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SPECIAL_SOURCE" val="bdnull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SPECIAL_SOURCE" val="bdnull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SPECIAL_SOURCE" val="bdnull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SPECIAL_SOURCE" val="bdnull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3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MTE2YWJhYzMxYjNmZGRkNWExNDg2MzZjZDRhZDZhZjI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SPECIAL_SOURCE" val="bdnull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SPECIAL_SOURCE" val="bdnull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SPECIAL_SOURCE" val="bdnull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3624</Words>
  <Application>WPS 演示</Application>
  <PresentationFormat>宽屏</PresentationFormat>
  <Paragraphs>240</Paragraphs>
  <Slides>31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Wingdings</vt:lpstr>
      <vt:lpstr>思源黑体 CN Bold</vt:lpstr>
      <vt:lpstr>黑体</vt:lpstr>
      <vt:lpstr>思源黑体 CN Medium</vt:lpstr>
      <vt:lpstr>思源黑体 Medium</vt:lpstr>
      <vt:lpstr>思源黑体 CN Light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Cj</cp:lastModifiedBy>
  <cp:revision>286</cp:revision>
  <dcterms:created xsi:type="dcterms:W3CDTF">2022-12-31T05:43:00Z</dcterms:created>
  <dcterms:modified xsi:type="dcterms:W3CDTF">2024-11-15T12:25:05Z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89B7A6AACA724488BFD11EBF50377424_13</vt:lpwstr>
  </property>
</Properties>
</file>