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3" r:id="rId3"/>
    <p:sldId id="313" r:id="rId4"/>
    <p:sldId id="319" r:id="rId5"/>
    <p:sldId id="321" r:id="rId6"/>
    <p:sldId id="344" r:id="rId7"/>
    <p:sldId id="320" r:id="rId8"/>
    <p:sldId id="324" r:id="rId9"/>
    <p:sldId id="325" r:id="rId10"/>
    <p:sldId id="317" r:id="rId11"/>
    <p:sldId id="323" r:id="rId12"/>
    <p:sldId id="322" r:id="rId13"/>
    <p:sldId id="326" r:id="rId14"/>
    <p:sldId id="329" r:id="rId15"/>
    <p:sldId id="327" r:id="rId16"/>
    <p:sldId id="337" r:id="rId17"/>
    <p:sldId id="336" r:id="rId18"/>
    <p:sldId id="332" r:id="rId19"/>
    <p:sldId id="333" r:id="rId20"/>
    <p:sldId id="334" r:id="rId21"/>
    <p:sldId id="335" r:id="rId22"/>
    <p:sldId id="289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6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主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22.jpe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23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33.jpe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image" Target="../media/image34.jpe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6.xml"/><Relationship Id="rId7" Type="http://schemas.openxmlformats.org/officeDocument/2006/relationships/image" Target="../media/image9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35.jpe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1.png"/><Relationship Id="rId3" Type="http://schemas.openxmlformats.org/officeDocument/2006/relationships/tags" Target="../tags/tag28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image" Target="../media/image1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加地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控盘股的拐点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9"/>
          <a:stretch>
            <a:fillRect/>
          </a:stretch>
        </p:blipFill>
        <p:spPr>
          <a:xfrm>
            <a:off x="3850640" y="783590"/>
            <a:ext cx="6339840" cy="3874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2643" r="1133"/>
          <a:stretch>
            <a:fillRect/>
          </a:stretch>
        </p:blipFill>
        <p:spPr>
          <a:xfrm>
            <a:off x="147955" y="965835"/>
            <a:ext cx="3496310" cy="4754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99130" y="15875"/>
            <a:ext cx="6149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选择率先双突破控盘股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65505"/>
            <a:ext cx="8013700" cy="5635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22945" y="1444625"/>
            <a:ext cx="3295650" cy="2722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选择率先双突破控盘股：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①业绩增加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②突破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③大单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④资金翻红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⑤控盘攀升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01315" y="15240"/>
            <a:ext cx="7025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选择率先熊线上移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1027430"/>
            <a:ext cx="6423660" cy="549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2575" y="2067560"/>
            <a:ext cx="3489960" cy="2722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  <a:sym typeface="+mn-ea"/>
              </a:rPr>
              <a:t>选择率先熊线上移股：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①业绩增加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②突破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③大单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④资金翻红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⑤控盘攀升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风口选股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T+3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（消费）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" y="1078230"/>
            <a:ext cx="6276340" cy="5209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1698"/>
          <a:stretch>
            <a:fillRect/>
          </a:stretch>
        </p:blipFill>
        <p:spPr>
          <a:xfrm>
            <a:off x="8007350" y="875030"/>
            <a:ext cx="4043680" cy="3166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990" y="3429000"/>
            <a:ext cx="4146550" cy="3285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T+3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（光伏）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901700"/>
            <a:ext cx="6858635" cy="535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710" y="842010"/>
            <a:ext cx="3719195" cy="402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45" y="2562860"/>
            <a:ext cx="4538980" cy="3895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超级买入法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97585"/>
            <a:ext cx="5224145" cy="5023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970" y="890905"/>
            <a:ext cx="4008120" cy="2994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3115945"/>
            <a:ext cx="4025265" cy="351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不同个股的节奏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绩差股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无控盘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A1120619060011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1056640"/>
            <a:ext cx="8296275" cy="4424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8833485" y="2229485"/>
            <a:ext cx="30880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  <a:sym typeface="+mn-ea"/>
              </a:rPr>
              <a:t>每次脉冲</a:t>
            </a:r>
            <a:endParaRPr lang="zh-CN" altLang="en-US">
              <a:solidFill>
                <a:srgbClr val="FFFF00"/>
              </a:solidFill>
              <a:sym typeface="+mn-ea"/>
            </a:endParaRPr>
          </a:p>
          <a:p>
            <a:r>
              <a:rPr lang="zh-CN" altLang="en-US">
                <a:solidFill>
                  <a:schemeClr val="bg2"/>
                </a:solidFill>
                <a:sym typeface="+mn-ea"/>
              </a:rPr>
              <a:t>主力状态变紫</a:t>
            </a:r>
            <a:r>
              <a:rPr lang="en-US" altLang="zh-CN">
                <a:solidFill>
                  <a:schemeClr val="bg2"/>
                </a:solidFill>
                <a:sym typeface="+mn-ea"/>
              </a:rPr>
              <a:t>+</a:t>
            </a:r>
            <a:r>
              <a:rPr lang="zh-CN" altLang="en-US">
                <a:solidFill>
                  <a:schemeClr val="bg2"/>
                </a:solidFill>
                <a:sym typeface="+mn-ea"/>
              </a:rPr>
              <a:t>捕捞季节死叉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易是高点，随后承压。</a:t>
            </a:r>
            <a:endParaRPr lang="zh-CN" altLang="en-US">
              <a:solidFill>
                <a:srgbClr val="FFFF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2.有业绩+无控盘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A1120619060011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" y="927735"/>
            <a:ext cx="7056120" cy="51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8119110" y="1816735"/>
            <a:ext cx="3500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通常是有</a:t>
            </a:r>
            <a:r>
              <a:rPr lang="zh-CN" altLang="en-US">
                <a:solidFill>
                  <a:schemeClr val="bg2"/>
                </a:solidFill>
              </a:rPr>
              <a:t>暗雷</a:t>
            </a:r>
            <a:r>
              <a:rPr lang="zh-CN" altLang="en-US">
                <a:solidFill>
                  <a:srgbClr val="FFFF00"/>
                </a:solidFill>
              </a:rPr>
              <a:t>，这类股一般每次做到</a:t>
            </a:r>
            <a:r>
              <a:rPr lang="zh-CN" altLang="en-US">
                <a:solidFill>
                  <a:schemeClr val="bg2"/>
                </a:solidFill>
              </a:rPr>
              <a:t>周线死叉</a:t>
            </a:r>
            <a:r>
              <a:rPr lang="zh-CN" altLang="en-US">
                <a:solidFill>
                  <a:srgbClr val="FFFF00"/>
                </a:solidFill>
              </a:rPr>
              <a:t>为卖点，波段操作。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5027930" y="788035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磨底震荡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蓄势待发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9806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罗雪奎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:A1120616080001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374640" y="4196715"/>
            <a:ext cx="526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投顾。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61305" y="4479925"/>
            <a:ext cx="528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十多年证券市场经验，本科金融主修，个人独创《底部三买点》《一分钟选股法》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670415" y="6322060"/>
            <a:ext cx="2315845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lnSpc>
                <a:spcPct val="12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4" name="图片 3" descr="罗雪奎照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575" y="932815"/>
            <a:ext cx="3610610" cy="50088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3.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有业绩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有控盘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A1120619060011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81"/>
          <a:stretch>
            <a:fillRect/>
          </a:stretch>
        </p:blipFill>
        <p:spPr>
          <a:xfrm>
            <a:off x="232410" y="1101090"/>
            <a:ext cx="6912610" cy="4656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7509510" y="1732915"/>
            <a:ext cx="38500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a.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资金分歧减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b.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趋势破位只卖不买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2"/>
                </a:solidFill>
                <a:sym typeface="+mn-ea"/>
              </a:rPr>
              <a:t>走弱信号：</a:t>
            </a:r>
            <a:endParaRPr lang="zh-CN" altLang="en-US" sz="2800">
              <a:solidFill>
                <a:schemeClr val="bg2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1.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牛线下移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2.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击穿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60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日线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3.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蓝色大卖单</a:t>
            </a:r>
            <a:endParaRPr lang="zh-CN" altLang="en-US" sz="2800">
              <a:solidFill>
                <a:srgbClr val="FFFF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11" name="图片 10" descr="第一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大</a:t>
              </a:r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   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盘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22" name="图片 21" descr="第一章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挖掘机会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27" name="图片 26" descr="第一章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4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风口选股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1" name="图片 30" descr="第一章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不同个股的节奏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</a:t>
            </a:r>
            <a:r>
              <a:rPr lang="en-US" alt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盘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市场即将迎来拐点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A1120619060001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" y="1403985"/>
            <a:ext cx="4304665" cy="2056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1839595" y="935990"/>
            <a:ext cx="173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2022.10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2820" y="935990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2024.8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105" y="1395095"/>
            <a:ext cx="4358005" cy="2066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b="36023"/>
          <a:stretch>
            <a:fillRect/>
          </a:stretch>
        </p:blipFill>
        <p:spPr>
          <a:xfrm>
            <a:off x="5673090" y="3685540"/>
            <a:ext cx="4350385" cy="2105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3685540"/>
            <a:ext cx="4304665" cy="2106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1437640" y="3040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上证（还在走低）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7155" y="3040380"/>
            <a:ext cx="24847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上证（还在走低）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1050" y="5815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平均股价（底部抬高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资金翻红）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96000" y="58153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平均股价（底部抬高</a:t>
            </a:r>
            <a:r>
              <a:rPr lang="en-US" altLang="zh-CN">
                <a:highlight>
                  <a:srgbClr val="FFFF00"/>
                </a:highlight>
                <a:sym typeface="+mn-ea"/>
              </a:rPr>
              <a:t>+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资金翻红）</a:t>
            </a:r>
            <a:endParaRPr lang="zh-CN" altLang="en-US"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市场即将迎来拐点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A1120619060001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941070"/>
            <a:ext cx="7508875" cy="4686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35265" y="1485900"/>
            <a:ext cx="43567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highlight>
                  <a:srgbClr val="FFFF00"/>
                </a:highlight>
              </a:rPr>
              <a:t>2024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：红利股的月线上升回档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r>
              <a:rPr lang="zh-CN" altLang="en-US" sz="2400">
                <a:solidFill>
                  <a:srgbClr val="FFFF00"/>
                </a:solidFill>
              </a:rPr>
              <a:t>月线四连阴</a:t>
            </a:r>
            <a:r>
              <a:rPr lang="en-US" altLang="zh-CN" sz="2400">
                <a:solidFill>
                  <a:srgbClr val="FFFF00"/>
                </a:solidFill>
              </a:rPr>
              <a:t>+</a:t>
            </a:r>
            <a:r>
              <a:rPr lang="zh-CN" altLang="en-US" sz="2400">
                <a:solidFill>
                  <a:srgbClr val="FFFF00"/>
                </a:solidFill>
              </a:rPr>
              <a:t>业绩公布</a:t>
            </a:r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endParaRPr lang="zh-CN" altLang="en-US" sz="2400">
              <a:solidFill>
                <a:srgbClr val="FFFF00"/>
              </a:solidFill>
            </a:endParaRPr>
          </a:p>
          <a:p>
            <a:r>
              <a:rPr lang="zh-CN" altLang="en-US" sz="2400">
                <a:solidFill>
                  <a:srgbClr val="FFFF00"/>
                </a:solidFill>
              </a:rPr>
              <a:t>技术面超跌</a:t>
            </a:r>
            <a:r>
              <a:rPr lang="en-US" altLang="zh-CN" sz="2400">
                <a:solidFill>
                  <a:srgbClr val="FFFF00"/>
                </a:solidFill>
              </a:rPr>
              <a:t>+</a:t>
            </a:r>
            <a:r>
              <a:rPr lang="zh-CN" altLang="en-US" sz="2400">
                <a:solidFill>
                  <a:srgbClr val="FFFF00"/>
                </a:solidFill>
              </a:rPr>
              <a:t>业绩真空期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证券和大盘的关系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40"/>
          <a:stretch>
            <a:fillRect/>
          </a:stretch>
        </p:blipFill>
        <p:spPr>
          <a:xfrm>
            <a:off x="139700" y="991870"/>
            <a:ext cx="7093585" cy="5283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5100" y="4415155"/>
            <a:ext cx="1190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2-3</a:t>
            </a:r>
            <a:r>
              <a:rPr lang="zh-CN" altLang="en-US" sz="1400">
                <a:highlight>
                  <a:srgbClr val="FFFF00"/>
                </a:highlight>
              </a:rPr>
              <a:t>月补量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普涨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8595" y="3300730"/>
            <a:ext cx="181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3-4</a:t>
            </a:r>
            <a:r>
              <a:rPr lang="zh-CN" altLang="en-US" sz="1400">
                <a:highlight>
                  <a:srgbClr val="FFFF00"/>
                </a:highlight>
              </a:rPr>
              <a:t>月下行，涨银行、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煤炭等控盘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635" y="5469255"/>
            <a:ext cx="1336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highlight>
                  <a:srgbClr val="FFFF00"/>
                </a:highlight>
              </a:rPr>
              <a:t>4-5</a:t>
            </a:r>
            <a:r>
              <a:rPr lang="zh-CN" altLang="en-US" sz="1400">
                <a:highlight>
                  <a:srgbClr val="FFFF00"/>
                </a:highlight>
              </a:rPr>
              <a:t>月券商涨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题材超跌反弹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4150" y="5469255"/>
            <a:ext cx="1555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目前券商涨，低位题材反弹。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54400" y="3568700"/>
            <a:ext cx="155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highlight>
                  <a:srgbClr val="FFFF00"/>
                </a:highlight>
              </a:rPr>
              <a:t>5--7月中券商跌，</a:t>
            </a:r>
            <a:endParaRPr lang="zh-CN" altLang="en-US" sz="1400">
              <a:highlight>
                <a:srgbClr val="FFFF00"/>
              </a:highlight>
            </a:endParaRPr>
          </a:p>
          <a:p>
            <a:r>
              <a:rPr lang="zh-CN" altLang="en-US" sz="1400">
                <a:highlight>
                  <a:srgbClr val="FFFF00"/>
                </a:highlight>
              </a:rPr>
              <a:t>高控盘银行等涨</a:t>
            </a:r>
            <a:endParaRPr lang="zh-CN" altLang="en-US" sz="1400"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0" y="3377565"/>
            <a:ext cx="1899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highlight>
                  <a:srgbClr val="FFFF00"/>
                </a:highlight>
              </a:rPr>
              <a:t>八月中券商要死叉</a:t>
            </a:r>
            <a:endParaRPr lang="zh-CN" altLang="en-US" sz="1600">
              <a:highlight>
                <a:srgbClr val="FFFF00"/>
              </a:highlight>
            </a:endParaRPr>
          </a:p>
          <a:p>
            <a:r>
              <a:rPr lang="zh-CN" altLang="en-US" sz="1600">
                <a:highlight>
                  <a:srgbClr val="FFFF00"/>
                </a:highlight>
              </a:rPr>
              <a:t>控盘股有望回归</a:t>
            </a:r>
            <a:endParaRPr lang="zh-CN" altLang="en-US" sz="1600"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51445" y="4523105"/>
            <a:ext cx="3748405" cy="1751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  <a:sym typeface="+mn-ea"/>
              </a:rPr>
              <a:t>证券的看点：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  <a:sym typeface="+mn-ea"/>
              </a:rPr>
              <a:t>①</a:t>
            </a:r>
            <a:r>
              <a:rPr lang="en-US" altLang="zh-CN">
                <a:solidFill>
                  <a:srgbClr val="FFFF00"/>
                </a:solidFill>
                <a:sym typeface="+mn-ea"/>
              </a:rPr>
              <a:t>3000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点以下，证券海洋状态金叉。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  <a:sym typeface="+mn-ea"/>
              </a:rPr>
              <a:t>②证券上涨浪，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小盘股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上涨。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  <a:sym typeface="+mn-ea"/>
              </a:rPr>
              <a:t>③证券下跌浪，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控盘股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上涨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。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FF00"/>
                </a:solidFill>
                <a:sym typeface="+mn-ea"/>
              </a:rPr>
              <a:t>④市场补量：普涨（类似</a:t>
            </a:r>
            <a:r>
              <a:rPr lang="en-US" altLang="zh-CN">
                <a:solidFill>
                  <a:srgbClr val="FFFF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月）</a:t>
            </a:r>
            <a:endParaRPr lang="zh-CN" altLang="en-US">
              <a:solidFill>
                <a:srgbClr val="FFFF00"/>
              </a:solidFill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95" y="953770"/>
            <a:ext cx="4268470" cy="34613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478395" y="2056765"/>
            <a:ext cx="2302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率先跌的控盘类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海洋状态低位易反弹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3064510"/>
            <a:ext cx="79559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挖掘机会</a:t>
            </a:r>
            <a:endParaRPr lang="zh-CN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新老交替，震荡磨底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26110" y="6582410"/>
            <a:ext cx="109397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 :罗雪奎丨执业编号: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" y="1006475"/>
            <a:ext cx="8133080" cy="5372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31835" y="1725930"/>
            <a:ext cx="37490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八月中：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FF00"/>
                </a:solidFill>
              </a:rPr>
              <a:t>①券商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r>
              <a:rPr lang="zh-CN" altLang="en-US">
                <a:solidFill>
                  <a:srgbClr val="FFFF00"/>
                </a:solidFill>
              </a:rPr>
              <a:t>题材走弱（周线死叉）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FF00"/>
                </a:solidFill>
              </a:rPr>
              <a:t>②控盘类个股有望走强（周线金叉）</a:t>
            </a:r>
            <a:endParaRPr lang="en-US" altLang="zh-CN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8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9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1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5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9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6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WY4MjQyNDc1NWE5NGE3YmJhMmZmNzIzZDc5YmE1NG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演示</Application>
  <PresentationFormat>宽屏</PresentationFormat>
  <Paragraphs>182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思源黑体 CN Bold</vt:lpstr>
      <vt:lpstr>黑体</vt:lpstr>
      <vt:lpstr>思源黑体 CN Medium</vt:lpstr>
      <vt:lpstr>思源黑体 Medium</vt:lpstr>
      <vt:lpstr>思源黑体 CN Light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彬</cp:lastModifiedBy>
  <cp:revision>272</cp:revision>
  <dcterms:created xsi:type="dcterms:W3CDTF">2022-12-31T05:43:00Z</dcterms:created>
  <dcterms:modified xsi:type="dcterms:W3CDTF">2024-08-12T01:17:43Z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89B7A6AACA724488BFD11EBF50377424_13</vt:lpwstr>
  </property>
</Properties>
</file>