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330" r:id="rId3"/>
    <p:sldId id="321" r:id="rId4"/>
    <p:sldId id="322" r:id="rId5"/>
    <p:sldId id="349" r:id="rId6"/>
    <p:sldId id="350" r:id="rId7"/>
    <p:sldId id="351" r:id="rId8"/>
    <p:sldId id="337" r:id="rId9"/>
    <p:sldId id="347" r:id="rId10"/>
    <p:sldId id="348" r:id="rId11"/>
    <p:sldId id="355" r:id="rId12"/>
    <p:sldId id="339" r:id="rId13"/>
    <p:sldId id="345" r:id="rId14"/>
    <p:sldId id="359" r:id="rId15"/>
    <p:sldId id="375" r:id="rId16"/>
    <p:sldId id="360" r:id="rId17"/>
    <p:sldId id="376" r:id="rId18"/>
    <p:sldId id="338" r:id="rId19"/>
    <p:sldId id="374" r:id="rId20"/>
    <p:sldId id="356" r:id="rId21"/>
    <p:sldId id="378" r:id="rId22"/>
    <p:sldId id="344" r:id="rId23"/>
    <p:sldId id="377" r:id="rId24"/>
    <p:sldId id="327" r:id="rId25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87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4.xml"/><Relationship Id="rId7" Type="http://schemas.openxmlformats.org/officeDocument/2006/relationships/image" Target="../media/image9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9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58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4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63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6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65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8.xml"/><Relationship Id="rId3" Type="http://schemas.openxmlformats.org/officeDocument/2006/relationships/image" Target="../media/image24.png"/><Relationship Id="rId2" Type="http://schemas.openxmlformats.org/officeDocument/2006/relationships/tags" Target="../tags/tag67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0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tags" Target="../tags/tag69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71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image" Target="../media/image29.png"/><Relationship Id="rId2" Type="http://schemas.openxmlformats.org/officeDocument/2006/relationships/tags" Target="../tags/tag76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9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tags" Target="../tags/tag78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11.pn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1.xml"/><Relationship Id="rId2" Type="http://schemas.openxmlformats.org/officeDocument/2006/relationships/image" Target="../media/image10.png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1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tags" Target="../tags/tag80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3.xml"/><Relationship Id="rId3" Type="http://schemas.openxmlformats.org/officeDocument/2006/relationships/image" Target="../media/image34.png"/><Relationship Id="rId2" Type="http://schemas.openxmlformats.org/officeDocument/2006/relationships/tags" Target="../tags/tag82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5.xml"/><Relationship Id="rId3" Type="http://schemas.openxmlformats.org/officeDocument/2006/relationships/image" Target="../media/image35.png"/><Relationship Id="rId2" Type="http://schemas.openxmlformats.org/officeDocument/2006/relationships/tags" Target="../tags/tag84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6.xml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6.xml"/><Relationship Id="rId3" Type="http://schemas.openxmlformats.org/officeDocument/2006/relationships/image" Target="../media/image12.png"/><Relationship Id="rId2" Type="http://schemas.openxmlformats.org/officeDocument/2006/relationships/tags" Target="../tags/tag45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8.xml"/><Relationship Id="rId3" Type="http://schemas.openxmlformats.org/officeDocument/2006/relationships/image" Target="../media/image13.png"/><Relationship Id="rId2" Type="http://schemas.openxmlformats.org/officeDocument/2006/relationships/tags" Target="../tags/tag4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Relationship Id="rId3" Type="http://schemas.openxmlformats.org/officeDocument/2006/relationships/image" Target="../media/image14.png"/><Relationship Id="rId2" Type="http://schemas.openxmlformats.org/officeDocument/2006/relationships/tags" Target="../tags/tag49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Relationship Id="rId3" Type="http://schemas.openxmlformats.org/officeDocument/2006/relationships/image" Target="../media/image13.png"/><Relationship Id="rId2" Type="http://schemas.openxmlformats.org/officeDocument/2006/relationships/tags" Target="../tags/tag54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56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自强不息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强者恒强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周线区域，趋势区间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6150" y="5937250"/>
            <a:ext cx="10034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周期转折，关注周线转折的机会，周线初期</a:t>
            </a:r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点回档，周线中期控盘回档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周线末期，短线参与，题材角度，大消费日线洗盘，地产，银行，石化启动为主，周线金叉初期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9680" y="676275"/>
            <a:ext cx="9691370" cy="52400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630" y="2459990"/>
            <a:ext cx="6398895" cy="27393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扩大内需，提振消费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消费力度继续提升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大力提振消费，理解消费，寻找差异化消费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不是没需求，是没找对需求。</a:t>
            </a:r>
            <a:r>
              <a:rPr lang="en-US" altLang="zh-CN" dirty="0" smtClean="0">
                <a:solidFill>
                  <a:schemeClr val="bg1"/>
                </a:solidFill>
              </a:rPr>
              <a:t>AIPC,AI</a:t>
            </a:r>
            <a:r>
              <a:rPr lang="zh-CN" altLang="en-US" dirty="0" smtClean="0">
                <a:solidFill>
                  <a:schemeClr val="bg1"/>
                </a:solidFill>
              </a:rPr>
              <a:t>手机，新型消费的理解和关注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5260" y="678180"/>
            <a:ext cx="9350375" cy="5201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345" y="1380490"/>
            <a:ext cx="2032635" cy="20485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消费登顶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309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内循环关注核心消费：零售，旅游等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龙头梯队完整，政策导向支持，关注消费业绩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新入主力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3020" y="731520"/>
            <a:ext cx="9605010" cy="5193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060" y="2977515"/>
            <a:ext cx="3415030" cy="25393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离境退税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日线熊线上移，</a:t>
            </a:r>
            <a:r>
              <a:rPr lang="zh-CN" altLang="en-US" dirty="0" smtClean="0">
                <a:solidFill>
                  <a:schemeClr val="bg1"/>
                </a:solidFill>
              </a:rPr>
              <a:t>关注</a:t>
            </a:r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点回档金叉的机会，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9675" y="683260"/>
            <a:ext cx="9777730" cy="52863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核心商圈，消费爆发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40485" y="769620"/>
            <a:ext cx="9534525" cy="51549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日线熊线上移，</a:t>
            </a:r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点回档金叉，关注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210" y="2565400"/>
            <a:ext cx="3886200" cy="23907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转运贸易，亲密友邻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3090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业绩增加，资金流入，红肥绿瘦，季线，月线金叉，周线金叉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关注熊线上移和</a:t>
            </a:r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点回档金叉的机会，</a:t>
            </a:r>
            <a:r>
              <a:rPr lang="zh-CN" altLang="en-US" dirty="0" smtClean="0">
                <a:solidFill>
                  <a:schemeClr val="bg1"/>
                </a:solidFill>
                <a:sym typeface="+mn-ea"/>
              </a:rPr>
              <a:t>注</a:t>
            </a:r>
            <a:r>
              <a:rPr lang="zh-CN" dirty="0" smtClean="0">
                <a:solidFill>
                  <a:schemeClr val="bg1"/>
                </a:solidFill>
                <a:sym typeface="+mn-ea"/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3650" y="704850"/>
            <a:ext cx="9665335" cy="5226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0" y="2691130"/>
            <a:ext cx="3619500" cy="10382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主题掘金，自主可控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围绕产业，深入挖掘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国产替代，自主可控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军工，半导体，光刻机，数据中心，物流等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2705" y="799465"/>
            <a:ext cx="9281160" cy="50177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业绩稳定，资金流入，红肥绿瘦，控盘增加，月线，周线金叉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点回档区域，等待日线金叉或熊线上移的机会</a:t>
            </a:r>
            <a:r>
              <a:rPr lang="zh-CN" dirty="0" smtClean="0">
                <a:solidFill>
                  <a:schemeClr val="bg1"/>
                </a:solidFill>
              </a:rPr>
              <a:t>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2865" y="663575"/>
            <a:ext cx="9648825" cy="5216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305" y="2092960"/>
            <a:ext cx="3619500" cy="19716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立足当下，着眼未来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趋势为王，顺势掘金</a:t>
              </a:r>
              <a:endPara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扩大内需，提振消费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主题掘金，自主可控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业绩增加，资金流入，红肥绿瘦，控盘增加，月线周线金叉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关注熊线上移或日线控盘回档金叉的机会，注意业绩波动风险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3980" y="706120"/>
            <a:ext cx="9464675" cy="51168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170" y="2256790"/>
            <a:ext cx="3619500" cy="15049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业绩增加，资金流入，红肥绿瘦，控盘增加，月线，周线，金叉区域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日线金叉初期，关注下个熊线上移</a:t>
            </a:r>
            <a:r>
              <a:rPr lang="zh-CN" altLang="en-US" dirty="0" smtClean="0">
                <a:solidFill>
                  <a:schemeClr val="bg1"/>
                </a:solidFill>
              </a:rPr>
              <a:t>的机会</a:t>
            </a:r>
            <a:r>
              <a:rPr lang="zh-CN" dirty="0" smtClean="0">
                <a:solidFill>
                  <a:schemeClr val="bg1"/>
                </a:solidFill>
              </a:rPr>
              <a:t>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5260" y="647065"/>
            <a:ext cx="9679305" cy="52330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业绩增加，资金流入，红肥绿瘦，控盘增加，月线金叉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周线金叉区域，日线金叉，关注下个熊线上移的机会，注意业绩波动风险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8580" y="736600"/>
            <a:ext cx="9512935" cy="51435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立足当下，着眼未来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东升西降，领涨全球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448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年初至今，北证</a:t>
            </a:r>
            <a:r>
              <a:rPr lang="en-US" altLang="zh-CN" dirty="0" smtClean="0">
                <a:solidFill>
                  <a:schemeClr val="bg1"/>
                </a:solidFill>
              </a:rPr>
              <a:t>50</a:t>
            </a:r>
            <a:r>
              <a:rPr lang="zh-CN" altLang="en-US" dirty="0" smtClean="0">
                <a:solidFill>
                  <a:schemeClr val="bg1"/>
                </a:solidFill>
              </a:rPr>
              <a:t>领涨全球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A</a:t>
            </a:r>
            <a:r>
              <a:rPr lang="zh-CN" altLang="en-US" dirty="0" smtClean="0">
                <a:solidFill>
                  <a:schemeClr val="bg1"/>
                </a:solidFill>
              </a:rPr>
              <a:t>股指数全面跑赢美股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5605" y="749935"/>
            <a:ext cx="11400790" cy="51492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复盘历史，布局未来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093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dirty="0" smtClean="0">
                <a:solidFill>
                  <a:schemeClr val="bg1"/>
                </a:solidFill>
              </a:rPr>
              <a:t>2018</a:t>
            </a:r>
            <a:r>
              <a:rPr lang="zh-CN" altLang="en-US" dirty="0" smtClean="0">
                <a:solidFill>
                  <a:schemeClr val="bg1"/>
                </a:solidFill>
              </a:rPr>
              <a:t>年处于年线死叉末端，当前是金叉初期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宽松货币政策，国家队入市，</a:t>
            </a:r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点之后，风雨过后又彩虹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6820" y="651510"/>
            <a:ext cx="9738995" cy="52654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超跌过后，新入主力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3725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超跌之后，短线为主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关注短线上攻持续度，新入主力，新启动热点的延续机会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2375" y="687705"/>
            <a:ext cx="9709150" cy="52495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趋势为王，顺势掘金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年线金叉，顺势而为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3788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上证指数年线金叉，开启投资好年份，北证</a:t>
            </a:r>
            <a:r>
              <a:rPr lang="en-US" altLang="zh-CN" dirty="0" smtClean="0">
                <a:solidFill>
                  <a:schemeClr val="bg1"/>
                </a:solidFill>
              </a:rPr>
              <a:t>50</a:t>
            </a:r>
            <a:r>
              <a:rPr lang="zh-CN" altLang="en-US" dirty="0" smtClean="0">
                <a:solidFill>
                  <a:schemeClr val="bg1"/>
                </a:solidFill>
              </a:rPr>
              <a:t>年线金叉，关注科创</a:t>
            </a:r>
            <a:r>
              <a:rPr lang="en-US" altLang="zh-CN" dirty="0" smtClean="0">
                <a:solidFill>
                  <a:schemeClr val="bg1"/>
                </a:solidFill>
              </a:rPr>
              <a:t>50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年线</a:t>
            </a:r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点出现，</a:t>
            </a:r>
            <a:r>
              <a:rPr lang="en-US" altLang="zh-CN" dirty="0" smtClean="0">
                <a:solidFill>
                  <a:schemeClr val="bg1"/>
                </a:solidFill>
              </a:rPr>
              <a:t>2025</a:t>
            </a:r>
            <a:r>
              <a:rPr lang="zh-CN" altLang="en-US" dirty="0" smtClean="0">
                <a:solidFill>
                  <a:schemeClr val="bg1"/>
                </a:solidFill>
              </a:rPr>
              <a:t>把握趋势机会，调整就是机会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6820" y="651510"/>
            <a:ext cx="9738995" cy="52654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年线金叉，顺势而为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067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调整之后，六大指数年线依然金叉，指数托底，题材主线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年季交集，题材领先，年周交集，新兴题材，关注新一轮题材方向的机会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1435" y="732155"/>
            <a:ext cx="9547225" cy="516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28315" y="1901190"/>
            <a:ext cx="7481570" cy="818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315" y="4441825"/>
            <a:ext cx="7482205" cy="8375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2483</Words>
  <Application>WPS 演示</Application>
  <PresentationFormat>宽屏</PresentationFormat>
  <Paragraphs>158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张聪</cp:lastModifiedBy>
  <cp:revision>287</cp:revision>
  <dcterms:created xsi:type="dcterms:W3CDTF">2022-12-31T05:43:00Z</dcterms:created>
  <dcterms:modified xsi:type="dcterms:W3CDTF">2025-04-18T11:06:37Z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F6729F0B1D2A413EB6ECF8CD9C3F5854_13</vt:lpwstr>
  </property>
</Properties>
</file>