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06" r:id="rId3"/>
    <p:sldId id="407" r:id="rId4"/>
    <p:sldId id="292" r:id="rId5"/>
    <p:sldId id="339" r:id="rId6"/>
    <p:sldId id="306" r:id="rId7"/>
    <p:sldId id="307" r:id="rId8"/>
    <p:sldId id="294" r:id="rId9"/>
    <p:sldId id="318" r:id="rId10"/>
    <p:sldId id="319" r:id="rId11"/>
    <p:sldId id="320" r:id="rId12"/>
    <p:sldId id="367" r:id="rId13"/>
    <p:sldId id="368" r:id="rId14"/>
    <p:sldId id="321" r:id="rId15"/>
    <p:sldId id="322" r:id="rId16"/>
    <p:sldId id="323" r:id="rId17"/>
    <p:sldId id="390" r:id="rId18"/>
    <p:sldId id="324" r:id="rId19"/>
    <p:sldId id="326" r:id="rId20"/>
    <p:sldId id="327" r:id="rId21"/>
    <p:sldId id="328" r:id="rId22"/>
    <p:sldId id="392" r:id="rId23"/>
    <p:sldId id="393" r:id="rId24"/>
    <p:sldId id="332" r:id="rId25"/>
    <p:sldId id="333" r:id="rId26"/>
    <p:sldId id="334" r:id="rId27"/>
    <p:sldId id="335" r:id="rId28"/>
    <p:sldId id="336" r:id="rId29"/>
    <p:sldId id="408" r:id="rId30"/>
    <p:sldId id="409" r:id="rId31"/>
    <p:sldId id="410" r:id="rId32"/>
    <p:sldId id="411" r:id="rId33"/>
    <p:sldId id="302" r:id="rId34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3" userDrawn="1">
          <p15:clr>
            <a:srgbClr val="A4A3A4"/>
          </p15:clr>
        </p15:guide>
        <p15:guide id="2" pos="36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5" name="作者" initials="A" lastIdx="0" clrIdx="2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BB8"/>
    <a:srgbClr val="241789"/>
    <a:srgbClr val="4A4A4A"/>
    <a:srgbClr val="FFFEEB"/>
    <a:srgbClr val="FFF4A3"/>
    <a:srgbClr val="D9D9D9"/>
    <a:srgbClr val="7C0000"/>
    <a:srgbClr val="7E0001"/>
    <a:srgbClr val="FF8D8D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3"/>
        <p:guide pos="365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186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tags" Target="../tags/tag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tags" Target="../tags/tag8.xml"/><Relationship Id="rId4" Type="http://schemas.openxmlformats.org/officeDocument/2006/relationships/image" Target="../media/image3.png"/><Relationship Id="rId3" Type="http://schemas.openxmlformats.org/officeDocument/2006/relationships/tags" Target="../tags/tag7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0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070985" y="-4610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0" y="6586146"/>
            <a:ext cx="1219200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经传多赢资深投顾:宓睿 | 执业编号:A1120616040002  风险提示:观点基于软件数据和理论模型分析，仅供参考，不构成投资建议，股市有风险，投资需谨慎。</a:t>
            </a:r>
            <a:endParaRPr lang="zh-CN" altLang="en-US" sz="110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cxnSp>
        <p:nvCxnSpPr>
          <p:cNvPr id="4" name="直接连接符 3"/>
          <p:cNvCxnSpPr/>
          <p:nvPr userDrawn="1">
            <p:custDataLst>
              <p:tags r:id="rId8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7"/>
            </p:custDataLst>
          </p:nvPr>
        </p:nvSpPr>
        <p:spPr>
          <a:xfrm>
            <a:off x="0" y="6586146"/>
            <a:ext cx="1219200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经传多赢投顾总监 :孙硌丨执业编号:</a:t>
            </a: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A1120613090005</a:t>
            </a: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风险提示:观点基于软件数据和理论模型分析，仅供参考，不构成买卖建议，股市有风险，投资需谨慎</a:t>
            </a:r>
            <a:endParaRPr lang="zh-CN" altLang="en-US" sz="110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8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5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9" name="图片 8" descr="组 292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image" Target="../media/image24.png"/><Relationship Id="rId4" Type="http://schemas.openxmlformats.org/officeDocument/2006/relationships/tags" Target="../tags/tag74.xml"/><Relationship Id="rId3" Type="http://schemas.openxmlformats.org/officeDocument/2006/relationships/image" Target="../media/image23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image" Target="../media/image26.png"/><Relationship Id="rId4" Type="http://schemas.openxmlformats.org/officeDocument/2006/relationships/tags" Target="../tags/tag79.xml"/><Relationship Id="rId3" Type="http://schemas.openxmlformats.org/officeDocument/2006/relationships/image" Target="../media/image25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image" Target="../media/image29.png"/><Relationship Id="rId6" Type="http://schemas.openxmlformats.org/officeDocument/2006/relationships/tags" Target="../tags/tag85.xml"/><Relationship Id="rId5" Type="http://schemas.openxmlformats.org/officeDocument/2006/relationships/image" Target="../media/image28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2.xml"/><Relationship Id="rId7" Type="http://schemas.openxmlformats.org/officeDocument/2006/relationships/image" Target="../media/image32.png"/><Relationship Id="rId6" Type="http://schemas.openxmlformats.org/officeDocument/2006/relationships/tags" Target="../tags/tag91.xml"/><Relationship Id="rId5" Type="http://schemas.openxmlformats.org/officeDocument/2006/relationships/image" Target="../media/image31.png"/><Relationship Id="rId4" Type="http://schemas.openxmlformats.org/officeDocument/2006/relationships/tags" Target="../tags/tag90.xml"/><Relationship Id="rId3" Type="http://schemas.openxmlformats.org/officeDocument/2006/relationships/image" Target="../media/image30.pn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7.xml"/><Relationship Id="rId7" Type="http://schemas.openxmlformats.org/officeDocument/2006/relationships/image" Target="../media/image35.png"/><Relationship Id="rId6" Type="http://schemas.openxmlformats.org/officeDocument/2006/relationships/tags" Target="../tags/tag96.xml"/><Relationship Id="rId5" Type="http://schemas.openxmlformats.org/officeDocument/2006/relationships/image" Target="../media/image34.png"/><Relationship Id="rId4" Type="http://schemas.openxmlformats.org/officeDocument/2006/relationships/tags" Target="../tags/tag95.xml"/><Relationship Id="rId3" Type="http://schemas.openxmlformats.org/officeDocument/2006/relationships/image" Target="../media/image33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../media/image38.png"/><Relationship Id="rId7" Type="http://schemas.openxmlformats.org/officeDocument/2006/relationships/tags" Target="../tags/tag102.xml"/><Relationship Id="rId6" Type="http://schemas.openxmlformats.org/officeDocument/2006/relationships/image" Target="../media/image37.png"/><Relationship Id="rId5" Type="http://schemas.openxmlformats.org/officeDocument/2006/relationships/tags" Target="../tags/tag101.xml"/><Relationship Id="rId4" Type="http://schemas.openxmlformats.org/officeDocument/2006/relationships/image" Target="../media/image36.png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3.xml"/><Relationship Id="rId1" Type="http://schemas.openxmlformats.org/officeDocument/2006/relationships/tags" Target="../tags/tag10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9" Type="http://schemas.openxmlformats.org/officeDocument/2006/relationships/tags" Target="../tags/tag147.xml"/><Relationship Id="rId28" Type="http://schemas.openxmlformats.org/officeDocument/2006/relationships/tags" Target="../tags/tag146.xml"/><Relationship Id="rId27" Type="http://schemas.openxmlformats.org/officeDocument/2006/relationships/tags" Target="../tags/tag145.xml"/><Relationship Id="rId26" Type="http://schemas.openxmlformats.org/officeDocument/2006/relationships/tags" Target="../tags/tag144.xml"/><Relationship Id="rId25" Type="http://schemas.openxmlformats.org/officeDocument/2006/relationships/tags" Target="../tags/tag143.xml"/><Relationship Id="rId24" Type="http://schemas.openxmlformats.org/officeDocument/2006/relationships/tags" Target="../tags/tag142.xml"/><Relationship Id="rId23" Type="http://schemas.openxmlformats.org/officeDocument/2006/relationships/tags" Target="../tags/tag141.xml"/><Relationship Id="rId22" Type="http://schemas.openxmlformats.org/officeDocument/2006/relationships/tags" Target="../tags/tag140.xml"/><Relationship Id="rId21" Type="http://schemas.openxmlformats.org/officeDocument/2006/relationships/tags" Target="../tags/tag139.xml"/><Relationship Id="rId20" Type="http://schemas.openxmlformats.org/officeDocument/2006/relationships/tags" Target="../tags/tag138.xml"/><Relationship Id="rId2" Type="http://schemas.openxmlformats.org/officeDocument/2006/relationships/tags" Target="../tags/tag120.xml"/><Relationship Id="rId19" Type="http://schemas.openxmlformats.org/officeDocument/2006/relationships/tags" Target="../tags/tag137.xml"/><Relationship Id="rId18" Type="http://schemas.openxmlformats.org/officeDocument/2006/relationships/tags" Target="../tags/tag136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tags" Target="../tags/tag1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1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image" Target="../media/image40.png"/><Relationship Id="rId4" Type="http://schemas.openxmlformats.org/officeDocument/2006/relationships/tags" Target="../tags/tag150.xml"/><Relationship Id="rId3" Type="http://schemas.openxmlformats.org/officeDocument/2006/relationships/image" Target="../media/image39.png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5.xml"/><Relationship Id="rId5" Type="http://schemas.openxmlformats.org/officeDocument/2006/relationships/image" Target="../media/image42.png"/><Relationship Id="rId4" Type="http://schemas.openxmlformats.org/officeDocument/2006/relationships/tags" Target="../tags/tag154.xml"/><Relationship Id="rId3" Type="http://schemas.openxmlformats.org/officeDocument/2006/relationships/image" Target="../media/image41.png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image" Target="../media/image43.png"/><Relationship Id="rId2" Type="http://schemas.openxmlformats.org/officeDocument/2006/relationships/tags" Target="../tags/tag157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image" Target="../media/image44.png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3.xml"/><Relationship Id="rId3" Type="http://schemas.openxmlformats.org/officeDocument/2006/relationships/image" Target="../media/image45.png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1" Type="http://schemas.openxmlformats.org/officeDocument/2006/relationships/tags" Target="../tags/tag180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182.xml"/><Relationship Id="rId2" Type="http://schemas.openxmlformats.org/officeDocument/2006/relationships/image" Target="../media/image47.png"/><Relationship Id="rId1" Type="http://schemas.openxmlformats.org/officeDocument/2006/relationships/tags" Target="../tags/tag18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10.png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1" Type="http://schemas.openxmlformats.org/officeDocument/2006/relationships/tags" Target="../tags/tag1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1" Type="http://schemas.openxmlformats.org/officeDocument/2006/relationships/tags" Target="../tags/tag18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.xml"/><Relationship Id="rId3" Type="http://schemas.openxmlformats.org/officeDocument/2006/relationships/image" Target="../media/image11.png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3" Type="http://schemas.openxmlformats.org/officeDocument/2006/relationships/image" Target="../media/image14.pn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64.xml"/><Relationship Id="rId7" Type="http://schemas.openxmlformats.org/officeDocument/2006/relationships/image" Target="../media/image17.png"/><Relationship Id="rId6" Type="http://schemas.openxmlformats.org/officeDocument/2006/relationships/tags" Target="../tags/tag63.xml"/><Relationship Id="rId5" Type="http://schemas.openxmlformats.org/officeDocument/2006/relationships/image" Target="../media/image16.png"/><Relationship Id="rId4" Type="http://schemas.openxmlformats.org/officeDocument/2006/relationships/tags" Target="../tags/tag62.xml"/><Relationship Id="rId3" Type="http://schemas.openxmlformats.org/officeDocument/2006/relationships/image" Target="../media/image15.png"/><Relationship Id="rId2" Type="http://schemas.openxmlformats.org/officeDocument/2006/relationships/tags" Target="../tags/tag61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6.xml"/><Relationship Id="rId11" Type="http://schemas.openxmlformats.org/officeDocument/2006/relationships/image" Target="../media/image19.png"/><Relationship Id="rId10" Type="http://schemas.openxmlformats.org/officeDocument/2006/relationships/tags" Target="../tags/tag65.xml"/><Relationship Id="rId1" Type="http://schemas.openxmlformats.org/officeDocument/2006/relationships/tags" Target="../tags/tag6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1.xml"/><Relationship Id="rId7" Type="http://schemas.openxmlformats.org/officeDocument/2006/relationships/image" Target="../media/image22.png"/><Relationship Id="rId6" Type="http://schemas.openxmlformats.org/officeDocument/2006/relationships/tags" Target="../tags/tag70.xml"/><Relationship Id="rId5" Type="http://schemas.openxmlformats.org/officeDocument/2006/relationships/image" Target="../media/image21.png"/><Relationship Id="rId4" Type="http://schemas.openxmlformats.org/officeDocument/2006/relationships/tags" Target="../tags/tag69.xml"/><Relationship Id="rId3" Type="http://schemas.openxmlformats.org/officeDocument/2006/relationships/image" Target="../media/image20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上海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金融创新开始，给外资留下理由</a:t>
            </a:r>
            <a:endParaRPr kumimoji="0" 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7730" y="993140"/>
            <a:ext cx="10763250" cy="3289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87730" y="4416425"/>
            <a:ext cx="5778500" cy="214312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781165" y="5026660"/>
            <a:ext cx="48698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房地产不行，就搞</a:t>
            </a:r>
            <a:r>
              <a:rPr lang="en-US" altLang="zh-CN">
                <a:solidFill>
                  <a:schemeClr val="bg1"/>
                </a:solidFill>
              </a:rPr>
              <a:t>A</a:t>
            </a:r>
            <a:r>
              <a:rPr lang="zh-CN" altLang="en-US">
                <a:solidFill>
                  <a:schemeClr val="bg1"/>
                </a:solidFill>
              </a:rPr>
              <a:t>股。但外资真正的目的还是往海外转移资产，找下一个人口红利的国家。也就是先做多，再做空撤离。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2015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股灾来了</a:t>
            </a:r>
            <a:endParaRPr kumimoji="0" 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2430" y="894080"/>
            <a:ext cx="6350000" cy="3771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74080" y="2811780"/>
            <a:ext cx="5734050" cy="342265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92430" y="5193665"/>
            <a:ext cx="48698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2015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gdp</a:t>
            </a:r>
            <a:r>
              <a:rPr lang="zh-CN" altLang="en-US">
                <a:solidFill>
                  <a:schemeClr val="bg1"/>
                </a:solidFill>
              </a:rPr>
              <a:t>保</a:t>
            </a:r>
            <a:r>
              <a:rPr lang="en-US" altLang="zh-CN">
                <a:solidFill>
                  <a:schemeClr val="bg1"/>
                </a:solidFill>
              </a:rPr>
              <a:t>7</a:t>
            </a:r>
            <a:r>
              <a:rPr lang="zh-CN" altLang="en-US">
                <a:solidFill>
                  <a:schemeClr val="bg1"/>
                </a:solidFill>
              </a:rPr>
              <a:t>压力，还有大量资本在国内蠢蠢欲动。重新制定新的方向，房价虽然偏高，但居民债务率整体偏低，搞房地产盘活经济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8120" y="3787775"/>
            <a:ext cx="7099300" cy="257175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汇改并对房地产定向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qe</a:t>
            </a:r>
            <a:endParaRPr kumimoji="0" lang="en-US" alt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8120" y="952500"/>
            <a:ext cx="6737350" cy="2476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35470" y="952500"/>
            <a:ext cx="4984750" cy="42100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7371080" y="5275580"/>
            <a:ext cx="4622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棚改释放巨量资金入场楼市，推升居民对购房的资金总量，让大家对房地产的预期扭转回来，破除人口下降地产萎靡的预期。最终，给房子加金融属性的预期成功了。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2018</a:t>
            </a: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年房住不炒和贸易战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4500" y="1215390"/>
            <a:ext cx="5287645" cy="2922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78195" y="1179195"/>
            <a:ext cx="6073140" cy="5274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4500" y="4314190"/>
            <a:ext cx="5160010" cy="213931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总量人口减少和就业减少</a:t>
            </a:r>
            <a:endParaRPr kumimoji="0" 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7660" y="897890"/>
            <a:ext cx="5008880" cy="3484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21610" y="4382770"/>
            <a:ext cx="6458585" cy="20815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65140" y="1454150"/>
            <a:ext cx="6489700" cy="276225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三驾马车目前的问题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36930" y="2073910"/>
            <a:ext cx="27349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>
                <a:solidFill>
                  <a:schemeClr val="bg1"/>
                </a:solidFill>
              </a:rPr>
              <a:t>过去短期经济的三驾马车</a:t>
            </a:r>
            <a:endParaRPr lang="zh-CN" sz="1600" b="1">
              <a:solidFill>
                <a:schemeClr val="bg1"/>
              </a:solidFill>
            </a:endParaRPr>
          </a:p>
          <a:p>
            <a:r>
              <a:rPr lang="zh-CN" sz="1600" b="1">
                <a:solidFill>
                  <a:schemeClr val="bg1"/>
                </a:solidFill>
              </a:rPr>
              <a:t>消费</a:t>
            </a:r>
            <a:r>
              <a:rPr lang="en-US" altLang="zh-CN" sz="1600" b="1">
                <a:solidFill>
                  <a:schemeClr val="bg1"/>
                </a:solidFill>
              </a:rPr>
              <a:t>=</a:t>
            </a:r>
            <a:r>
              <a:rPr sz="1600" b="1">
                <a:solidFill>
                  <a:schemeClr val="bg1"/>
                </a:solidFill>
              </a:rPr>
              <a:t>居民部门</a:t>
            </a:r>
            <a:r>
              <a:rPr lang="zh-CN" sz="1600" b="1">
                <a:solidFill>
                  <a:schemeClr val="bg1"/>
                </a:solidFill>
              </a:rPr>
              <a:t>债务</a:t>
            </a:r>
            <a:endParaRPr sz="1600" b="1">
              <a:solidFill>
                <a:schemeClr val="bg1"/>
              </a:solidFill>
            </a:endParaRPr>
          </a:p>
          <a:p>
            <a:r>
              <a:rPr lang="zh-CN" sz="1600" b="1">
                <a:solidFill>
                  <a:schemeClr val="bg1"/>
                </a:solidFill>
              </a:rPr>
              <a:t>投资</a:t>
            </a:r>
            <a:r>
              <a:rPr lang="en-US" altLang="zh-CN" sz="1600" b="1">
                <a:solidFill>
                  <a:schemeClr val="bg1"/>
                </a:solidFill>
              </a:rPr>
              <a:t>=</a:t>
            </a:r>
            <a:r>
              <a:rPr sz="1600" b="1">
                <a:solidFill>
                  <a:schemeClr val="bg1"/>
                </a:solidFill>
              </a:rPr>
              <a:t>地方平台举债</a:t>
            </a:r>
            <a:endParaRPr sz="1600" b="1">
              <a:solidFill>
                <a:schemeClr val="bg1"/>
              </a:solidFill>
            </a:endParaRPr>
          </a:p>
          <a:p>
            <a:r>
              <a:rPr lang="zh-CN" sz="1600" b="1">
                <a:solidFill>
                  <a:schemeClr val="bg1"/>
                </a:solidFill>
              </a:rPr>
              <a:t>出口</a:t>
            </a:r>
            <a:r>
              <a:rPr lang="en-US" altLang="zh-CN" sz="1600" b="1">
                <a:solidFill>
                  <a:schemeClr val="bg1"/>
                </a:solidFill>
              </a:rPr>
              <a:t>=</a:t>
            </a:r>
            <a:r>
              <a:rPr sz="1600" b="1">
                <a:solidFill>
                  <a:schemeClr val="bg1"/>
                </a:solidFill>
              </a:rPr>
              <a:t>劳动力红利</a:t>
            </a:r>
            <a:endParaRPr sz="16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74515" y="956945"/>
            <a:ext cx="5784215" cy="32073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78980" y="2903220"/>
            <a:ext cx="4897755" cy="33629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1770" y="4218305"/>
            <a:ext cx="6997700" cy="229235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未来出路？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Freeform 1085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5413942" y="4312742"/>
            <a:ext cx="1937541" cy="2191758"/>
          </a:xfrm>
          <a:custGeom>
            <a:avLst/>
            <a:gdLst/>
            <a:ahLst/>
            <a:cxnLst>
              <a:cxn ang="0">
                <a:pos x="86" y="28"/>
              </a:cxn>
              <a:cxn ang="0">
                <a:pos x="80" y="23"/>
              </a:cxn>
              <a:cxn ang="0">
                <a:pos x="79" y="19"/>
              </a:cxn>
              <a:cxn ang="0">
                <a:pos x="73" y="2"/>
              </a:cxn>
              <a:cxn ang="0">
                <a:pos x="65" y="10"/>
              </a:cxn>
              <a:cxn ang="0">
                <a:pos x="64" y="15"/>
              </a:cxn>
              <a:cxn ang="0">
                <a:pos x="65" y="18"/>
              </a:cxn>
              <a:cxn ang="0">
                <a:pos x="67" y="21"/>
              </a:cxn>
              <a:cxn ang="0">
                <a:pos x="66" y="27"/>
              </a:cxn>
              <a:cxn ang="0">
                <a:pos x="63" y="34"/>
              </a:cxn>
              <a:cxn ang="0">
                <a:pos x="60" y="42"/>
              </a:cxn>
              <a:cxn ang="0">
                <a:pos x="56" y="45"/>
              </a:cxn>
              <a:cxn ang="0">
                <a:pos x="54" y="47"/>
              </a:cxn>
              <a:cxn ang="0">
                <a:pos x="52" y="47"/>
              </a:cxn>
              <a:cxn ang="0">
                <a:pos x="47" y="49"/>
              </a:cxn>
              <a:cxn ang="0">
                <a:pos x="26" y="45"/>
              </a:cxn>
              <a:cxn ang="0">
                <a:pos x="22" y="50"/>
              </a:cxn>
              <a:cxn ang="0">
                <a:pos x="18" y="59"/>
              </a:cxn>
              <a:cxn ang="0">
                <a:pos x="11" y="65"/>
              </a:cxn>
              <a:cxn ang="0">
                <a:pos x="0" y="68"/>
              </a:cxn>
              <a:cxn ang="0">
                <a:pos x="18" y="73"/>
              </a:cxn>
              <a:cxn ang="0">
                <a:pos x="16" y="89"/>
              </a:cxn>
              <a:cxn ang="0">
                <a:pos x="16" y="94"/>
              </a:cxn>
              <a:cxn ang="0">
                <a:pos x="7" y="99"/>
              </a:cxn>
              <a:cxn ang="0">
                <a:pos x="23" y="100"/>
              </a:cxn>
              <a:cxn ang="0">
                <a:pos x="30" y="98"/>
              </a:cxn>
              <a:cxn ang="0">
                <a:pos x="30" y="88"/>
              </a:cxn>
              <a:cxn ang="0">
                <a:pos x="31" y="72"/>
              </a:cxn>
              <a:cxn ang="0">
                <a:pos x="37" y="75"/>
              </a:cxn>
              <a:cxn ang="0">
                <a:pos x="48" y="79"/>
              </a:cxn>
              <a:cxn ang="0">
                <a:pos x="53" y="77"/>
              </a:cxn>
              <a:cxn ang="0">
                <a:pos x="56" y="76"/>
              </a:cxn>
              <a:cxn ang="0">
                <a:pos x="56" y="79"/>
              </a:cxn>
              <a:cxn ang="0">
                <a:pos x="36" y="87"/>
              </a:cxn>
              <a:cxn ang="0">
                <a:pos x="34" y="91"/>
              </a:cxn>
              <a:cxn ang="0">
                <a:pos x="38" y="92"/>
              </a:cxn>
              <a:cxn ang="0">
                <a:pos x="43" y="98"/>
              </a:cxn>
              <a:cxn ang="0">
                <a:pos x="40" y="102"/>
              </a:cxn>
              <a:cxn ang="0">
                <a:pos x="42" y="106"/>
              </a:cxn>
              <a:cxn ang="0">
                <a:pos x="45" y="101"/>
              </a:cxn>
              <a:cxn ang="0">
                <a:pos x="56" y="93"/>
              </a:cxn>
              <a:cxn ang="0">
                <a:pos x="59" y="92"/>
              </a:cxn>
              <a:cxn ang="0">
                <a:pos x="70" y="103"/>
              </a:cxn>
              <a:cxn ang="0">
                <a:pos x="75" y="103"/>
              </a:cxn>
              <a:cxn ang="0">
                <a:pos x="74" y="97"/>
              </a:cxn>
              <a:cxn ang="0">
                <a:pos x="78" y="89"/>
              </a:cxn>
              <a:cxn ang="0">
                <a:pos x="81" y="92"/>
              </a:cxn>
              <a:cxn ang="0">
                <a:pos x="81" y="87"/>
              </a:cxn>
              <a:cxn ang="0">
                <a:pos x="79" y="85"/>
              </a:cxn>
              <a:cxn ang="0">
                <a:pos x="60" y="85"/>
              </a:cxn>
              <a:cxn ang="0">
                <a:pos x="58" y="79"/>
              </a:cxn>
              <a:cxn ang="0">
                <a:pos x="58" y="76"/>
              </a:cxn>
              <a:cxn ang="0">
                <a:pos x="73" y="75"/>
              </a:cxn>
              <a:cxn ang="0">
                <a:pos x="81" y="61"/>
              </a:cxn>
              <a:cxn ang="0">
                <a:pos x="80" y="59"/>
              </a:cxn>
              <a:cxn ang="0">
                <a:pos x="92" y="35"/>
              </a:cxn>
              <a:cxn ang="0">
                <a:pos x="33" y="58"/>
              </a:cxn>
            </a:cxnLst>
            <a:rect l="0" t="0" r="r" b="b"/>
            <a:pathLst>
              <a:path w="94" h="106">
                <a:moveTo>
                  <a:pt x="92" y="30"/>
                </a:moveTo>
                <a:cubicBezTo>
                  <a:pt x="90" y="28"/>
                  <a:pt x="88" y="28"/>
                  <a:pt x="88" y="28"/>
                </a:cubicBezTo>
                <a:cubicBezTo>
                  <a:pt x="87" y="28"/>
                  <a:pt x="86" y="28"/>
                  <a:pt x="86" y="28"/>
                </a:cubicBezTo>
                <a:cubicBezTo>
                  <a:pt x="86" y="28"/>
                  <a:pt x="85" y="26"/>
                  <a:pt x="84" y="25"/>
                </a:cubicBezTo>
                <a:cubicBezTo>
                  <a:pt x="83" y="25"/>
                  <a:pt x="82" y="24"/>
                  <a:pt x="81" y="24"/>
                </a:cubicBezTo>
                <a:cubicBezTo>
                  <a:pt x="81" y="24"/>
                  <a:pt x="80" y="23"/>
                  <a:pt x="80" y="23"/>
                </a:cubicBezTo>
                <a:cubicBezTo>
                  <a:pt x="80" y="23"/>
                  <a:pt x="81" y="22"/>
                  <a:pt x="81" y="22"/>
                </a:cubicBezTo>
                <a:cubicBezTo>
                  <a:pt x="80" y="19"/>
                  <a:pt x="80" y="19"/>
                  <a:pt x="80" y="19"/>
                </a:cubicBezTo>
                <a:cubicBezTo>
                  <a:pt x="80" y="19"/>
                  <a:pt x="79" y="19"/>
                  <a:pt x="79" y="19"/>
                </a:cubicBezTo>
                <a:cubicBezTo>
                  <a:pt x="79" y="19"/>
                  <a:pt x="80" y="15"/>
                  <a:pt x="82" y="14"/>
                </a:cubicBezTo>
                <a:cubicBezTo>
                  <a:pt x="83" y="13"/>
                  <a:pt x="84" y="10"/>
                  <a:pt x="84" y="9"/>
                </a:cubicBezTo>
                <a:cubicBezTo>
                  <a:pt x="83" y="6"/>
                  <a:pt x="80" y="0"/>
                  <a:pt x="73" y="2"/>
                </a:cubicBezTo>
                <a:cubicBezTo>
                  <a:pt x="73" y="2"/>
                  <a:pt x="67" y="3"/>
                  <a:pt x="66" y="6"/>
                </a:cubicBezTo>
                <a:cubicBezTo>
                  <a:pt x="65" y="9"/>
                  <a:pt x="65" y="9"/>
                  <a:pt x="65" y="9"/>
                </a:cubicBezTo>
                <a:cubicBezTo>
                  <a:pt x="65" y="9"/>
                  <a:pt x="65" y="9"/>
                  <a:pt x="65" y="10"/>
                </a:cubicBezTo>
                <a:cubicBezTo>
                  <a:pt x="65" y="10"/>
                  <a:pt x="65" y="11"/>
                  <a:pt x="65" y="11"/>
                </a:cubicBezTo>
                <a:cubicBezTo>
                  <a:pt x="64" y="11"/>
                  <a:pt x="63" y="13"/>
                  <a:pt x="63" y="14"/>
                </a:cubicBezTo>
                <a:cubicBezTo>
                  <a:pt x="63" y="15"/>
                  <a:pt x="64" y="15"/>
                  <a:pt x="64" y="15"/>
                </a:cubicBezTo>
                <a:cubicBezTo>
                  <a:pt x="64" y="15"/>
                  <a:pt x="64" y="16"/>
                  <a:pt x="64" y="16"/>
                </a:cubicBezTo>
                <a:cubicBezTo>
                  <a:pt x="64" y="17"/>
                  <a:pt x="64" y="17"/>
                  <a:pt x="65" y="17"/>
                </a:cubicBezTo>
                <a:cubicBezTo>
                  <a:pt x="65" y="17"/>
                  <a:pt x="65" y="17"/>
                  <a:pt x="65" y="18"/>
                </a:cubicBezTo>
                <a:cubicBezTo>
                  <a:pt x="65" y="18"/>
                  <a:pt x="65" y="18"/>
                  <a:pt x="65" y="18"/>
                </a:cubicBezTo>
                <a:cubicBezTo>
                  <a:pt x="65" y="19"/>
                  <a:pt x="65" y="19"/>
                  <a:pt x="65" y="20"/>
                </a:cubicBezTo>
                <a:cubicBezTo>
                  <a:pt x="65" y="20"/>
                  <a:pt x="66" y="22"/>
                  <a:pt x="67" y="21"/>
                </a:cubicBezTo>
                <a:cubicBezTo>
                  <a:pt x="68" y="21"/>
                  <a:pt x="70" y="21"/>
                  <a:pt x="69" y="22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6" y="27"/>
                  <a:pt x="66" y="27"/>
                </a:cubicBezTo>
                <a:cubicBezTo>
                  <a:pt x="66" y="28"/>
                  <a:pt x="65" y="29"/>
                  <a:pt x="65" y="29"/>
                </a:cubicBezTo>
                <a:cubicBezTo>
                  <a:pt x="64" y="30"/>
                  <a:pt x="62" y="31"/>
                  <a:pt x="63" y="32"/>
                </a:cubicBezTo>
                <a:cubicBezTo>
                  <a:pt x="63" y="32"/>
                  <a:pt x="63" y="34"/>
                  <a:pt x="63" y="34"/>
                </a:cubicBezTo>
                <a:cubicBezTo>
                  <a:pt x="63" y="34"/>
                  <a:pt x="62" y="36"/>
                  <a:pt x="62" y="36"/>
                </a:cubicBezTo>
                <a:cubicBezTo>
                  <a:pt x="61" y="37"/>
                  <a:pt x="60" y="39"/>
                  <a:pt x="60" y="40"/>
                </a:cubicBezTo>
                <a:cubicBezTo>
                  <a:pt x="60" y="41"/>
                  <a:pt x="61" y="42"/>
                  <a:pt x="60" y="42"/>
                </a:cubicBezTo>
                <a:cubicBezTo>
                  <a:pt x="60" y="42"/>
                  <a:pt x="60" y="42"/>
                  <a:pt x="59" y="43"/>
                </a:cubicBezTo>
                <a:cubicBezTo>
                  <a:pt x="59" y="43"/>
                  <a:pt x="58" y="44"/>
                  <a:pt x="57" y="44"/>
                </a:cubicBezTo>
                <a:cubicBezTo>
                  <a:pt x="57" y="44"/>
                  <a:pt x="56" y="45"/>
                  <a:pt x="56" y="45"/>
                </a:cubicBezTo>
                <a:cubicBezTo>
                  <a:pt x="56" y="45"/>
                  <a:pt x="56" y="45"/>
                  <a:pt x="55" y="45"/>
                </a:cubicBezTo>
                <a:cubicBezTo>
                  <a:pt x="55" y="46"/>
                  <a:pt x="55" y="46"/>
                  <a:pt x="55" y="46"/>
                </a:cubicBezTo>
                <a:cubicBezTo>
                  <a:pt x="55" y="46"/>
                  <a:pt x="54" y="47"/>
                  <a:pt x="54" y="47"/>
                </a:cubicBezTo>
                <a:cubicBezTo>
                  <a:pt x="54" y="47"/>
                  <a:pt x="54" y="47"/>
                  <a:pt x="53" y="47"/>
                </a:cubicBezTo>
                <a:cubicBezTo>
                  <a:pt x="53" y="47"/>
                  <a:pt x="52" y="47"/>
                  <a:pt x="52" y="47"/>
                </a:cubicBezTo>
                <a:cubicBezTo>
                  <a:pt x="52" y="47"/>
                  <a:pt x="52" y="47"/>
                  <a:pt x="52" y="47"/>
                </a:cubicBezTo>
                <a:cubicBezTo>
                  <a:pt x="51" y="47"/>
                  <a:pt x="51" y="47"/>
                  <a:pt x="50" y="47"/>
                </a:cubicBezTo>
                <a:cubicBezTo>
                  <a:pt x="50" y="47"/>
                  <a:pt x="47" y="49"/>
                  <a:pt x="47" y="49"/>
                </a:cubicBezTo>
                <a:cubicBezTo>
                  <a:pt x="47" y="49"/>
                  <a:pt x="46" y="49"/>
                  <a:pt x="47" y="49"/>
                </a:cubicBezTo>
                <a:cubicBezTo>
                  <a:pt x="47" y="49"/>
                  <a:pt x="43" y="50"/>
                  <a:pt x="43" y="50"/>
                </a:cubicBezTo>
                <a:cubicBezTo>
                  <a:pt x="32" y="45"/>
                  <a:pt x="32" y="45"/>
                  <a:pt x="32" y="45"/>
                </a:cubicBezTo>
                <a:cubicBezTo>
                  <a:pt x="32" y="45"/>
                  <a:pt x="29" y="43"/>
                  <a:pt x="26" y="45"/>
                </a:cubicBezTo>
                <a:cubicBezTo>
                  <a:pt x="26" y="45"/>
                  <a:pt x="26" y="45"/>
                  <a:pt x="25" y="45"/>
                </a:cubicBezTo>
                <a:cubicBezTo>
                  <a:pt x="25" y="46"/>
                  <a:pt x="23" y="48"/>
                  <a:pt x="23" y="48"/>
                </a:cubicBezTo>
                <a:cubicBezTo>
                  <a:pt x="23" y="48"/>
                  <a:pt x="22" y="50"/>
                  <a:pt x="22" y="50"/>
                </a:cubicBezTo>
                <a:cubicBezTo>
                  <a:pt x="22" y="51"/>
                  <a:pt x="21" y="52"/>
                  <a:pt x="21" y="52"/>
                </a:cubicBezTo>
                <a:cubicBezTo>
                  <a:pt x="21" y="53"/>
                  <a:pt x="20" y="56"/>
                  <a:pt x="19" y="56"/>
                </a:cubicBezTo>
                <a:cubicBezTo>
                  <a:pt x="19" y="56"/>
                  <a:pt x="18" y="58"/>
                  <a:pt x="18" y="59"/>
                </a:cubicBezTo>
                <a:cubicBezTo>
                  <a:pt x="18" y="59"/>
                  <a:pt x="17" y="61"/>
                  <a:pt x="17" y="62"/>
                </a:cubicBezTo>
                <a:cubicBezTo>
                  <a:pt x="17" y="62"/>
                  <a:pt x="14" y="63"/>
                  <a:pt x="14" y="63"/>
                </a:cubicBezTo>
                <a:cubicBezTo>
                  <a:pt x="13" y="64"/>
                  <a:pt x="12" y="65"/>
                  <a:pt x="11" y="65"/>
                </a:cubicBezTo>
                <a:cubicBezTo>
                  <a:pt x="10" y="65"/>
                  <a:pt x="9" y="65"/>
                  <a:pt x="9" y="65"/>
                </a:cubicBezTo>
                <a:cubicBezTo>
                  <a:pt x="9" y="65"/>
                  <a:pt x="7" y="66"/>
                  <a:pt x="6" y="66"/>
                </a:cubicBezTo>
                <a:cubicBezTo>
                  <a:pt x="6" y="66"/>
                  <a:pt x="0" y="67"/>
                  <a:pt x="0" y="68"/>
                </a:cubicBezTo>
                <a:cubicBezTo>
                  <a:pt x="1" y="70"/>
                  <a:pt x="3" y="73"/>
                  <a:pt x="4" y="73"/>
                </a:cubicBezTo>
                <a:cubicBezTo>
                  <a:pt x="6" y="73"/>
                  <a:pt x="13" y="74"/>
                  <a:pt x="15" y="74"/>
                </a:cubicBezTo>
                <a:cubicBezTo>
                  <a:pt x="17" y="74"/>
                  <a:pt x="18" y="73"/>
                  <a:pt x="18" y="73"/>
                </a:cubicBezTo>
                <a:cubicBezTo>
                  <a:pt x="18" y="73"/>
                  <a:pt x="16" y="83"/>
                  <a:pt x="16" y="84"/>
                </a:cubicBezTo>
                <a:cubicBezTo>
                  <a:pt x="16" y="85"/>
                  <a:pt x="16" y="87"/>
                  <a:pt x="16" y="87"/>
                </a:cubicBezTo>
                <a:cubicBezTo>
                  <a:pt x="16" y="88"/>
                  <a:pt x="16" y="89"/>
                  <a:pt x="16" y="89"/>
                </a:cubicBezTo>
                <a:cubicBezTo>
                  <a:pt x="16" y="90"/>
                  <a:pt x="16" y="91"/>
                  <a:pt x="16" y="92"/>
                </a:cubicBezTo>
                <a:cubicBezTo>
                  <a:pt x="16" y="92"/>
                  <a:pt x="16" y="94"/>
                  <a:pt x="16" y="94"/>
                </a:cubicBezTo>
                <a:cubicBezTo>
                  <a:pt x="16" y="94"/>
                  <a:pt x="16" y="94"/>
                  <a:pt x="16" y="94"/>
                </a:cubicBezTo>
                <a:cubicBezTo>
                  <a:pt x="16" y="95"/>
                  <a:pt x="15" y="96"/>
                  <a:pt x="14" y="96"/>
                </a:cubicBezTo>
                <a:cubicBezTo>
                  <a:pt x="13" y="96"/>
                  <a:pt x="8" y="96"/>
                  <a:pt x="7" y="98"/>
                </a:cubicBezTo>
                <a:cubicBezTo>
                  <a:pt x="7" y="99"/>
                  <a:pt x="7" y="98"/>
                  <a:pt x="7" y="99"/>
                </a:cubicBezTo>
                <a:cubicBezTo>
                  <a:pt x="7" y="100"/>
                  <a:pt x="6" y="102"/>
                  <a:pt x="10" y="102"/>
                </a:cubicBezTo>
                <a:cubicBezTo>
                  <a:pt x="14" y="102"/>
                  <a:pt x="18" y="103"/>
                  <a:pt x="21" y="101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3" y="102"/>
                  <a:pt x="23" y="102"/>
                  <a:pt x="23" y="102"/>
                </a:cubicBezTo>
                <a:cubicBezTo>
                  <a:pt x="23" y="102"/>
                  <a:pt x="28" y="101"/>
                  <a:pt x="30" y="100"/>
                </a:cubicBezTo>
                <a:cubicBezTo>
                  <a:pt x="31" y="99"/>
                  <a:pt x="31" y="99"/>
                  <a:pt x="30" y="98"/>
                </a:cubicBezTo>
                <a:cubicBezTo>
                  <a:pt x="30" y="96"/>
                  <a:pt x="30" y="96"/>
                  <a:pt x="30" y="96"/>
                </a:cubicBezTo>
                <a:cubicBezTo>
                  <a:pt x="30" y="96"/>
                  <a:pt x="30" y="95"/>
                  <a:pt x="30" y="94"/>
                </a:cubicBezTo>
                <a:cubicBezTo>
                  <a:pt x="30" y="93"/>
                  <a:pt x="30" y="89"/>
                  <a:pt x="30" y="88"/>
                </a:cubicBezTo>
                <a:cubicBezTo>
                  <a:pt x="30" y="86"/>
                  <a:pt x="29" y="83"/>
                  <a:pt x="29" y="82"/>
                </a:cubicBezTo>
                <a:cubicBezTo>
                  <a:pt x="29" y="82"/>
                  <a:pt x="30" y="78"/>
                  <a:pt x="30" y="77"/>
                </a:cubicBezTo>
                <a:cubicBezTo>
                  <a:pt x="31" y="76"/>
                  <a:pt x="31" y="73"/>
                  <a:pt x="31" y="72"/>
                </a:cubicBezTo>
                <a:cubicBezTo>
                  <a:pt x="31" y="72"/>
                  <a:pt x="30" y="70"/>
                  <a:pt x="30" y="70"/>
                </a:cubicBezTo>
                <a:cubicBezTo>
                  <a:pt x="35" y="71"/>
                  <a:pt x="35" y="71"/>
                  <a:pt x="35" y="71"/>
                </a:cubicBezTo>
                <a:cubicBezTo>
                  <a:pt x="35" y="71"/>
                  <a:pt x="34" y="73"/>
                  <a:pt x="37" y="75"/>
                </a:cubicBezTo>
                <a:cubicBezTo>
                  <a:pt x="39" y="76"/>
                  <a:pt x="40" y="77"/>
                  <a:pt x="41" y="76"/>
                </a:cubicBezTo>
                <a:cubicBezTo>
                  <a:pt x="43" y="76"/>
                  <a:pt x="49" y="76"/>
                  <a:pt x="49" y="76"/>
                </a:cubicBezTo>
                <a:cubicBezTo>
                  <a:pt x="48" y="79"/>
                  <a:pt x="48" y="79"/>
                  <a:pt x="48" y="79"/>
                </a:cubicBezTo>
                <a:cubicBezTo>
                  <a:pt x="48" y="79"/>
                  <a:pt x="48" y="81"/>
                  <a:pt x="49" y="81"/>
                </a:cubicBezTo>
                <a:cubicBezTo>
                  <a:pt x="50" y="81"/>
                  <a:pt x="52" y="81"/>
                  <a:pt x="52" y="80"/>
                </a:cubicBezTo>
                <a:cubicBezTo>
                  <a:pt x="52" y="79"/>
                  <a:pt x="53" y="77"/>
                  <a:pt x="53" y="7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6"/>
                  <a:pt x="54" y="76"/>
                  <a:pt x="54" y="76"/>
                </a:cubicBezTo>
                <a:cubicBezTo>
                  <a:pt x="56" y="76"/>
                  <a:pt x="56" y="76"/>
                  <a:pt x="56" y="76"/>
                </a:cubicBezTo>
                <a:cubicBezTo>
                  <a:pt x="56" y="77"/>
                  <a:pt x="56" y="77"/>
                  <a:pt x="56" y="77"/>
                </a:cubicBezTo>
                <a:cubicBezTo>
                  <a:pt x="56" y="77"/>
                  <a:pt x="56" y="77"/>
                  <a:pt x="56" y="77"/>
                </a:cubicBezTo>
                <a:cubicBezTo>
                  <a:pt x="56" y="79"/>
                  <a:pt x="56" y="79"/>
                  <a:pt x="56" y="79"/>
                </a:cubicBezTo>
                <a:cubicBezTo>
                  <a:pt x="56" y="79"/>
                  <a:pt x="55" y="79"/>
                  <a:pt x="55" y="80"/>
                </a:cubicBezTo>
                <a:cubicBezTo>
                  <a:pt x="55" y="80"/>
                  <a:pt x="56" y="88"/>
                  <a:pt x="56" y="88"/>
                </a:cubicBezTo>
                <a:cubicBezTo>
                  <a:pt x="36" y="87"/>
                  <a:pt x="36" y="87"/>
                  <a:pt x="36" y="87"/>
                </a:cubicBezTo>
                <a:cubicBezTo>
                  <a:pt x="36" y="87"/>
                  <a:pt x="35" y="87"/>
                  <a:pt x="35" y="87"/>
                </a:cubicBezTo>
                <a:cubicBezTo>
                  <a:pt x="35" y="88"/>
                  <a:pt x="35" y="89"/>
                  <a:pt x="35" y="89"/>
                </a:cubicBezTo>
                <a:cubicBezTo>
                  <a:pt x="35" y="89"/>
                  <a:pt x="33" y="90"/>
                  <a:pt x="34" y="91"/>
                </a:cubicBezTo>
                <a:cubicBezTo>
                  <a:pt x="34" y="92"/>
                  <a:pt x="34" y="93"/>
                  <a:pt x="35" y="93"/>
                </a:cubicBezTo>
                <a:cubicBezTo>
                  <a:pt x="37" y="93"/>
                  <a:pt x="37" y="93"/>
                  <a:pt x="37" y="93"/>
                </a:cubicBezTo>
                <a:cubicBezTo>
                  <a:pt x="37" y="92"/>
                  <a:pt x="38" y="92"/>
                  <a:pt x="38" y="92"/>
                </a:cubicBezTo>
                <a:cubicBezTo>
                  <a:pt x="38" y="90"/>
                  <a:pt x="38" y="90"/>
                  <a:pt x="38" y="90"/>
                </a:cubicBezTo>
                <a:cubicBezTo>
                  <a:pt x="53" y="90"/>
                  <a:pt x="53" y="90"/>
                  <a:pt x="53" y="90"/>
                </a:cubicBezTo>
                <a:cubicBezTo>
                  <a:pt x="43" y="98"/>
                  <a:pt x="43" y="98"/>
                  <a:pt x="43" y="98"/>
                </a:cubicBezTo>
                <a:cubicBezTo>
                  <a:pt x="43" y="98"/>
                  <a:pt x="42" y="99"/>
                  <a:pt x="42" y="100"/>
                </a:cubicBezTo>
                <a:cubicBezTo>
                  <a:pt x="42" y="101"/>
                  <a:pt x="42" y="101"/>
                  <a:pt x="42" y="101"/>
                </a:cubicBezTo>
                <a:cubicBezTo>
                  <a:pt x="42" y="101"/>
                  <a:pt x="40" y="101"/>
                  <a:pt x="40" y="102"/>
                </a:cubicBezTo>
                <a:cubicBezTo>
                  <a:pt x="40" y="103"/>
                  <a:pt x="39" y="104"/>
                  <a:pt x="39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104"/>
                  <a:pt x="39" y="106"/>
                  <a:pt x="42" y="106"/>
                </a:cubicBezTo>
                <a:cubicBezTo>
                  <a:pt x="44" y="106"/>
                  <a:pt x="44" y="105"/>
                  <a:pt x="44" y="105"/>
                </a:cubicBezTo>
                <a:cubicBezTo>
                  <a:pt x="44" y="105"/>
                  <a:pt x="45" y="104"/>
                  <a:pt x="45" y="104"/>
                </a:cubicBezTo>
                <a:cubicBezTo>
                  <a:pt x="45" y="103"/>
                  <a:pt x="45" y="101"/>
                  <a:pt x="45" y="101"/>
                </a:cubicBezTo>
                <a:cubicBezTo>
                  <a:pt x="44" y="101"/>
                  <a:pt x="44" y="101"/>
                  <a:pt x="44" y="101"/>
                </a:cubicBezTo>
                <a:cubicBezTo>
                  <a:pt x="56" y="92"/>
                  <a:pt x="56" y="92"/>
                  <a:pt x="56" y="92"/>
                </a:cubicBezTo>
                <a:cubicBezTo>
                  <a:pt x="56" y="93"/>
                  <a:pt x="56" y="93"/>
                  <a:pt x="56" y="93"/>
                </a:cubicBezTo>
                <a:cubicBezTo>
                  <a:pt x="56" y="93"/>
                  <a:pt x="57" y="94"/>
                  <a:pt x="58" y="94"/>
                </a:cubicBezTo>
                <a:cubicBezTo>
                  <a:pt x="59" y="94"/>
                  <a:pt x="59" y="93"/>
                  <a:pt x="59" y="93"/>
                </a:cubicBezTo>
                <a:cubicBezTo>
                  <a:pt x="59" y="92"/>
                  <a:pt x="59" y="92"/>
                  <a:pt x="59" y="92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2" y="100"/>
                  <a:pt x="70" y="100"/>
                  <a:pt x="70" y="101"/>
                </a:cubicBezTo>
                <a:cubicBezTo>
                  <a:pt x="70" y="102"/>
                  <a:pt x="70" y="103"/>
                  <a:pt x="70" y="103"/>
                </a:cubicBezTo>
                <a:cubicBezTo>
                  <a:pt x="70" y="103"/>
                  <a:pt x="70" y="104"/>
                  <a:pt x="70" y="104"/>
                </a:cubicBezTo>
                <a:cubicBezTo>
                  <a:pt x="70" y="105"/>
                  <a:pt x="72" y="106"/>
                  <a:pt x="73" y="105"/>
                </a:cubicBezTo>
                <a:cubicBezTo>
                  <a:pt x="75" y="105"/>
                  <a:pt x="75" y="103"/>
                  <a:pt x="75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75" y="98"/>
                  <a:pt x="75" y="98"/>
                  <a:pt x="75" y="98"/>
                </a:cubicBezTo>
                <a:cubicBezTo>
                  <a:pt x="75" y="98"/>
                  <a:pt x="75" y="98"/>
                  <a:pt x="74" y="97"/>
                </a:cubicBezTo>
                <a:cubicBezTo>
                  <a:pt x="74" y="97"/>
                  <a:pt x="62" y="90"/>
                  <a:pt x="62" y="90"/>
                </a:cubicBezTo>
                <a:cubicBezTo>
                  <a:pt x="78" y="88"/>
                  <a:pt x="78" y="88"/>
                  <a:pt x="78" y="88"/>
                </a:cubicBezTo>
                <a:cubicBezTo>
                  <a:pt x="78" y="89"/>
                  <a:pt x="78" y="89"/>
                  <a:pt x="78" y="89"/>
                </a:cubicBezTo>
                <a:cubicBezTo>
                  <a:pt x="78" y="89"/>
                  <a:pt x="78" y="90"/>
                  <a:pt x="78" y="90"/>
                </a:cubicBezTo>
                <a:cubicBezTo>
                  <a:pt x="79" y="90"/>
                  <a:pt x="79" y="90"/>
                  <a:pt x="79" y="90"/>
                </a:cubicBezTo>
                <a:cubicBezTo>
                  <a:pt x="79" y="90"/>
                  <a:pt x="79" y="92"/>
                  <a:pt x="81" y="92"/>
                </a:cubicBezTo>
                <a:cubicBezTo>
                  <a:pt x="83" y="92"/>
                  <a:pt x="83" y="90"/>
                  <a:pt x="83" y="90"/>
                </a:cubicBezTo>
                <a:cubicBezTo>
                  <a:pt x="82" y="89"/>
                  <a:pt x="82" y="88"/>
                  <a:pt x="82" y="88"/>
                </a:cubicBezTo>
                <a:cubicBezTo>
                  <a:pt x="81" y="87"/>
                  <a:pt x="81" y="87"/>
                  <a:pt x="81" y="87"/>
                </a:cubicBezTo>
                <a:cubicBezTo>
                  <a:pt x="80" y="87"/>
                  <a:pt x="80" y="87"/>
                  <a:pt x="80" y="87"/>
                </a:cubicBezTo>
                <a:cubicBezTo>
                  <a:pt x="80" y="86"/>
                  <a:pt x="80" y="86"/>
                  <a:pt x="80" y="86"/>
                </a:cubicBezTo>
                <a:cubicBezTo>
                  <a:pt x="80" y="86"/>
                  <a:pt x="80" y="85"/>
                  <a:pt x="79" y="85"/>
                </a:cubicBezTo>
                <a:cubicBezTo>
                  <a:pt x="79" y="85"/>
                  <a:pt x="59" y="88"/>
                  <a:pt x="59" y="88"/>
                </a:cubicBezTo>
                <a:cubicBezTo>
                  <a:pt x="59" y="86"/>
                  <a:pt x="59" y="86"/>
                  <a:pt x="59" y="86"/>
                </a:cubicBezTo>
                <a:cubicBezTo>
                  <a:pt x="59" y="86"/>
                  <a:pt x="60" y="85"/>
                  <a:pt x="60" y="85"/>
                </a:cubicBezTo>
                <a:cubicBezTo>
                  <a:pt x="60" y="84"/>
                  <a:pt x="60" y="83"/>
                  <a:pt x="59" y="83"/>
                </a:cubicBezTo>
                <a:cubicBezTo>
                  <a:pt x="59" y="79"/>
                  <a:pt x="59" y="79"/>
                  <a:pt x="59" y="79"/>
                </a:cubicBezTo>
                <a:cubicBezTo>
                  <a:pt x="59" y="79"/>
                  <a:pt x="59" y="79"/>
                  <a:pt x="58" y="79"/>
                </a:cubicBezTo>
                <a:cubicBezTo>
                  <a:pt x="58" y="77"/>
                  <a:pt x="58" y="77"/>
                  <a:pt x="58" y="77"/>
                </a:cubicBezTo>
                <a:cubicBezTo>
                  <a:pt x="58" y="77"/>
                  <a:pt x="58" y="77"/>
                  <a:pt x="58" y="77"/>
                </a:cubicBezTo>
                <a:cubicBezTo>
                  <a:pt x="58" y="76"/>
                  <a:pt x="58" y="76"/>
                  <a:pt x="58" y="76"/>
                </a:cubicBezTo>
                <a:cubicBezTo>
                  <a:pt x="58" y="76"/>
                  <a:pt x="69" y="76"/>
                  <a:pt x="70" y="76"/>
                </a:cubicBezTo>
                <a:cubicBezTo>
                  <a:pt x="72" y="76"/>
                  <a:pt x="71" y="76"/>
                  <a:pt x="72" y="76"/>
                </a:cubicBezTo>
                <a:cubicBezTo>
                  <a:pt x="73" y="76"/>
                  <a:pt x="72" y="75"/>
                  <a:pt x="73" y="75"/>
                </a:cubicBezTo>
                <a:cubicBezTo>
                  <a:pt x="73" y="75"/>
                  <a:pt x="75" y="74"/>
                  <a:pt x="75" y="74"/>
                </a:cubicBezTo>
                <a:cubicBezTo>
                  <a:pt x="75" y="74"/>
                  <a:pt x="77" y="74"/>
                  <a:pt x="77" y="73"/>
                </a:cubicBezTo>
                <a:cubicBezTo>
                  <a:pt x="78" y="72"/>
                  <a:pt x="80" y="62"/>
                  <a:pt x="81" y="61"/>
                </a:cubicBezTo>
                <a:cubicBezTo>
                  <a:pt x="81" y="60"/>
                  <a:pt x="81" y="60"/>
                  <a:pt x="81" y="60"/>
                </a:cubicBezTo>
                <a:cubicBezTo>
                  <a:pt x="81" y="60"/>
                  <a:pt x="82" y="60"/>
                  <a:pt x="82" y="60"/>
                </a:cubicBezTo>
                <a:cubicBezTo>
                  <a:pt x="81" y="60"/>
                  <a:pt x="80" y="59"/>
                  <a:pt x="80" y="59"/>
                </a:cubicBezTo>
                <a:cubicBezTo>
                  <a:pt x="80" y="59"/>
                  <a:pt x="81" y="55"/>
                  <a:pt x="82" y="53"/>
                </a:cubicBezTo>
                <a:cubicBezTo>
                  <a:pt x="83" y="51"/>
                  <a:pt x="87" y="46"/>
                  <a:pt x="87" y="45"/>
                </a:cubicBezTo>
                <a:cubicBezTo>
                  <a:pt x="88" y="44"/>
                  <a:pt x="92" y="36"/>
                  <a:pt x="92" y="35"/>
                </a:cubicBezTo>
                <a:cubicBezTo>
                  <a:pt x="93" y="34"/>
                  <a:pt x="94" y="31"/>
                  <a:pt x="92" y="30"/>
                </a:cubicBezTo>
                <a:close/>
                <a:moveTo>
                  <a:pt x="34" y="58"/>
                </a:moveTo>
                <a:cubicBezTo>
                  <a:pt x="34" y="58"/>
                  <a:pt x="33" y="58"/>
                  <a:pt x="33" y="58"/>
                </a:cubicBezTo>
                <a:cubicBezTo>
                  <a:pt x="33" y="57"/>
                  <a:pt x="33" y="57"/>
                  <a:pt x="33" y="57"/>
                </a:cubicBezTo>
                <a:cubicBezTo>
                  <a:pt x="33" y="57"/>
                  <a:pt x="35" y="58"/>
                  <a:pt x="34" y="5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108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3077469" y="4312742"/>
            <a:ext cx="1939832" cy="2191758"/>
          </a:xfrm>
          <a:custGeom>
            <a:avLst/>
            <a:gdLst/>
            <a:ahLst/>
            <a:cxnLst>
              <a:cxn ang="0">
                <a:pos x="12" y="53"/>
              </a:cxn>
              <a:cxn ang="0">
                <a:pos x="13" y="60"/>
              </a:cxn>
              <a:cxn ang="0">
                <a:pos x="19" y="74"/>
              </a:cxn>
              <a:cxn ang="0">
                <a:pos x="24" y="76"/>
              </a:cxn>
              <a:cxn ang="0">
                <a:pos x="36" y="77"/>
              </a:cxn>
              <a:cxn ang="0">
                <a:pos x="35" y="83"/>
              </a:cxn>
              <a:cxn ang="0">
                <a:pos x="35" y="88"/>
              </a:cxn>
              <a:cxn ang="0">
                <a:pos x="14" y="87"/>
              </a:cxn>
              <a:cxn ang="0">
                <a:pos x="12" y="90"/>
              </a:cxn>
              <a:cxn ang="0">
                <a:pos x="16" y="90"/>
              </a:cxn>
              <a:cxn ang="0">
                <a:pos x="32" y="90"/>
              </a:cxn>
              <a:cxn ang="0">
                <a:pos x="19" y="103"/>
              </a:cxn>
              <a:cxn ang="0">
                <a:pos x="24" y="104"/>
              </a:cxn>
              <a:cxn ang="0">
                <a:pos x="22" y="100"/>
              </a:cxn>
              <a:cxn ang="0">
                <a:pos x="37" y="94"/>
              </a:cxn>
              <a:cxn ang="0">
                <a:pos x="50" y="101"/>
              </a:cxn>
              <a:cxn ang="0">
                <a:pos x="50" y="105"/>
              </a:cxn>
              <a:cxn ang="0">
                <a:pos x="55" y="104"/>
              </a:cxn>
              <a:cxn ang="0">
                <a:pos x="53" y="100"/>
              </a:cxn>
              <a:cxn ang="0">
                <a:pos x="57" y="90"/>
              </a:cxn>
              <a:cxn ang="0">
                <a:pos x="59" y="93"/>
              </a:cxn>
              <a:cxn ang="0">
                <a:pos x="59" y="87"/>
              </a:cxn>
              <a:cxn ang="0">
                <a:pos x="39" y="80"/>
              </a:cxn>
              <a:cxn ang="0">
                <a:pos x="39" y="77"/>
              </a:cxn>
              <a:cxn ang="0">
                <a:pos x="40" y="77"/>
              </a:cxn>
              <a:cxn ang="0">
                <a:pos x="45" y="81"/>
              </a:cxn>
              <a:cxn ang="0">
                <a:pos x="53" y="76"/>
              </a:cxn>
              <a:cxn ang="0">
                <a:pos x="64" y="70"/>
              </a:cxn>
              <a:cxn ang="0">
                <a:pos x="65" y="82"/>
              </a:cxn>
              <a:cxn ang="0">
                <a:pos x="65" y="96"/>
              </a:cxn>
              <a:cxn ang="0">
                <a:pos x="71" y="102"/>
              </a:cxn>
              <a:cxn ang="0">
                <a:pos x="84" y="102"/>
              </a:cxn>
              <a:cxn ang="0">
                <a:pos x="81" y="96"/>
              </a:cxn>
              <a:cxn ang="0">
                <a:pos x="79" y="92"/>
              </a:cxn>
              <a:cxn ang="0">
                <a:pos x="78" y="84"/>
              </a:cxn>
              <a:cxn ang="0">
                <a:pos x="90" y="73"/>
              </a:cxn>
              <a:cxn ang="0">
                <a:pos x="86" y="65"/>
              </a:cxn>
              <a:cxn ang="0">
                <a:pos x="77" y="62"/>
              </a:cxn>
              <a:cxn ang="0">
                <a:pos x="73" y="52"/>
              </a:cxn>
              <a:cxn ang="0">
                <a:pos x="69" y="45"/>
              </a:cxn>
              <a:cxn ang="0">
                <a:pos x="51" y="50"/>
              </a:cxn>
              <a:cxn ang="0">
                <a:pos x="44" y="47"/>
              </a:cxn>
              <a:cxn ang="0">
                <a:pos x="41" y="47"/>
              </a:cxn>
              <a:cxn ang="0">
                <a:pos x="39" y="45"/>
              </a:cxn>
              <a:cxn ang="0">
                <a:pos x="35" y="43"/>
              </a:cxn>
              <a:cxn ang="0">
                <a:pos x="33" y="36"/>
              </a:cxn>
              <a:cxn ang="0">
                <a:pos x="30" y="29"/>
              </a:cxn>
              <a:cxn ang="0">
                <a:pos x="25" y="22"/>
              </a:cxn>
              <a:cxn ang="0">
                <a:pos x="29" y="18"/>
              </a:cxn>
              <a:cxn ang="0">
                <a:pos x="30" y="16"/>
              </a:cxn>
              <a:cxn ang="0">
                <a:pos x="30" y="11"/>
              </a:cxn>
              <a:cxn ang="0">
                <a:pos x="28" y="6"/>
              </a:cxn>
              <a:cxn ang="0">
                <a:pos x="13" y="14"/>
              </a:cxn>
              <a:cxn ang="0">
                <a:pos x="14" y="22"/>
              </a:cxn>
              <a:cxn ang="0">
                <a:pos x="11" y="25"/>
              </a:cxn>
              <a:cxn ang="0">
                <a:pos x="2" y="30"/>
              </a:cxn>
              <a:cxn ang="0">
                <a:pos x="62" y="58"/>
              </a:cxn>
            </a:cxnLst>
            <a:rect l="0" t="0" r="r" b="b"/>
            <a:pathLst>
              <a:path w="94" h="106">
                <a:moveTo>
                  <a:pt x="2" y="35"/>
                </a:moveTo>
                <a:cubicBezTo>
                  <a:pt x="2" y="36"/>
                  <a:pt x="7" y="44"/>
                  <a:pt x="7" y="45"/>
                </a:cubicBezTo>
                <a:cubicBezTo>
                  <a:pt x="8" y="46"/>
                  <a:pt x="11" y="51"/>
                  <a:pt x="12" y="53"/>
                </a:cubicBezTo>
                <a:cubicBezTo>
                  <a:pt x="13" y="55"/>
                  <a:pt x="14" y="59"/>
                  <a:pt x="14" y="59"/>
                </a:cubicBezTo>
                <a:cubicBezTo>
                  <a:pt x="14" y="59"/>
                  <a:pt x="13" y="60"/>
                  <a:pt x="13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7" y="72"/>
                  <a:pt x="17" y="73"/>
                </a:cubicBezTo>
                <a:cubicBezTo>
                  <a:pt x="18" y="74"/>
                  <a:pt x="19" y="74"/>
                  <a:pt x="19" y="74"/>
                </a:cubicBezTo>
                <a:cubicBezTo>
                  <a:pt x="20" y="74"/>
                  <a:pt x="21" y="75"/>
                  <a:pt x="22" y="75"/>
                </a:cubicBezTo>
                <a:cubicBezTo>
                  <a:pt x="22" y="75"/>
                  <a:pt x="22" y="76"/>
                  <a:pt x="23" y="76"/>
                </a:cubicBezTo>
                <a:cubicBezTo>
                  <a:pt x="23" y="76"/>
                  <a:pt x="23" y="76"/>
                  <a:pt x="24" y="76"/>
                </a:cubicBezTo>
                <a:cubicBezTo>
                  <a:pt x="26" y="76"/>
                  <a:pt x="36" y="76"/>
                  <a:pt x="36" y="76"/>
                </a:cubicBezTo>
                <a:cubicBezTo>
                  <a:pt x="36" y="77"/>
                  <a:pt x="36" y="77"/>
                  <a:pt x="36" y="77"/>
                </a:cubicBezTo>
                <a:cubicBezTo>
                  <a:pt x="36" y="77"/>
                  <a:pt x="36" y="77"/>
                  <a:pt x="36" y="77"/>
                </a:cubicBezTo>
                <a:cubicBezTo>
                  <a:pt x="36" y="79"/>
                  <a:pt x="36" y="79"/>
                  <a:pt x="36" y="79"/>
                </a:cubicBezTo>
                <a:cubicBezTo>
                  <a:pt x="35" y="79"/>
                  <a:pt x="35" y="79"/>
                  <a:pt x="35" y="79"/>
                </a:cubicBezTo>
                <a:cubicBezTo>
                  <a:pt x="35" y="83"/>
                  <a:pt x="35" y="83"/>
                  <a:pt x="35" y="83"/>
                </a:cubicBezTo>
                <a:cubicBezTo>
                  <a:pt x="34" y="83"/>
                  <a:pt x="34" y="84"/>
                  <a:pt x="34" y="85"/>
                </a:cubicBezTo>
                <a:cubicBezTo>
                  <a:pt x="34" y="85"/>
                  <a:pt x="35" y="86"/>
                  <a:pt x="35" y="86"/>
                </a:cubicBezTo>
                <a:cubicBezTo>
                  <a:pt x="35" y="88"/>
                  <a:pt x="35" y="88"/>
                  <a:pt x="35" y="88"/>
                </a:cubicBezTo>
                <a:cubicBezTo>
                  <a:pt x="35" y="88"/>
                  <a:pt x="16" y="85"/>
                  <a:pt x="15" y="85"/>
                </a:cubicBezTo>
                <a:cubicBezTo>
                  <a:pt x="15" y="85"/>
                  <a:pt x="14" y="86"/>
                  <a:pt x="14" y="86"/>
                </a:cubicBezTo>
                <a:cubicBezTo>
                  <a:pt x="14" y="87"/>
                  <a:pt x="14" y="87"/>
                  <a:pt x="14" y="87"/>
                </a:cubicBezTo>
                <a:cubicBezTo>
                  <a:pt x="14" y="87"/>
                  <a:pt x="14" y="87"/>
                  <a:pt x="14" y="87"/>
                </a:cubicBezTo>
                <a:cubicBezTo>
                  <a:pt x="13" y="88"/>
                  <a:pt x="13" y="88"/>
                  <a:pt x="13" y="88"/>
                </a:cubicBezTo>
                <a:cubicBezTo>
                  <a:pt x="13" y="88"/>
                  <a:pt x="12" y="89"/>
                  <a:pt x="12" y="90"/>
                </a:cubicBezTo>
                <a:cubicBezTo>
                  <a:pt x="12" y="90"/>
                  <a:pt x="12" y="92"/>
                  <a:pt x="13" y="92"/>
                </a:cubicBezTo>
                <a:cubicBezTo>
                  <a:pt x="15" y="92"/>
                  <a:pt x="15" y="90"/>
                  <a:pt x="15" y="90"/>
                </a:cubicBezTo>
                <a:cubicBezTo>
                  <a:pt x="15" y="90"/>
                  <a:pt x="15" y="90"/>
                  <a:pt x="16" y="90"/>
                </a:cubicBezTo>
                <a:cubicBezTo>
                  <a:pt x="17" y="90"/>
                  <a:pt x="17" y="89"/>
                  <a:pt x="17" y="89"/>
                </a:cubicBezTo>
                <a:cubicBezTo>
                  <a:pt x="17" y="88"/>
                  <a:pt x="17" y="88"/>
                  <a:pt x="17" y="88"/>
                </a:cubicBezTo>
                <a:cubicBezTo>
                  <a:pt x="32" y="90"/>
                  <a:pt x="32" y="90"/>
                  <a:pt x="32" y="90"/>
                </a:cubicBezTo>
                <a:cubicBezTo>
                  <a:pt x="32" y="90"/>
                  <a:pt x="21" y="97"/>
                  <a:pt x="20" y="97"/>
                </a:cubicBezTo>
                <a:cubicBezTo>
                  <a:pt x="20" y="98"/>
                  <a:pt x="20" y="98"/>
                  <a:pt x="20" y="98"/>
                </a:cubicBezTo>
                <a:cubicBezTo>
                  <a:pt x="19" y="103"/>
                  <a:pt x="19" y="103"/>
                  <a:pt x="19" y="103"/>
                </a:cubicBezTo>
                <a:cubicBezTo>
                  <a:pt x="19" y="103"/>
                  <a:pt x="20" y="103"/>
                  <a:pt x="20" y="103"/>
                </a:cubicBezTo>
                <a:cubicBezTo>
                  <a:pt x="19" y="103"/>
                  <a:pt x="20" y="105"/>
                  <a:pt x="21" y="105"/>
                </a:cubicBezTo>
                <a:cubicBezTo>
                  <a:pt x="23" y="106"/>
                  <a:pt x="24" y="105"/>
                  <a:pt x="24" y="104"/>
                </a:cubicBezTo>
                <a:cubicBezTo>
                  <a:pt x="24" y="104"/>
                  <a:pt x="25" y="103"/>
                  <a:pt x="25" y="103"/>
                </a:cubicBezTo>
                <a:cubicBezTo>
                  <a:pt x="25" y="103"/>
                  <a:pt x="25" y="102"/>
                  <a:pt x="25" y="101"/>
                </a:cubicBezTo>
                <a:cubicBezTo>
                  <a:pt x="25" y="100"/>
                  <a:pt x="22" y="100"/>
                  <a:pt x="22" y="100"/>
                </a:cubicBezTo>
                <a:cubicBezTo>
                  <a:pt x="35" y="92"/>
                  <a:pt x="35" y="92"/>
                  <a:pt x="35" y="92"/>
                </a:cubicBezTo>
                <a:cubicBezTo>
                  <a:pt x="35" y="93"/>
                  <a:pt x="35" y="93"/>
                  <a:pt x="35" y="93"/>
                </a:cubicBezTo>
                <a:cubicBezTo>
                  <a:pt x="35" y="93"/>
                  <a:pt x="36" y="94"/>
                  <a:pt x="37" y="94"/>
                </a:cubicBezTo>
                <a:cubicBezTo>
                  <a:pt x="37" y="94"/>
                  <a:pt x="38" y="93"/>
                  <a:pt x="38" y="93"/>
                </a:cubicBezTo>
                <a:cubicBezTo>
                  <a:pt x="38" y="92"/>
                  <a:pt x="38" y="92"/>
                  <a:pt x="38" y="92"/>
                </a:cubicBezTo>
                <a:cubicBezTo>
                  <a:pt x="50" y="101"/>
                  <a:pt x="50" y="101"/>
                  <a:pt x="50" y="101"/>
                </a:cubicBezTo>
                <a:cubicBezTo>
                  <a:pt x="50" y="101"/>
                  <a:pt x="50" y="101"/>
                  <a:pt x="50" y="101"/>
                </a:cubicBezTo>
                <a:cubicBezTo>
                  <a:pt x="50" y="101"/>
                  <a:pt x="50" y="103"/>
                  <a:pt x="50" y="104"/>
                </a:cubicBezTo>
                <a:cubicBezTo>
                  <a:pt x="50" y="104"/>
                  <a:pt x="50" y="105"/>
                  <a:pt x="50" y="105"/>
                </a:cubicBezTo>
                <a:cubicBezTo>
                  <a:pt x="50" y="105"/>
                  <a:pt x="50" y="106"/>
                  <a:pt x="53" y="106"/>
                </a:cubicBezTo>
                <a:cubicBezTo>
                  <a:pt x="55" y="106"/>
                  <a:pt x="55" y="104"/>
                  <a:pt x="55" y="104"/>
                </a:cubicBezTo>
                <a:cubicBezTo>
                  <a:pt x="55" y="104"/>
                  <a:pt x="55" y="104"/>
                  <a:pt x="55" y="104"/>
                </a:cubicBezTo>
                <a:cubicBezTo>
                  <a:pt x="55" y="104"/>
                  <a:pt x="55" y="103"/>
                  <a:pt x="54" y="102"/>
                </a:cubicBezTo>
                <a:cubicBezTo>
                  <a:pt x="54" y="101"/>
                  <a:pt x="53" y="101"/>
                  <a:pt x="53" y="101"/>
                </a:cubicBezTo>
                <a:cubicBezTo>
                  <a:pt x="53" y="101"/>
                  <a:pt x="53" y="101"/>
                  <a:pt x="53" y="100"/>
                </a:cubicBezTo>
                <a:cubicBezTo>
                  <a:pt x="53" y="99"/>
                  <a:pt x="52" y="98"/>
                  <a:pt x="52" y="98"/>
                </a:cubicBezTo>
                <a:cubicBezTo>
                  <a:pt x="41" y="90"/>
                  <a:pt x="41" y="90"/>
                  <a:pt x="41" y="90"/>
                </a:cubicBezTo>
                <a:cubicBezTo>
                  <a:pt x="57" y="90"/>
                  <a:pt x="57" y="90"/>
                  <a:pt x="57" y="90"/>
                </a:cubicBezTo>
                <a:cubicBezTo>
                  <a:pt x="56" y="92"/>
                  <a:pt x="56" y="92"/>
                  <a:pt x="56" y="92"/>
                </a:cubicBezTo>
                <a:cubicBezTo>
                  <a:pt x="56" y="92"/>
                  <a:pt x="58" y="92"/>
                  <a:pt x="58" y="93"/>
                </a:cubicBezTo>
                <a:cubicBezTo>
                  <a:pt x="58" y="93"/>
                  <a:pt x="58" y="93"/>
                  <a:pt x="59" y="93"/>
                </a:cubicBezTo>
                <a:cubicBezTo>
                  <a:pt x="61" y="93"/>
                  <a:pt x="61" y="92"/>
                  <a:pt x="61" y="91"/>
                </a:cubicBezTo>
                <a:cubicBezTo>
                  <a:pt x="61" y="90"/>
                  <a:pt x="59" y="89"/>
                  <a:pt x="59" y="89"/>
                </a:cubicBezTo>
                <a:cubicBezTo>
                  <a:pt x="59" y="89"/>
                  <a:pt x="59" y="88"/>
                  <a:pt x="59" y="87"/>
                </a:cubicBezTo>
                <a:cubicBezTo>
                  <a:pt x="59" y="87"/>
                  <a:pt x="58" y="87"/>
                  <a:pt x="58" y="87"/>
                </a:cubicBezTo>
                <a:cubicBezTo>
                  <a:pt x="39" y="88"/>
                  <a:pt x="39" y="88"/>
                  <a:pt x="39" y="88"/>
                </a:cubicBezTo>
                <a:cubicBezTo>
                  <a:pt x="39" y="88"/>
                  <a:pt x="39" y="80"/>
                  <a:pt x="39" y="80"/>
                </a:cubicBezTo>
                <a:cubicBezTo>
                  <a:pt x="39" y="79"/>
                  <a:pt x="38" y="79"/>
                  <a:pt x="38" y="79"/>
                </a:cubicBezTo>
                <a:cubicBezTo>
                  <a:pt x="38" y="77"/>
                  <a:pt x="38" y="77"/>
                  <a:pt x="38" y="77"/>
                </a:cubicBezTo>
                <a:cubicBezTo>
                  <a:pt x="39" y="77"/>
                  <a:pt x="39" y="77"/>
                  <a:pt x="39" y="77"/>
                </a:cubicBezTo>
                <a:cubicBezTo>
                  <a:pt x="39" y="76"/>
                  <a:pt x="39" y="76"/>
                  <a:pt x="39" y="76"/>
                </a:cubicBezTo>
                <a:cubicBezTo>
                  <a:pt x="40" y="76"/>
                  <a:pt x="40" y="76"/>
                  <a:pt x="40" y="76"/>
                </a:cubicBezTo>
                <a:cubicBezTo>
                  <a:pt x="40" y="77"/>
                  <a:pt x="40" y="77"/>
                  <a:pt x="40" y="77"/>
                </a:cubicBezTo>
                <a:cubicBezTo>
                  <a:pt x="42" y="77"/>
                  <a:pt x="42" y="77"/>
                  <a:pt x="42" y="77"/>
                </a:cubicBezTo>
                <a:cubicBezTo>
                  <a:pt x="42" y="77"/>
                  <a:pt x="43" y="79"/>
                  <a:pt x="43" y="80"/>
                </a:cubicBezTo>
                <a:cubicBezTo>
                  <a:pt x="43" y="81"/>
                  <a:pt x="44" y="81"/>
                  <a:pt x="45" y="81"/>
                </a:cubicBezTo>
                <a:cubicBezTo>
                  <a:pt x="47" y="81"/>
                  <a:pt x="46" y="79"/>
                  <a:pt x="46" y="79"/>
                </a:cubicBezTo>
                <a:cubicBezTo>
                  <a:pt x="46" y="76"/>
                  <a:pt x="46" y="76"/>
                  <a:pt x="46" y="76"/>
                </a:cubicBezTo>
                <a:cubicBezTo>
                  <a:pt x="46" y="76"/>
                  <a:pt x="52" y="76"/>
                  <a:pt x="53" y="76"/>
                </a:cubicBezTo>
                <a:cubicBezTo>
                  <a:pt x="54" y="77"/>
                  <a:pt x="55" y="76"/>
                  <a:pt x="58" y="75"/>
                </a:cubicBezTo>
                <a:cubicBezTo>
                  <a:pt x="60" y="73"/>
                  <a:pt x="59" y="71"/>
                  <a:pt x="59" y="71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70"/>
                  <a:pt x="64" y="72"/>
                  <a:pt x="64" y="72"/>
                </a:cubicBezTo>
                <a:cubicBezTo>
                  <a:pt x="63" y="73"/>
                  <a:pt x="64" y="76"/>
                  <a:pt x="64" y="77"/>
                </a:cubicBezTo>
                <a:cubicBezTo>
                  <a:pt x="64" y="78"/>
                  <a:pt x="65" y="82"/>
                  <a:pt x="65" y="82"/>
                </a:cubicBezTo>
                <a:cubicBezTo>
                  <a:pt x="65" y="83"/>
                  <a:pt x="64" y="86"/>
                  <a:pt x="64" y="88"/>
                </a:cubicBezTo>
                <a:cubicBezTo>
                  <a:pt x="64" y="89"/>
                  <a:pt x="65" y="93"/>
                  <a:pt x="65" y="94"/>
                </a:cubicBezTo>
                <a:cubicBezTo>
                  <a:pt x="65" y="95"/>
                  <a:pt x="65" y="96"/>
                  <a:pt x="65" y="96"/>
                </a:cubicBezTo>
                <a:cubicBezTo>
                  <a:pt x="65" y="96"/>
                  <a:pt x="64" y="96"/>
                  <a:pt x="64" y="98"/>
                </a:cubicBezTo>
                <a:cubicBezTo>
                  <a:pt x="64" y="99"/>
                  <a:pt x="64" y="99"/>
                  <a:pt x="65" y="100"/>
                </a:cubicBezTo>
                <a:cubicBezTo>
                  <a:pt x="66" y="101"/>
                  <a:pt x="71" y="102"/>
                  <a:pt x="71" y="102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76" y="103"/>
                  <a:pt x="80" y="102"/>
                  <a:pt x="84" y="102"/>
                </a:cubicBezTo>
                <a:cubicBezTo>
                  <a:pt x="89" y="102"/>
                  <a:pt x="88" y="100"/>
                  <a:pt x="88" y="99"/>
                </a:cubicBezTo>
                <a:cubicBezTo>
                  <a:pt x="88" y="98"/>
                  <a:pt x="88" y="99"/>
                  <a:pt x="87" y="98"/>
                </a:cubicBezTo>
                <a:cubicBezTo>
                  <a:pt x="86" y="96"/>
                  <a:pt x="82" y="96"/>
                  <a:pt x="81" y="96"/>
                </a:cubicBezTo>
                <a:cubicBezTo>
                  <a:pt x="80" y="96"/>
                  <a:pt x="78" y="95"/>
                  <a:pt x="78" y="94"/>
                </a:cubicBezTo>
                <a:cubicBezTo>
                  <a:pt x="79" y="94"/>
                  <a:pt x="79" y="94"/>
                  <a:pt x="79" y="94"/>
                </a:cubicBezTo>
                <a:cubicBezTo>
                  <a:pt x="79" y="94"/>
                  <a:pt x="79" y="92"/>
                  <a:pt x="79" y="92"/>
                </a:cubicBezTo>
                <a:cubicBezTo>
                  <a:pt x="79" y="91"/>
                  <a:pt x="79" y="90"/>
                  <a:pt x="78" y="89"/>
                </a:cubicBezTo>
                <a:cubicBezTo>
                  <a:pt x="78" y="89"/>
                  <a:pt x="78" y="88"/>
                  <a:pt x="78" y="87"/>
                </a:cubicBezTo>
                <a:cubicBezTo>
                  <a:pt x="78" y="87"/>
                  <a:pt x="78" y="85"/>
                  <a:pt x="78" y="84"/>
                </a:cubicBezTo>
                <a:cubicBezTo>
                  <a:pt x="78" y="83"/>
                  <a:pt x="77" y="73"/>
                  <a:pt x="77" y="73"/>
                </a:cubicBezTo>
                <a:cubicBezTo>
                  <a:pt x="77" y="73"/>
                  <a:pt x="78" y="74"/>
                  <a:pt x="80" y="74"/>
                </a:cubicBezTo>
                <a:cubicBezTo>
                  <a:pt x="81" y="74"/>
                  <a:pt x="88" y="73"/>
                  <a:pt x="90" y="73"/>
                </a:cubicBezTo>
                <a:cubicBezTo>
                  <a:pt x="92" y="73"/>
                  <a:pt x="94" y="70"/>
                  <a:pt x="94" y="68"/>
                </a:cubicBezTo>
                <a:cubicBezTo>
                  <a:pt x="94" y="67"/>
                  <a:pt x="89" y="66"/>
                  <a:pt x="88" y="66"/>
                </a:cubicBezTo>
                <a:cubicBezTo>
                  <a:pt x="88" y="66"/>
                  <a:pt x="86" y="65"/>
                  <a:pt x="86" y="65"/>
                </a:cubicBezTo>
                <a:cubicBezTo>
                  <a:pt x="85" y="65"/>
                  <a:pt x="84" y="65"/>
                  <a:pt x="83" y="65"/>
                </a:cubicBezTo>
                <a:cubicBezTo>
                  <a:pt x="82" y="65"/>
                  <a:pt x="82" y="64"/>
                  <a:pt x="81" y="63"/>
                </a:cubicBezTo>
                <a:cubicBezTo>
                  <a:pt x="80" y="63"/>
                  <a:pt x="77" y="62"/>
                  <a:pt x="77" y="62"/>
                </a:cubicBezTo>
                <a:cubicBezTo>
                  <a:pt x="78" y="61"/>
                  <a:pt x="77" y="59"/>
                  <a:pt x="77" y="59"/>
                </a:cubicBezTo>
                <a:cubicBezTo>
                  <a:pt x="77" y="58"/>
                  <a:pt x="75" y="56"/>
                  <a:pt x="75" y="56"/>
                </a:cubicBezTo>
                <a:cubicBezTo>
                  <a:pt x="75" y="56"/>
                  <a:pt x="73" y="53"/>
                  <a:pt x="73" y="52"/>
                </a:cubicBezTo>
                <a:cubicBezTo>
                  <a:pt x="73" y="52"/>
                  <a:pt x="72" y="51"/>
                  <a:pt x="72" y="50"/>
                </a:cubicBezTo>
                <a:cubicBezTo>
                  <a:pt x="72" y="50"/>
                  <a:pt x="71" y="48"/>
                  <a:pt x="71" y="48"/>
                </a:cubicBezTo>
                <a:cubicBezTo>
                  <a:pt x="71" y="48"/>
                  <a:pt x="70" y="46"/>
                  <a:pt x="69" y="45"/>
                </a:cubicBezTo>
                <a:cubicBezTo>
                  <a:pt x="69" y="45"/>
                  <a:pt x="68" y="45"/>
                  <a:pt x="68" y="45"/>
                </a:cubicBezTo>
                <a:cubicBezTo>
                  <a:pt x="66" y="43"/>
                  <a:pt x="62" y="45"/>
                  <a:pt x="62" y="45"/>
                </a:cubicBezTo>
                <a:cubicBezTo>
                  <a:pt x="51" y="50"/>
                  <a:pt x="51" y="50"/>
                  <a:pt x="51" y="50"/>
                </a:cubicBezTo>
                <a:cubicBezTo>
                  <a:pt x="51" y="50"/>
                  <a:pt x="48" y="49"/>
                  <a:pt x="48" y="49"/>
                </a:cubicBezTo>
                <a:cubicBezTo>
                  <a:pt x="48" y="49"/>
                  <a:pt x="48" y="49"/>
                  <a:pt x="48" y="49"/>
                </a:cubicBezTo>
                <a:cubicBezTo>
                  <a:pt x="48" y="49"/>
                  <a:pt x="44" y="47"/>
                  <a:pt x="44" y="47"/>
                </a:cubicBezTo>
                <a:cubicBezTo>
                  <a:pt x="44" y="47"/>
                  <a:pt x="43" y="47"/>
                  <a:pt x="43" y="47"/>
                </a:cubicBezTo>
                <a:cubicBezTo>
                  <a:pt x="43" y="47"/>
                  <a:pt x="43" y="47"/>
                  <a:pt x="42" y="47"/>
                </a:cubicBezTo>
                <a:cubicBezTo>
                  <a:pt x="42" y="47"/>
                  <a:pt x="42" y="47"/>
                  <a:pt x="41" y="47"/>
                </a:cubicBezTo>
                <a:cubicBezTo>
                  <a:pt x="41" y="47"/>
                  <a:pt x="41" y="47"/>
                  <a:pt x="40" y="47"/>
                </a:cubicBezTo>
                <a:cubicBezTo>
                  <a:pt x="40" y="47"/>
                  <a:pt x="40" y="46"/>
                  <a:pt x="40" y="46"/>
                </a:cubicBezTo>
                <a:cubicBezTo>
                  <a:pt x="40" y="46"/>
                  <a:pt x="39" y="46"/>
                  <a:pt x="39" y="45"/>
                </a:cubicBezTo>
                <a:cubicBezTo>
                  <a:pt x="39" y="45"/>
                  <a:pt x="38" y="45"/>
                  <a:pt x="38" y="45"/>
                </a:cubicBezTo>
                <a:cubicBezTo>
                  <a:pt x="38" y="45"/>
                  <a:pt x="38" y="44"/>
                  <a:pt x="37" y="44"/>
                </a:cubicBezTo>
                <a:cubicBezTo>
                  <a:pt x="37" y="44"/>
                  <a:pt x="35" y="43"/>
                  <a:pt x="35" y="43"/>
                </a:cubicBezTo>
                <a:cubicBezTo>
                  <a:pt x="35" y="42"/>
                  <a:pt x="34" y="42"/>
                  <a:pt x="34" y="42"/>
                </a:cubicBezTo>
                <a:cubicBezTo>
                  <a:pt x="34" y="42"/>
                  <a:pt x="34" y="41"/>
                  <a:pt x="34" y="40"/>
                </a:cubicBezTo>
                <a:cubicBezTo>
                  <a:pt x="34" y="39"/>
                  <a:pt x="33" y="37"/>
                  <a:pt x="33" y="36"/>
                </a:cubicBezTo>
                <a:cubicBezTo>
                  <a:pt x="33" y="36"/>
                  <a:pt x="32" y="34"/>
                  <a:pt x="32" y="34"/>
                </a:cubicBezTo>
                <a:cubicBezTo>
                  <a:pt x="32" y="34"/>
                  <a:pt x="31" y="32"/>
                  <a:pt x="32" y="32"/>
                </a:cubicBezTo>
                <a:cubicBezTo>
                  <a:pt x="32" y="31"/>
                  <a:pt x="30" y="30"/>
                  <a:pt x="30" y="29"/>
                </a:cubicBezTo>
                <a:cubicBezTo>
                  <a:pt x="30" y="29"/>
                  <a:pt x="28" y="28"/>
                  <a:pt x="28" y="27"/>
                </a:cubicBezTo>
                <a:cubicBezTo>
                  <a:pt x="28" y="27"/>
                  <a:pt x="30" y="25"/>
                  <a:pt x="30" y="25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7" y="21"/>
                  <a:pt x="28" y="21"/>
                </a:cubicBezTo>
                <a:cubicBezTo>
                  <a:pt x="29" y="22"/>
                  <a:pt x="29" y="20"/>
                  <a:pt x="29" y="20"/>
                </a:cubicBezTo>
                <a:cubicBezTo>
                  <a:pt x="29" y="19"/>
                  <a:pt x="29" y="19"/>
                  <a:pt x="29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6"/>
                </a:cubicBezTo>
                <a:cubicBezTo>
                  <a:pt x="30" y="16"/>
                  <a:pt x="30" y="15"/>
                  <a:pt x="30" y="15"/>
                </a:cubicBezTo>
                <a:cubicBezTo>
                  <a:pt x="30" y="15"/>
                  <a:pt x="31" y="15"/>
                  <a:pt x="32" y="14"/>
                </a:cubicBezTo>
                <a:cubicBezTo>
                  <a:pt x="32" y="13"/>
                  <a:pt x="30" y="11"/>
                  <a:pt x="30" y="11"/>
                </a:cubicBezTo>
                <a:cubicBezTo>
                  <a:pt x="29" y="11"/>
                  <a:pt x="29" y="10"/>
                  <a:pt x="29" y="10"/>
                </a:cubicBezTo>
                <a:cubicBezTo>
                  <a:pt x="29" y="9"/>
                  <a:pt x="29" y="9"/>
                  <a:pt x="29" y="9"/>
                </a:cubicBezTo>
                <a:cubicBezTo>
                  <a:pt x="28" y="6"/>
                  <a:pt x="28" y="6"/>
                  <a:pt x="28" y="6"/>
                </a:cubicBezTo>
                <a:cubicBezTo>
                  <a:pt x="27" y="3"/>
                  <a:pt x="21" y="2"/>
                  <a:pt x="21" y="2"/>
                </a:cubicBezTo>
                <a:cubicBezTo>
                  <a:pt x="15" y="0"/>
                  <a:pt x="11" y="6"/>
                  <a:pt x="11" y="9"/>
                </a:cubicBezTo>
                <a:cubicBezTo>
                  <a:pt x="10" y="10"/>
                  <a:pt x="12" y="13"/>
                  <a:pt x="13" y="14"/>
                </a:cubicBezTo>
                <a:cubicBezTo>
                  <a:pt x="14" y="15"/>
                  <a:pt x="15" y="19"/>
                  <a:pt x="15" y="19"/>
                </a:cubicBezTo>
                <a:cubicBezTo>
                  <a:pt x="15" y="19"/>
                  <a:pt x="14" y="19"/>
                  <a:pt x="14" y="19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3"/>
                  <a:pt x="14" y="23"/>
                </a:cubicBezTo>
                <a:cubicBezTo>
                  <a:pt x="14" y="23"/>
                  <a:pt x="13" y="24"/>
                  <a:pt x="13" y="24"/>
                </a:cubicBezTo>
                <a:cubicBezTo>
                  <a:pt x="13" y="24"/>
                  <a:pt x="12" y="25"/>
                  <a:pt x="11" y="25"/>
                </a:cubicBezTo>
                <a:cubicBezTo>
                  <a:pt x="9" y="26"/>
                  <a:pt x="8" y="28"/>
                  <a:pt x="8" y="28"/>
                </a:cubicBezTo>
                <a:cubicBezTo>
                  <a:pt x="8" y="28"/>
                  <a:pt x="7" y="28"/>
                  <a:pt x="7" y="28"/>
                </a:cubicBezTo>
                <a:cubicBezTo>
                  <a:pt x="6" y="28"/>
                  <a:pt x="4" y="28"/>
                  <a:pt x="2" y="30"/>
                </a:cubicBezTo>
                <a:cubicBezTo>
                  <a:pt x="0" y="31"/>
                  <a:pt x="2" y="34"/>
                  <a:pt x="2" y="35"/>
                </a:cubicBezTo>
                <a:close/>
                <a:moveTo>
                  <a:pt x="62" y="57"/>
                </a:moveTo>
                <a:cubicBezTo>
                  <a:pt x="62" y="58"/>
                  <a:pt x="62" y="58"/>
                  <a:pt x="62" y="58"/>
                </a:cubicBezTo>
                <a:cubicBezTo>
                  <a:pt x="62" y="58"/>
                  <a:pt x="61" y="58"/>
                  <a:pt x="60" y="58"/>
                </a:cubicBezTo>
                <a:cubicBezTo>
                  <a:pt x="60" y="58"/>
                  <a:pt x="62" y="57"/>
                  <a:pt x="62" y="5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3" name="Group 1097"/>
          <p:cNvGrpSpPr/>
          <p:nvPr/>
        </p:nvGrpSpPr>
        <p:grpSpPr>
          <a:xfrm>
            <a:off x="1376983" y="2420423"/>
            <a:ext cx="2023200" cy="2023200"/>
            <a:chOff x="2064555" y="1631548"/>
            <a:chExt cx="1402400" cy="1402400"/>
          </a:xfrm>
        </p:grpSpPr>
        <p:sp>
          <p:nvSpPr>
            <p:cNvPr id="10" name="Freeform 1081"/>
            <p:cNvSpPr/>
            <p:nvPr>
              <p:custDataLst>
                <p:tags r:id="rId4"/>
              </p:custDataLst>
            </p:nvPr>
          </p:nvSpPr>
          <p:spPr bwMode="auto">
            <a:xfrm>
              <a:off x="2064555" y="1631548"/>
              <a:ext cx="1402400" cy="1402400"/>
            </a:xfrm>
            <a:custGeom>
              <a:avLst/>
              <a:gdLst/>
              <a:ahLst/>
              <a:cxnLst>
                <a:cxn ang="0">
                  <a:pos x="84" y="18"/>
                </a:cxn>
                <a:cxn ang="0">
                  <a:pos x="20" y="16"/>
                </a:cxn>
                <a:cxn ang="0">
                  <a:pos x="17" y="75"/>
                </a:cxn>
                <a:cxn ang="0">
                  <a:pos x="76" y="81"/>
                </a:cxn>
                <a:cxn ang="0">
                  <a:pos x="92" y="87"/>
                </a:cxn>
                <a:cxn ang="0">
                  <a:pos x="87" y="71"/>
                </a:cxn>
                <a:cxn ang="0">
                  <a:pos x="84" y="18"/>
                </a:cxn>
              </a:cxnLst>
              <a:rect l="0" t="0" r="r" b="b"/>
              <a:pathLst>
                <a:path w="100" h="93">
                  <a:moveTo>
                    <a:pt x="84" y="18"/>
                  </a:moveTo>
                  <a:cubicBezTo>
                    <a:pt x="67" y="1"/>
                    <a:pt x="38" y="0"/>
                    <a:pt x="20" y="16"/>
                  </a:cubicBezTo>
                  <a:cubicBezTo>
                    <a:pt x="1" y="31"/>
                    <a:pt x="0" y="58"/>
                    <a:pt x="17" y="75"/>
                  </a:cubicBezTo>
                  <a:cubicBezTo>
                    <a:pt x="33" y="90"/>
                    <a:pt x="58" y="93"/>
                    <a:pt x="76" y="81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100" y="55"/>
                    <a:pt x="99" y="33"/>
                    <a:pt x="84" y="18"/>
                  </a:cubicBezTo>
                  <a:close/>
                </a:path>
              </a:pathLst>
            </a:custGeom>
            <a:solidFill>
              <a:srgbClr val="FF9300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Content Placeholder 2"/>
            <p:cNvSpPr txBox="1"/>
            <p:nvPr>
              <p:custDataLst>
                <p:tags r:id="rId5"/>
              </p:custDataLst>
            </p:nvPr>
          </p:nvSpPr>
          <p:spPr>
            <a:xfrm>
              <a:off x="2090748" y="1920951"/>
              <a:ext cx="1295400" cy="74483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zh-CN" altLang="en-US" sz="3600" i="1" dirty="0" smtClean="0">
                  <a:solidFill>
                    <a:schemeClr val="bg1"/>
                  </a:solidFill>
                </a:rPr>
                <a:t>最差的时代</a:t>
              </a:r>
              <a:endParaRPr lang="en-US" sz="36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095"/>
          <p:cNvGrpSpPr/>
          <p:nvPr/>
        </p:nvGrpSpPr>
        <p:grpSpPr>
          <a:xfrm>
            <a:off x="6849600" y="2322522"/>
            <a:ext cx="2024890" cy="2023200"/>
            <a:chOff x="5378228" y="1811337"/>
            <a:chExt cx="1403572" cy="1402400"/>
          </a:xfrm>
        </p:grpSpPr>
        <p:sp>
          <p:nvSpPr>
            <p:cNvPr id="13" name="Freeform 1083"/>
            <p:cNvSpPr/>
            <p:nvPr>
              <p:custDataLst>
                <p:tags r:id="rId6"/>
              </p:custDataLst>
            </p:nvPr>
          </p:nvSpPr>
          <p:spPr bwMode="auto">
            <a:xfrm>
              <a:off x="5380038" y="1811337"/>
              <a:ext cx="1401762" cy="1402400"/>
            </a:xfrm>
            <a:custGeom>
              <a:avLst/>
              <a:gdLst/>
              <a:ahLst/>
              <a:cxnLst>
                <a:cxn ang="0">
                  <a:pos x="13" y="15"/>
                </a:cxn>
                <a:cxn ang="0">
                  <a:pos x="68" y="13"/>
                </a:cxn>
                <a:cxn ang="0">
                  <a:pos x="70" y="64"/>
                </a:cxn>
                <a:cxn ang="0">
                  <a:pos x="20" y="69"/>
                </a:cxn>
                <a:cxn ang="0">
                  <a:pos x="6" y="74"/>
                </a:cxn>
                <a:cxn ang="0">
                  <a:pos x="11" y="61"/>
                </a:cxn>
                <a:cxn ang="0">
                  <a:pos x="13" y="15"/>
                </a:cxn>
              </a:cxnLst>
              <a:rect l="0" t="0" r="r" b="b"/>
              <a:pathLst>
                <a:path w="85" h="79">
                  <a:moveTo>
                    <a:pt x="13" y="15"/>
                  </a:moveTo>
                  <a:cubicBezTo>
                    <a:pt x="28" y="0"/>
                    <a:pt x="53" y="0"/>
                    <a:pt x="68" y="13"/>
                  </a:cubicBezTo>
                  <a:cubicBezTo>
                    <a:pt x="84" y="27"/>
                    <a:pt x="85" y="49"/>
                    <a:pt x="70" y="64"/>
                  </a:cubicBezTo>
                  <a:cubicBezTo>
                    <a:pt x="57" y="77"/>
                    <a:pt x="36" y="79"/>
                    <a:pt x="20" y="69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0" y="47"/>
                    <a:pt x="0" y="28"/>
                    <a:pt x="13" y="15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Content Placeholder 2"/>
            <p:cNvSpPr txBox="1"/>
            <p:nvPr>
              <p:custDataLst>
                <p:tags r:id="rId7"/>
              </p:custDataLst>
            </p:nvPr>
          </p:nvSpPr>
          <p:spPr>
            <a:xfrm>
              <a:off x="5378228" y="2110875"/>
              <a:ext cx="1295400" cy="74483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zh-CN" altLang="en-US" sz="4000" i="1" dirty="0">
                  <a:solidFill>
                    <a:schemeClr val="bg1"/>
                  </a:solidFill>
                </a:rPr>
                <a:t>最好的时代</a:t>
              </a:r>
              <a:endParaRPr lang="en-US" sz="4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3478276" y="2751045"/>
            <a:ext cx="2669861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该买房子的时候，我去炒股，该炒股的时候我去买房子，节奏总是不对啊。。。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8928799" y="2751045"/>
            <a:ext cx="2669861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房子和炒股节奏都踏准了，我现在看看该把握何种方向了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汇总和出路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8055" y="1226820"/>
            <a:ext cx="9906635" cy="4276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600" b="1">
                <a:solidFill>
                  <a:schemeClr val="bg1"/>
                </a:solidFill>
              </a:rPr>
              <a:t>2001年：加入世贸组织，全球化红利+人口红利</a:t>
            </a:r>
            <a:endParaRPr sz="1600" b="1">
              <a:solidFill>
                <a:schemeClr val="bg1"/>
              </a:solidFill>
            </a:endParaRPr>
          </a:p>
          <a:p>
            <a:r>
              <a:rPr sz="1600" b="1">
                <a:solidFill>
                  <a:schemeClr val="bg1"/>
                </a:solidFill>
              </a:rPr>
              <a:t>2008年：美国次贷危机，中国外需下行，4万亿基建刺激方案</a:t>
            </a:r>
            <a:endParaRPr sz="1600" b="1">
              <a:solidFill>
                <a:schemeClr val="bg1"/>
              </a:solidFill>
            </a:endParaRPr>
          </a:p>
          <a:p>
            <a:r>
              <a:rPr sz="1600" b="1">
                <a:solidFill>
                  <a:schemeClr val="bg1"/>
                </a:solidFill>
              </a:rPr>
              <a:t>2012年：人口第一个拐点，15-59岁劳动力人口转负</a:t>
            </a:r>
            <a:endParaRPr sz="1600" b="1">
              <a:solidFill>
                <a:schemeClr val="bg1"/>
              </a:solidFill>
            </a:endParaRPr>
          </a:p>
          <a:p>
            <a:r>
              <a:rPr sz="1600" b="1">
                <a:solidFill>
                  <a:schemeClr val="bg1"/>
                </a:solidFill>
              </a:rPr>
              <a:t>2014年：金融创新以缓释资本出走对经济和就业的冲击；就业人口首次减少，a股大牛市</a:t>
            </a:r>
            <a:endParaRPr sz="1600" b="1">
              <a:solidFill>
                <a:schemeClr val="bg1"/>
              </a:solidFill>
            </a:endParaRPr>
          </a:p>
          <a:p>
            <a:r>
              <a:rPr sz="1600" b="1">
                <a:solidFill>
                  <a:schemeClr val="bg1"/>
                </a:solidFill>
              </a:rPr>
              <a:t>2015年：股灾；棚改释放巨量资金进入房市</a:t>
            </a:r>
            <a:endParaRPr sz="1600" b="1">
              <a:solidFill>
                <a:schemeClr val="bg1"/>
              </a:solidFill>
            </a:endParaRPr>
          </a:p>
          <a:p>
            <a:r>
              <a:rPr sz="1600" b="1">
                <a:solidFill>
                  <a:schemeClr val="bg1"/>
                </a:solidFill>
              </a:rPr>
              <a:t>2016年：人口第二个拐点，20-54岁人口规模开始减少</a:t>
            </a:r>
            <a:endParaRPr sz="1600" b="1">
              <a:solidFill>
                <a:schemeClr val="bg1"/>
              </a:solidFill>
            </a:endParaRPr>
          </a:p>
          <a:p>
            <a:r>
              <a:rPr sz="1600" b="1">
                <a:solidFill>
                  <a:schemeClr val="bg1"/>
                </a:solidFill>
              </a:rPr>
              <a:t>2018年：房住不炒；特朗普发动贸易战</a:t>
            </a:r>
            <a:endParaRPr sz="1600" b="1">
              <a:solidFill>
                <a:schemeClr val="bg1"/>
              </a:solidFill>
            </a:endParaRPr>
          </a:p>
          <a:p>
            <a:r>
              <a:rPr sz="1600" b="1">
                <a:solidFill>
                  <a:schemeClr val="bg1"/>
                </a:solidFill>
              </a:rPr>
              <a:t>2019年：美对中贸易+技术组合拳</a:t>
            </a:r>
            <a:endParaRPr sz="1600" b="1">
              <a:solidFill>
                <a:schemeClr val="bg1"/>
              </a:solidFill>
            </a:endParaRPr>
          </a:p>
          <a:p>
            <a:r>
              <a:rPr sz="1600" b="1">
                <a:solidFill>
                  <a:schemeClr val="bg1"/>
                </a:solidFill>
              </a:rPr>
              <a:t>2022年：人口结构4个重大变化：1）人口总量减少；2）城镇就业人口减少；3）总和生育率下滑至1.06；4）劳动力人口与总人口之比跌破4.8</a:t>
            </a:r>
            <a:endParaRPr sz="1600" b="1">
              <a:solidFill>
                <a:schemeClr val="bg1"/>
              </a:solidFill>
            </a:endParaRPr>
          </a:p>
          <a:p>
            <a:endParaRPr sz="1600" b="1">
              <a:solidFill>
                <a:schemeClr val="bg1"/>
              </a:solidFill>
            </a:endParaRPr>
          </a:p>
          <a:p>
            <a:r>
              <a:rPr lang="zh-CN" sz="1600" b="1">
                <a:solidFill>
                  <a:schemeClr val="bg1"/>
                </a:solidFill>
              </a:rPr>
              <a:t>出路</a:t>
            </a:r>
            <a:r>
              <a:rPr lang="en-US" altLang="zh-CN" sz="1600" b="1">
                <a:solidFill>
                  <a:schemeClr val="bg1"/>
                </a:solidFill>
              </a:rPr>
              <a:t>——</a:t>
            </a:r>
            <a:endParaRPr lang="en-US" altLang="zh-CN" sz="1600" b="1">
              <a:solidFill>
                <a:schemeClr val="bg1"/>
              </a:solidFill>
            </a:endParaRPr>
          </a:p>
          <a:p>
            <a:r>
              <a:rPr lang="zh-CN" altLang="en-US" sz="1600" b="1">
                <a:solidFill>
                  <a:schemeClr val="bg1"/>
                </a:solidFill>
              </a:rPr>
              <a:t>鼓励资源投入到科创研发体系，用技术突破重围。这样新闻中就不会出现红利这个词，因为大家都在享受发展的果实，没有谁是谁的红利。我们会关心周边的陌生人，帮助所有人变的更好，而不是现在去卷去降低彼此的生活质量，然后去陷入鄙视和嫉妒的扭曲和内耗里。</a:t>
            </a:r>
            <a:endParaRPr lang="zh-CN" altLang="en-US" sz="1600" b="1">
              <a:solidFill>
                <a:schemeClr val="bg1"/>
              </a:solidFill>
            </a:endParaRPr>
          </a:p>
          <a:p>
            <a:endParaRPr lang="zh-CN" altLang="en-US" sz="1600" b="1">
              <a:solidFill>
                <a:schemeClr val="bg1"/>
              </a:solidFill>
            </a:endParaRPr>
          </a:p>
          <a:p>
            <a:r>
              <a:rPr lang="zh-CN" altLang="en-US" sz="1600" b="1">
                <a:solidFill>
                  <a:srgbClr val="FFFF00"/>
                </a:solidFill>
              </a:rPr>
              <a:t>用一句话总结就是：提高居民收入和科技发展提供更多就业岗位</a:t>
            </a:r>
            <a:endParaRPr lang="zh-CN" altLang="en-US" sz="1600" b="1">
              <a:solidFill>
                <a:srgbClr val="FFFF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人口结构，定方向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未来大方向</a:t>
            </a:r>
            <a:endParaRPr kumimoji="0" 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3948440" y="2117215"/>
            <a:ext cx="4294216" cy="848238"/>
            <a:chOff x="3791744" y="5346476"/>
            <a:chExt cx="5832648" cy="1152128"/>
          </a:xfrm>
        </p:grpSpPr>
        <p:sp>
          <p:nvSpPr>
            <p:cNvPr id="89" name="圆角矩形 88"/>
            <p:cNvSpPr/>
            <p:nvPr>
              <p:custDataLst>
                <p:tags r:id="rId2"/>
              </p:custDataLst>
            </p:nvPr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FF8900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0" name="任意多边形 89"/>
            <p:cNvSpPr/>
            <p:nvPr>
              <p:custDataLst>
                <p:tags r:id="rId3"/>
              </p:custDataLst>
            </p:nvPr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1" name="圆角矩形 90"/>
            <p:cNvSpPr/>
            <p:nvPr>
              <p:custDataLst>
                <p:tags r:id="rId4"/>
              </p:custDataLst>
            </p:nvPr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7218188" y="2026917"/>
            <a:ext cx="1028836" cy="1028833"/>
            <a:chOff x="6124811" y="347435"/>
            <a:chExt cx="1141097" cy="1141097"/>
          </a:xfrm>
        </p:grpSpPr>
        <p:sp>
          <p:nvSpPr>
            <p:cNvPr id="93" name="椭圆 92"/>
            <p:cNvSpPr/>
            <p:nvPr>
              <p:custDataLst>
                <p:tags r:id="rId5"/>
              </p:custDataLst>
            </p:nvPr>
          </p:nvSpPr>
          <p:spPr>
            <a:xfrm>
              <a:off x="6234378" y="457002"/>
              <a:ext cx="921961" cy="921961"/>
            </a:xfrm>
            <a:prstGeom prst="ellipse">
              <a:avLst/>
            </a:prstGeom>
            <a:solidFill>
              <a:srgbClr val="FF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95" name="椭圆 94"/>
              <p:cNvSpPr/>
              <p:nvPr>
                <p:custDataLst>
                  <p:tags r:id="rId6"/>
                </p:custDataLst>
              </p:nvPr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6" name="任意多边形 95"/>
              <p:cNvSpPr/>
              <p:nvPr>
                <p:custDataLst>
                  <p:tags r:id="rId7"/>
                </p:custDataLst>
              </p:nvPr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>
                <p:custDataLst>
                  <p:tags r:id="rId8"/>
                </p:custDataLst>
              </p:nvPr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118" name="文本框 117"/>
          <p:cNvSpPr txBox="1"/>
          <p:nvPr>
            <p:custDataLst>
              <p:tags r:id="rId9"/>
            </p:custDataLst>
          </p:nvPr>
        </p:nvSpPr>
        <p:spPr>
          <a:xfrm>
            <a:off x="4241573" y="2360959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花钱买悦己，花钱买寄托</a:t>
            </a:r>
            <a:endParaRPr lang="zh-CN" alt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6" name="组合 245"/>
          <p:cNvGrpSpPr/>
          <p:nvPr/>
        </p:nvGrpSpPr>
        <p:grpSpPr>
          <a:xfrm>
            <a:off x="3948440" y="3260215"/>
            <a:ext cx="4294216" cy="848238"/>
            <a:chOff x="3791744" y="5346476"/>
            <a:chExt cx="5832648" cy="1152128"/>
          </a:xfrm>
        </p:grpSpPr>
        <p:sp>
          <p:nvSpPr>
            <p:cNvPr id="254" name="圆角矩形 253"/>
            <p:cNvSpPr/>
            <p:nvPr>
              <p:custDataLst>
                <p:tags r:id="rId10"/>
              </p:custDataLst>
            </p:nvPr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FF8900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5" name="任意多边形 254"/>
            <p:cNvSpPr/>
            <p:nvPr>
              <p:custDataLst>
                <p:tags r:id="rId11"/>
              </p:custDataLst>
            </p:nvPr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6" name="圆角矩形 255"/>
            <p:cNvSpPr/>
            <p:nvPr>
              <p:custDataLst>
                <p:tags r:id="rId12"/>
              </p:custDataLst>
            </p:nvPr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7218188" y="3169917"/>
            <a:ext cx="1028836" cy="1028833"/>
            <a:chOff x="6124811" y="347435"/>
            <a:chExt cx="1141097" cy="1141097"/>
          </a:xfrm>
        </p:grpSpPr>
        <p:sp>
          <p:nvSpPr>
            <p:cNvPr id="249" name="椭圆 248"/>
            <p:cNvSpPr/>
            <p:nvPr>
              <p:custDataLst>
                <p:tags r:id="rId13"/>
              </p:custDataLst>
            </p:nvPr>
          </p:nvSpPr>
          <p:spPr>
            <a:xfrm>
              <a:off x="6234378" y="457002"/>
              <a:ext cx="921961" cy="921961"/>
            </a:xfrm>
            <a:prstGeom prst="ellipse">
              <a:avLst/>
            </a:prstGeom>
            <a:solidFill>
              <a:srgbClr val="FF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50" name="组合 249"/>
            <p:cNvGrpSpPr/>
            <p:nvPr/>
          </p:nvGrpSpPr>
          <p:grpSpPr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251" name="椭圆 2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2" name="任意多边形 2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3" name="椭圆 252"/>
              <p:cNvSpPr/>
              <p:nvPr>
                <p:custDataLst>
                  <p:tags r:id="rId16"/>
                </p:custDataLst>
              </p:nvPr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48" name="文本框 247"/>
          <p:cNvSpPr txBox="1"/>
          <p:nvPr>
            <p:custDataLst>
              <p:tags r:id="rId17"/>
            </p:custDataLst>
          </p:nvPr>
        </p:nvSpPr>
        <p:spPr>
          <a:xfrm>
            <a:off x="4444773" y="3529359"/>
            <a:ext cx="2621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人工智能与机械自动化发展</a:t>
            </a:r>
            <a:endParaRPr lang="zh-CN" alt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9" name="组合 268"/>
          <p:cNvGrpSpPr/>
          <p:nvPr/>
        </p:nvGrpSpPr>
        <p:grpSpPr>
          <a:xfrm>
            <a:off x="3948440" y="4403215"/>
            <a:ext cx="4294216" cy="848238"/>
            <a:chOff x="3791744" y="5346476"/>
            <a:chExt cx="5832648" cy="1152128"/>
          </a:xfrm>
        </p:grpSpPr>
        <p:sp>
          <p:nvSpPr>
            <p:cNvPr id="277" name="圆角矩形 276"/>
            <p:cNvSpPr/>
            <p:nvPr>
              <p:custDataLst>
                <p:tags r:id="rId18"/>
              </p:custDataLst>
            </p:nvPr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FF8900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8" name="任意多边形 277"/>
            <p:cNvSpPr/>
            <p:nvPr>
              <p:custDataLst>
                <p:tags r:id="rId19"/>
              </p:custDataLst>
            </p:nvPr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9" name="圆角矩形 278"/>
            <p:cNvSpPr/>
            <p:nvPr>
              <p:custDataLst>
                <p:tags r:id="rId20"/>
              </p:custDataLst>
            </p:nvPr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70" name="组合 269"/>
          <p:cNvGrpSpPr/>
          <p:nvPr/>
        </p:nvGrpSpPr>
        <p:grpSpPr>
          <a:xfrm>
            <a:off x="7218188" y="4312917"/>
            <a:ext cx="1028836" cy="1028833"/>
            <a:chOff x="6124811" y="347435"/>
            <a:chExt cx="1141097" cy="1141097"/>
          </a:xfrm>
        </p:grpSpPr>
        <p:sp>
          <p:nvSpPr>
            <p:cNvPr id="272" name="椭圆 271"/>
            <p:cNvSpPr/>
            <p:nvPr>
              <p:custDataLst>
                <p:tags r:id="rId21"/>
              </p:custDataLst>
            </p:nvPr>
          </p:nvSpPr>
          <p:spPr>
            <a:xfrm>
              <a:off x="6234378" y="457002"/>
              <a:ext cx="921961" cy="921961"/>
            </a:xfrm>
            <a:prstGeom prst="ellipse">
              <a:avLst/>
            </a:prstGeom>
            <a:solidFill>
              <a:srgbClr val="FF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73" name="组合 272"/>
            <p:cNvGrpSpPr/>
            <p:nvPr/>
          </p:nvGrpSpPr>
          <p:grpSpPr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274" name="椭圆 273"/>
              <p:cNvSpPr/>
              <p:nvPr>
                <p:custDataLst>
                  <p:tags r:id="rId22"/>
                </p:custDataLst>
              </p:nvPr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5" name="任意多边形 274"/>
              <p:cNvSpPr/>
              <p:nvPr>
                <p:custDataLst>
                  <p:tags r:id="rId23"/>
                </p:custDataLst>
              </p:nvPr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6" name="椭圆 275"/>
              <p:cNvSpPr/>
              <p:nvPr>
                <p:custDataLst>
                  <p:tags r:id="rId24"/>
                </p:custDataLst>
              </p:nvPr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71" name="文本框 270"/>
          <p:cNvSpPr txBox="1"/>
          <p:nvPr>
            <p:custDataLst>
              <p:tags r:id="rId25"/>
            </p:custDataLst>
          </p:nvPr>
        </p:nvSpPr>
        <p:spPr>
          <a:xfrm>
            <a:off x="4444773" y="4643784"/>
            <a:ext cx="2621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医药、医疗器械、养老服务</a:t>
            </a:r>
            <a:endParaRPr lang="zh-CN" alt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6"/>
            </p:custDataLst>
          </p:nvPr>
        </p:nvSpPr>
        <p:spPr>
          <a:xfrm>
            <a:off x="7452557" y="2356667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 smtClean="0">
                <a:solidFill>
                  <a:schemeClr val="bg1"/>
                </a:solidFill>
              </a:rPr>
              <a:t>单身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sp>
        <p:nvSpPr>
          <p:cNvPr id="311" name="文本框 310"/>
          <p:cNvSpPr txBox="1"/>
          <p:nvPr>
            <p:custDataLst>
              <p:tags r:id="rId27"/>
            </p:custDataLst>
          </p:nvPr>
        </p:nvSpPr>
        <p:spPr>
          <a:xfrm>
            <a:off x="7443485" y="3494132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 smtClean="0">
                <a:solidFill>
                  <a:schemeClr val="bg1"/>
                </a:solidFill>
              </a:rPr>
              <a:t>智能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sp>
        <p:nvSpPr>
          <p:cNvPr id="312" name="文本框 311"/>
          <p:cNvSpPr txBox="1"/>
          <p:nvPr>
            <p:custDataLst>
              <p:tags r:id="rId28"/>
            </p:custDataLst>
          </p:nvPr>
        </p:nvSpPr>
        <p:spPr>
          <a:xfrm>
            <a:off x="7443666" y="4644742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>
                <a:solidFill>
                  <a:schemeClr val="bg1"/>
                </a:solidFill>
              </a:rPr>
              <a:t>养老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0480" y="890270"/>
            <a:ext cx="74485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新生儿不断减少，人口老龄化不断加剧，高龄劳动力人口占比不断上升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苏州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情感消费与单身经济</a:t>
            </a:r>
            <a:endParaRPr kumimoji="0" 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8145" y="1151255"/>
            <a:ext cx="5434965" cy="4851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26785" y="1694815"/>
            <a:ext cx="5850890" cy="37649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人工智能与机械化</a:t>
            </a:r>
            <a:r>
              <a:rPr kumimoji="0" lang="zh-CN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发展</a:t>
            </a:r>
            <a:endParaRPr kumimoji="0" 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5915" y="1285875"/>
            <a:ext cx="5836285" cy="4749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29680" y="2108200"/>
            <a:ext cx="5732145" cy="32131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有个小问题</a:t>
            </a:r>
            <a:endParaRPr kumimoji="0" 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61" y="2992709"/>
            <a:ext cx="2602997" cy="2520701"/>
          </a:xfrm>
          <a:prstGeom prst="rect">
            <a:avLst/>
          </a:prstGeom>
        </p:spPr>
      </p:pic>
      <p:sp>
        <p:nvSpPr>
          <p:cNvPr id="3" name="椭圆形标注 2"/>
          <p:cNvSpPr/>
          <p:nvPr>
            <p:custDataLst>
              <p:tags r:id="rId4"/>
            </p:custDataLst>
          </p:nvPr>
        </p:nvSpPr>
        <p:spPr>
          <a:xfrm>
            <a:off x="3082976" y="3199578"/>
            <a:ext cx="1825010" cy="1825010"/>
          </a:xfrm>
          <a:prstGeom prst="wedgeEllipseCallout">
            <a:avLst>
              <a:gd name="adj1" fmla="val 60213"/>
              <a:gd name="adj2" fmla="val 671"/>
            </a:avLst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形标注 27"/>
          <p:cNvSpPr/>
          <p:nvPr>
            <p:custDataLst>
              <p:tags r:id="rId5"/>
            </p:custDataLst>
          </p:nvPr>
        </p:nvSpPr>
        <p:spPr>
          <a:xfrm>
            <a:off x="7982733" y="2675925"/>
            <a:ext cx="1825010" cy="1825010"/>
          </a:xfrm>
          <a:prstGeom prst="wedgeEllipseCallout">
            <a:avLst>
              <a:gd name="adj1" fmla="val -60432"/>
              <a:gd name="adj2" fmla="val 858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Content Placeholder 2"/>
          <p:cNvSpPr txBox="1"/>
          <p:nvPr>
            <p:custDataLst>
              <p:tags r:id="rId6"/>
            </p:custDataLst>
          </p:nvPr>
        </p:nvSpPr>
        <p:spPr>
          <a:xfrm>
            <a:off x="7946641" y="3051083"/>
            <a:ext cx="1868834" cy="1074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sz="2800" i="1" dirty="0" smtClean="0">
                <a:solidFill>
                  <a:schemeClr val="bg1"/>
                </a:solidFill>
              </a:rPr>
              <a:t>猎手定短期方向</a:t>
            </a:r>
            <a:endParaRPr lang="en-US" altLang="zh-CN" sz="2800" i="1" dirty="0" smtClean="0">
              <a:solidFill>
                <a:schemeClr val="bg1"/>
              </a:solidFill>
            </a:endParaRPr>
          </a:p>
        </p:txBody>
      </p:sp>
      <p:sp>
        <p:nvSpPr>
          <p:cNvPr id="30" name="Content Placeholder 2"/>
          <p:cNvSpPr txBox="1"/>
          <p:nvPr>
            <p:custDataLst>
              <p:tags r:id="rId7"/>
            </p:custDataLst>
          </p:nvPr>
        </p:nvSpPr>
        <p:spPr>
          <a:xfrm>
            <a:off x="3061064" y="3498281"/>
            <a:ext cx="1868834" cy="1074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2800" i="1" dirty="0" smtClean="0">
                <a:solidFill>
                  <a:schemeClr val="bg1"/>
                </a:solidFill>
              </a:rPr>
              <a:t>元芳</a:t>
            </a:r>
            <a:endParaRPr lang="en-US" altLang="zh-CN" sz="2800" i="1" dirty="0" smtClean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2800" i="1" dirty="0" smtClean="0">
                <a:solidFill>
                  <a:schemeClr val="bg1"/>
                </a:solidFill>
              </a:rPr>
              <a:t>你怎么看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>
            <p:custDataLst>
              <p:tags r:id="rId8"/>
            </p:custDataLst>
          </p:nvPr>
        </p:nvSpPr>
        <p:spPr>
          <a:xfrm>
            <a:off x="4167505" y="1704340"/>
            <a:ext cx="437896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dirty="0">
                <a:solidFill>
                  <a:schemeClr val="bg1"/>
                </a:solidFill>
              </a:rPr>
              <a:t>那么，近期的热点，主要集中在哪里呢？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精选阶段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主题方向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涨停棱镜定方向</a:t>
            </a:r>
            <a:endParaRPr kumimoji="0" 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14475" y="1692275"/>
            <a:ext cx="9163050" cy="34734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4081780" y="5449570"/>
            <a:ext cx="402844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传媒、游戏、</a:t>
            </a:r>
            <a:r>
              <a:rPr lang="en-US" altLang="zh-CN" dirty="0">
                <a:solidFill>
                  <a:schemeClr val="bg1"/>
                </a:solidFill>
              </a:rPr>
              <a:t>vrar</a:t>
            </a:r>
            <a:r>
              <a:rPr lang="zh-CN" altLang="en-US" dirty="0">
                <a:solidFill>
                  <a:schemeClr val="bg1"/>
                </a:solidFill>
              </a:rPr>
              <a:t>、人工智能出现身影，控盘股可以抵御一定的冰点高潮影响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控盘与资金新高</a:t>
            </a:r>
            <a:endParaRPr kumimoji="0" lang="en-US" alt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09700" y="963295"/>
            <a:ext cx="9010015" cy="5419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总论</a:t>
            </a:r>
            <a:endParaRPr lang="zh-CN" altLang="zh-CN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总论</a:t>
            </a:r>
            <a:endParaRPr kumimoji="0" lang="en-US" alt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40435" y="1721485"/>
            <a:ext cx="106705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、</a:t>
            </a:r>
            <a:r>
              <a:rPr lang="zh-CN" b="1">
                <a:solidFill>
                  <a:schemeClr val="bg1"/>
                </a:solidFill>
              </a:rPr>
              <a:t>跟对节奏，跟对主题，就是最好的时代，否则就是最差的时代</a:t>
            </a:r>
            <a:endParaRPr lang="zh-CN" b="1">
              <a:solidFill>
                <a:schemeClr val="bg1"/>
              </a:solidFill>
            </a:endParaRPr>
          </a:p>
          <a:p>
            <a:endParaRPr lang="zh-CN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、人口结构变化，造就单身经济、养老经济和倒逼科技发展。主题猎手目前频繁出现人工智能、传媒、游戏和医药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3</a:t>
            </a:r>
            <a:r>
              <a:rPr lang="zh-CN" altLang="en-US" b="1">
                <a:solidFill>
                  <a:schemeClr val="bg1"/>
                </a:solidFill>
              </a:rPr>
              <a:t>、控盘和流动资金交替，捕捉热门股，然后通过支撑和转账低吸入场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标题标题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 descr="老主题-10000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标题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 descr="主题猎手 _17025166306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组 29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8110" y="3778885"/>
            <a:ext cx="9427210" cy="211328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4661535" y="1371600"/>
            <a:ext cx="6440170" cy="1934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66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最差的时代</a:t>
            </a:r>
            <a:endParaRPr lang="zh-CN" altLang="en-US" sz="66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r>
              <a:rPr lang="zh-CN" altLang="en-US" sz="66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也是最好的时代</a:t>
            </a:r>
            <a:endParaRPr lang="zh-CN" altLang="en-US" sz="66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27600" y="3832860"/>
            <a:ext cx="406908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宓</a:t>
            </a:r>
            <a:r>
              <a:rPr lang="en-US" altLang="zh-CN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睿</a:t>
            </a:r>
            <a:r>
              <a:rPr lang="en-US" altLang="zh-CN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</a:t>
            </a:r>
            <a:r>
              <a:rPr lang="en-US" altLang="zh-CN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A1120616040002</a:t>
            </a:r>
            <a:endParaRPr lang="en-US" altLang="zh-CN" sz="1500">
              <a:solidFill>
                <a:srgbClr val="210BB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5104130" y="4657725"/>
            <a:ext cx="5494020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25000"/>
              </a:lnSpc>
            </a:pP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10余年从业经验，主张“一切从简单出发，追求本质把握重点”。精通软件指标盈利模式，独创“四四原则”“至猎战法”“三天原则”等模式，善于在不同行情中运用不同盈利模式抉择市场机会</a:t>
            </a:r>
            <a:r>
              <a:rPr 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 descr="宓睿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1388110" y="546735"/>
            <a:ext cx="3282315" cy="526288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标题标题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 descr="宓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三年振兴牛（结果展示）</a:t>
            </a:r>
            <a:endParaRPr kumimoji="0" lang="zh-CN" altLang="en-US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66825" y="1082675"/>
            <a:ext cx="9448165" cy="53867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442085"/>
            <a:ext cx="6239510" cy="7943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926330" y="14986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760210" y="15849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中国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20</a:t>
            </a: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年经济论述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2432685"/>
            <a:ext cx="6239510" cy="79438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926330" y="24892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760210" y="25755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人口结构，定方向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1" name="图片 20" descr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3423285"/>
            <a:ext cx="6239510" cy="79438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926330" y="34798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760210" y="35661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精选阶段主题方向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3" name="图片 32" descr="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74870" y="4380230"/>
            <a:ext cx="6239510" cy="794385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12"/>
            </p:custDataLst>
          </p:nvPr>
        </p:nvSpPr>
        <p:spPr>
          <a:xfrm>
            <a:off x="4933950" y="443674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四章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3"/>
            </p:custDataLst>
          </p:nvPr>
        </p:nvSpPr>
        <p:spPr>
          <a:xfrm>
            <a:off x="6767830" y="452310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总论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中国</a:t>
            </a:r>
            <a:r>
              <a:rPr lang="en-US" alt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</a:t>
            </a: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年经济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论述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今年最难？不，是转型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0915" y="958215"/>
            <a:ext cx="9994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人口结构，一直在深刻影响经济。</a:t>
            </a:r>
            <a:r>
              <a:rPr lang="zh-CN">
                <a:solidFill>
                  <a:schemeClr val="bg1"/>
                </a:solidFill>
              </a:rPr>
              <a:t>这几年正在转型期，并且这个不是主观能控制的，而是根据人口结构的变化自然发生的。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70915" y="1761490"/>
            <a:ext cx="9994900" cy="47491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四万亿入市以及第一次人口拐点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3200" y="960755"/>
            <a:ext cx="6629400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3200" y="2599690"/>
            <a:ext cx="6159500" cy="3594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78475" y="1259840"/>
            <a:ext cx="6521450" cy="1339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578475" y="2741295"/>
            <a:ext cx="6584950" cy="895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038725" y="3937000"/>
            <a:ext cx="7061200" cy="201295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房地产不景气和外资撤离</a:t>
            </a:r>
            <a:endParaRPr kumimoji="0" lang="zh-CN" sz="44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7005" y="863600"/>
            <a:ext cx="7073900" cy="3721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7005" y="4803775"/>
            <a:ext cx="6673850" cy="1682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643880" y="2127885"/>
            <a:ext cx="6171565" cy="249745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SPECIAL_SOURCE" val="bdnull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SPECIAL_SOURCE" val="bdnull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SPECIAL_SOURCE" val="bdnull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SPECIAL_SOURCE" val="bdnull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PECIAL_SOURCE" val="bdnull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SPECIAL_SOURCE" val="bdnull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SPECIAL_SOURCE" val="bdnul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6.xml><?xml version="1.0" encoding="utf-8"?>
<p:tagLst xmlns:p="http://schemas.openxmlformats.org/presentationml/2006/main">
  <p:tag name="KSO_WPP_MARK_KEY" val="5d6e9262-ca8a-4070-8ad5-698f89e303ea"/>
  <p:tag name="COMMONDATA" val="eyJoZGlkIjoiOGE4MmM3N2M1Njg0N2RlMTM3NDgxNjk5YmFiZDMxNTIifQ=="/>
  <p:tag name="commondata" val="eyJoZGlkIjoiNjI2MTNiNzhjOWZkYTBhNjM0NmQ0ODkyMWE1NDFjNjEifQ=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SPECIAL_SOURCE" val="bdnull"/>
</p:tagLst>
</file>

<file path=ppt/tags/tag31.xml><?xml version="1.0" encoding="utf-8"?>
<p:tagLst xmlns:p="http://schemas.openxmlformats.org/presentationml/2006/main"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1437</Words>
  <Application>WPS 演示</Application>
  <PresentationFormat>宽屏</PresentationFormat>
  <Paragraphs>156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293</cp:revision>
  <dcterms:created xsi:type="dcterms:W3CDTF">2022-12-31T05:43:00Z</dcterms:created>
  <dcterms:modified xsi:type="dcterms:W3CDTF">2023-12-15T12:45:15Z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609ADBD4E42F40D9A8FA0154F622F504_13</vt:lpwstr>
  </property>
</Properties>
</file>