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626" r:id="rId3"/>
    <p:sldId id="573" r:id="rId4"/>
    <p:sldId id="348" r:id="rId5"/>
    <p:sldId id="481" r:id="rId6"/>
    <p:sldId id="313" r:id="rId7"/>
    <p:sldId id="388" r:id="rId8"/>
    <p:sldId id="545" r:id="rId9"/>
    <p:sldId id="603" r:id="rId10"/>
    <p:sldId id="389" r:id="rId11"/>
    <p:sldId id="412" r:id="rId12"/>
    <p:sldId id="465" r:id="rId13"/>
    <p:sldId id="300" r:id="rId14"/>
    <p:sldId id="380" r:id="rId15"/>
    <p:sldId id="414" r:id="rId16"/>
    <p:sldId id="482" r:id="rId17"/>
    <p:sldId id="483" r:id="rId19"/>
    <p:sldId id="526" r:id="rId20"/>
    <p:sldId id="322" r:id="rId21"/>
    <p:sldId id="428" r:id="rId22"/>
    <p:sldId id="418" r:id="rId23"/>
    <p:sldId id="549" r:id="rId24"/>
    <p:sldId id="466" r:id="rId25"/>
    <p:sldId id="525" r:id="rId26"/>
    <p:sldId id="551" r:id="rId27"/>
    <p:sldId id="552" r:id="rId28"/>
    <p:sldId id="569" r:id="rId29"/>
    <p:sldId id="570" r:id="rId30"/>
    <p:sldId id="571" r:id="rId31"/>
    <p:sldId id="572" r:id="rId32"/>
    <p:sldId id="302" r:id="rId33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十二 猪肠" initials="十二" lastIdx="1" clrIdx="0"/>
  <p:cmAuthor id="8" name="姜伟光" initials="姜" lastIdx="1" clrIdx="0"/>
  <p:cmAuthor id="3" name="lenovo" initials="l" lastIdx="6" clrIdx="2"/>
  <p:cmAuthor id="4" name="Administrator" initials="A" lastIdx="6" clrIdx="3"/>
  <p:cmAuthor id="5" name="作者" initials="A" lastIdx="0" clrIdx="2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80"/>
    <a:srgbClr val="241789"/>
    <a:srgbClr val="4A4A4A"/>
    <a:srgbClr val="FFFEEB"/>
    <a:srgbClr val="FFF4A3"/>
    <a:srgbClr val="D9D9D9"/>
    <a:srgbClr val="7C0000"/>
    <a:srgbClr val="7E0001"/>
    <a:srgbClr val="FF8D8D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258" y="102"/>
      </p:cViewPr>
      <p:guideLst>
        <p:guide orient="horz" pos="217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19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1.png"/><Relationship Id="rId2" Type="http://schemas.openxmlformats.org/officeDocument/2006/relationships/tags" Target="../tags/tag9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7" name="图片 6" descr="组 292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0" y="6586146"/>
            <a:ext cx="1219200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10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7" name="图片 6" descr="组 292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6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 userDrawn="1">
            <p:custDataLst>
              <p:tags r:id="rId7"/>
            </p:custDataLst>
          </p:nvPr>
        </p:nvSpPr>
        <p:spPr>
          <a:xfrm>
            <a:off x="0" y="6586146"/>
            <a:ext cx="1219200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:王延龙丨执业编号:A1120615060002  风险提示:观点基于软件数据和理论模型分析，仅供参考，不构成买卖建议，股市有风险，投资需谨慎</a:t>
            </a:r>
            <a:endParaRPr lang="zh-CN" altLang="en-US" sz="110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5" name="图片 4" descr="组 292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9" name="图片 8" descr="组 292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5765" y="235585"/>
            <a:ext cx="1220470" cy="26035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>
            <p:custDataLst>
              <p:tags r:id="rId4"/>
            </p:custDataLst>
          </p:nvPr>
        </p:nvSpPr>
        <p:spPr>
          <a:xfrm>
            <a:off x="10090150" y="207010"/>
            <a:ext cx="1911350" cy="2889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10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0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2.xml"/><Relationship Id="rId3" Type="http://schemas.openxmlformats.org/officeDocument/2006/relationships/image" Target="../media/image16.png"/><Relationship Id="rId2" Type="http://schemas.openxmlformats.org/officeDocument/2006/relationships/tags" Target="../tags/tag61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image" Target="../media/image17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3.xml"/><Relationship Id="rId7" Type="http://schemas.openxmlformats.org/officeDocument/2006/relationships/image" Target="../media/image20.png"/><Relationship Id="rId6" Type="http://schemas.openxmlformats.org/officeDocument/2006/relationships/tags" Target="../tags/tag72.xml"/><Relationship Id="rId5" Type="http://schemas.openxmlformats.org/officeDocument/2006/relationships/image" Target="../media/image19.pn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18.png"/><Relationship Id="rId1" Type="http://schemas.openxmlformats.org/officeDocument/2006/relationships/tags" Target="../tags/tag6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3" Type="http://schemas.openxmlformats.org/officeDocument/2006/relationships/image" Target="../media/image21.png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.xml"/><Relationship Id="rId3" Type="http://schemas.openxmlformats.org/officeDocument/2006/relationships/image" Target="../media/image22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2.xml"/><Relationship Id="rId3" Type="http://schemas.openxmlformats.org/officeDocument/2006/relationships/image" Target="../media/image23.pn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5.xml"/><Relationship Id="rId3" Type="http://schemas.openxmlformats.org/officeDocument/2006/relationships/image" Target="../media/image24.png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0.xml"/><Relationship Id="rId2" Type="http://schemas.openxmlformats.org/officeDocument/2006/relationships/image" Target="../media/image25.png"/><Relationship Id="rId1" Type="http://schemas.openxmlformats.org/officeDocument/2006/relationships/tags" Target="../tags/tag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1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5.xml"/><Relationship Id="rId7" Type="http://schemas.openxmlformats.org/officeDocument/2006/relationships/image" Target="../media/image28.png"/><Relationship Id="rId6" Type="http://schemas.openxmlformats.org/officeDocument/2006/relationships/tags" Target="../tags/tag94.xml"/><Relationship Id="rId5" Type="http://schemas.openxmlformats.org/officeDocument/2006/relationships/image" Target="../media/image27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image" Target="../media/image26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9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0.xml"/><Relationship Id="rId7" Type="http://schemas.openxmlformats.org/officeDocument/2006/relationships/image" Target="../media/image31.png"/><Relationship Id="rId6" Type="http://schemas.openxmlformats.org/officeDocument/2006/relationships/tags" Target="../tags/tag99.xml"/><Relationship Id="rId5" Type="http://schemas.openxmlformats.org/officeDocument/2006/relationships/image" Target="../media/image30.png"/><Relationship Id="rId4" Type="http://schemas.openxmlformats.org/officeDocument/2006/relationships/tags" Target="../tags/tag98.xml"/><Relationship Id="rId3" Type="http://schemas.openxmlformats.org/officeDocument/2006/relationships/image" Target="../media/image29.png"/><Relationship Id="rId2" Type="http://schemas.openxmlformats.org/officeDocument/2006/relationships/tags" Target="../tags/tag97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96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3.xml"/><Relationship Id="rId3" Type="http://schemas.openxmlformats.org/officeDocument/2006/relationships/image" Target="../media/image32.png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Relationship Id="rId3" Type="http://schemas.openxmlformats.org/officeDocument/2006/relationships/image" Target="../media/image33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34.png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36.png"/><Relationship Id="rId3" Type="http://schemas.openxmlformats.org/officeDocument/2006/relationships/tags" Target="../tags/tag111.xml"/><Relationship Id="rId2" Type="http://schemas.openxmlformats.org/officeDocument/2006/relationships/image" Target="../media/image35.png"/><Relationship Id="rId1" Type="http://schemas.openxmlformats.org/officeDocument/2006/relationships/tags" Target="../tags/tag1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1" Type="http://schemas.openxmlformats.org/officeDocument/2006/relationships/tags" Target="../tags/tag113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115.xml"/><Relationship Id="rId2" Type="http://schemas.openxmlformats.org/officeDocument/2006/relationships/image" Target="../media/image38.png"/><Relationship Id="rId1" Type="http://schemas.openxmlformats.org/officeDocument/2006/relationships/tags" Target="../tags/tag1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1" Type="http://schemas.openxmlformats.org/officeDocument/2006/relationships/tags" Target="../tags/tag1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1" Type="http://schemas.openxmlformats.org/officeDocument/2006/relationships/tags" Target="../tags/tag1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36.xml"/><Relationship Id="rId6" Type="http://schemas.openxmlformats.org/officeDocument/2006/relationships/image" Target="../media/image8.png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10.png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3.xml"/><Relationship Id="rId2" Type="http://schemas.openxmlformats.org/officeDocument/2006/relationships/image" Target="../media/image11.png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5.xml"/><Relationship Id="rId3" Type="http://schemas.openxmlformats.org/officeDocument/2006/relationships/image" Target="../media/image13.png"/><Relationship Id="rId2" Type="http://schemas.openxmlformats.org/officeDocument/2006/relationships/tags" Target="../tags/tag54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上海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5736" y="782168"/>
            <a:ext cx="9000528" cy="4875286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历史重演的机遇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657454"/>
            <a:ext cx="10015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注册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制，大部分成交集中于少部分个股，跟随资金推动论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中线上攻强势，中线股强着恒强，顺势而为，敢于追涨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月底短线上攻强势，行情发展，中线上攻强势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12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月分化之后，真正波段行情！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089" y="2198583"/>
            <a:ext cx="3070739" cy="1716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权重搭</a:t>
            </a: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台，题材唱戏</a:t>
            </a:r>
            <a:endParaRPr lang="zh-CN" altLang="en-US" sz="4000" dirty="0" smtClean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5" y="5965024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中证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100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线资金底背离，沪深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资金总体流入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各大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指数月线四连阴，题材指数月线金叉，前半段大盘股，后半段开启题材机会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2540" y="821690"/>
            <a:ext cx="9648190" cy="50653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0</a:t>
            </a:r>
            <a:r>
              <a:rPr lang="en-US" altLang="zh-CN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861277" y="2828835"/>
            <a:ext cx="84694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精选主题方向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71395" y="809625"/>
            <a:ext cx="9439275" cy="50114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主题复盘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5150" y="5882238"/>
            <a:ext cx="966169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选对方向，守住趋势，获得结果</a:t>
            </a:r>
            <a:endParaRPr 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主题投资成为市场主要投资方向，去年二季度季线结束金叉，保险，三季度通信，四季度传媒</a:t>
            </a:r>
            <a:endParaRPr 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6415" y="857250"/>
            <a:ext cx="2936240" cy="49447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85845" y="857250"/>
            <a:ext cx="2954655" cy="49364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趋势转折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3821" y="5949531"/>
            <a:ext cx="10752381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季线金叉，季度调整最低点出现，月线金叉，月度调整最低点出现</a:t>
            </a:r>
            <a:endParaRPr 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市场转折，月线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周线确定领跑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26185" y="805815"/>
            <a:ext cx="9740265" cy="5113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趋势转折抓风口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3821" y="5949531"/>
            <a:ext cx="107523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线金叉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涨停前五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=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核心热点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大部分热点周线死叉，观察新老交替，前五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74750" y="782320"/>
            <a:ext cx="9843135" cy="51669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资金龙头，跟随趋势</a:t>
            </a:r>
            <a:endParaRPr lang="zh-CN" altLang="en-US" sz="4000" dirty="0" smtClean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3821" y="5949531"/>
            <a:ext cx="10752381" cy="67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线金叉，周线金叉，日</a:t>
            </a: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点回档金叉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</a:t>
            </a:r>
            <a:r>
              <a:rPr 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流入</a:t>
            </a:r>
            <a:r>
              <a:rPr 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，控盘决定空间</a:t>
            </a:r>
            <a:endParaRPr 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83640" y="797560"/>
            <a:ext cx="9812020" cy="51517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资金龙头，跟随趋势</a:t>
            </a:r>
            <a:endParaRPr lang="zh-CN" altLang="en-US" sz="4000" dirty="0" smtClean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3821" y="5949531"/>
            <a:ext cx="107523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zh-CN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线金叉，周线金叉，日线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死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叉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</a:t>
            </a:r>
            <a:r>
              <a:rPr lang="zh-CN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流入，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</a:t>
            </a:r>
            <a:r>
              <a:rPr lang="zh-CN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等待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点回档金叉，</a:t>
            </a:r>
            <a:r>
              <a:rPr lang="zh-CN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下次</a:t>
            </a:r>
            <a:r>
              <a:rPr lang="zh-CN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熊线上移的机会</a:t>
            </a:r>
            <a:endParaRPr lang="zh-CN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70305" y="775970"/>
            <a:ext cx="9852660" cy="51733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0</a:t>
            </a:r>
            <a:r>
              <a:rPr lang="en-US" altLang="zh-CN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696787" y="2947174"/>
            <a:ext cx="891971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主题投资时代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52615" y="5671640"/>
            <a:ext cx="10015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强者恒强，一九分化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注册制本质就是分化，大部分成交集中于少部分个股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资金集中，趋势启动，强者恒强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适应市场节奏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042" y="776916"/>
            <a:ext cx="9036413" cy="4894724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苏州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41425" y="776605"/>
            <a:ext cx="9808845" cy="520763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73108" y="69030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炒股就是选方向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93620" y="5984240"/>
            <a:ext cx="7604760" cy="700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股价牛熊线上方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年月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周金叉区域，资金流入，海洋中位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88770" y="1344930"/>
            <a:ext cx="2951480" cy="3492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15815" y="1344930"/>
            <a:ext cx="2960370" cy="3492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炒股就是选方向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18558" y="5776422"/>
            <a:ext cx="760476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主题跑赢行业，资金跑赢消息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趋势跑赢基本面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1470" y="2019300"/>
            <a:ext cx="3686175" cy="2819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72915" y="2019300"/>
            <a:ext cx="3648075" cy="2819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76260" y="2019300"/>
            <a:ext cx="3629025" cy="28194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趋势转折抓风口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5150" y="5923803"/>
            <a:ext cx="966169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主题月线金叉，周线金叉，关注主题龙头股的延续机会</a:t>
            </a:r>
            <a:endParaRPr 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选择主题中，趋势龙头的涨停复制</a:t>
            </a:r>
            <a:endParaRPr 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64920" y="787400"/>
            <a:ext cx="9700260" cy="50927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资金龙头，跟随趋势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5150" y="5923803"/>
            <a:ext cx="9661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流动资金持续流入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，红肥绿瘦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月线金叉，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叉，日线等待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点回档金叉的机会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64920" y="824230"/>
            <a:ext cx="9713595" cy="50996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产品异动，提前把握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5150" y="5923803"/>
            <a:ext cx="966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周期内异动多，说明市场资金开始介入活跃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关注核心方向的模式机会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621" b="973"/>
          <a:stretch>
            <a:fillRect/>
          </a:stretch>
        </p:blipFill>
        <p:spPr>
          <a:xfrm>
            <a:off x="1119505" y="788670"/>
            <a:ext cx="9807575" cy="51536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产品异动，趋势资金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5150" y="5923803"/>
            <a:ext cx="966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季线，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线，周线，金叉，日线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点回档，等待金叉及熊线上移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资金持续流入，控盘增加，等待时机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75" y="2135714"/>
            <a:ext cx="3619048" cy="197142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00175" y="791210"/>
            <a:ext cx="9808210" cy="51492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标题标题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 descr="老主题-10000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标题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 descr="主题猎手 _17025166306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标题标题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 descr="杨春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组 29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3785870"/>
            <a:ext cx="9427210" cy="211391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经传多赢投研总监，软件首席架构师。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104130" y="46577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2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北京大学金融系毕业，从业10多年，坚持以资金推动论为研究核心，形成了以机构思路选股，游资思路跟踪的稳健投资模型。独创双龙战法，机构分析战法等实战模型！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867275" y="1315085"/>
            <a:ext cx="6087418" cy="24415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 fontAlgn="auto"/>
            <a:r>
              <a:rPr lang="zh-CN" altLang="en-US" sz="7200" b="1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行稳致远</a:t>
            </a:r>
            <a:endParaRPr lang="en-US" altLang="zh-CN" sz="7200" b="1" dirty="0" smtClean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200" b="1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</a:t>
            </a:r>
            <a:r>
              <a:rPr lang="zh-CN" altLang="en-US" sz="7200" b="1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致胜</a:t>
            </a:r>
            <a:endParaRPr lang="zh-CN" altLang="en-US" sz="7200" b="1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图片 2" descr="虎哥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" y="389890"/>
            <a:ext cx="3858260" cy="60788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470660"/>
            <a:ext cx="6239510" cy="7943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926330" y="152717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760210" y="161353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/>
            <a:r>
              <a:rPr lang="zh-CN" altLang="en-US" sz="30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不确定找确定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2461260"/>
            <a:ext cx="6239510" cy="79438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926330" y="251777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760210" y="260413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/>
            <a:r>
              <a:rPr lang="en-US" altLang="zh-CN" sz="30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2024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主题投资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1" name="图片 20" descr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3451860"/>
            <a:ext cx="6239510" cy="79438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926330" y="350837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760210" y="359473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/>
            <a:r>
              <a:rPr lang="zh-CN" altLang="en-US" sz="30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精选主题方向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2" name="图片 11" descr="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4442460"/>
            <a:ext cx="6239510" cy="79438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4926330" y="449897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四章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6760210" y="458533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/>
            <a:r>
              <a:rPr lang="zh-CN" altLang="en-US" sz="30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主题投资时代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0</a:t>
            </a:r>
            <a:r>
              <a:rPr lang="en-US" altLang="zh-CN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79326" y="2828835"/>
            <a:ext cx="863334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altLang="en-US" sz="72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不确定找确定</a:t>
            </a:r>
            <a:endParaRPr lang="zh-CN" altLang="en-US" sz="7200" dirty="0" smtClean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54956" y="47515"/>
            <a:ext cx="60290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年线季线死叉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1843" y="5925155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所有指数，年线，季线捕捞季节死叉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做正确的事情，做确定的事情，做短看中，胜率大于收益率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283" y="765028"/>
            <a:ext cx="9526387" cy="516012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6352" y="754270"/>
            <a:ext cx="9546249" cy="517088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954956" y="47515"/>
            <a:ext cx="60290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3000</a:t>
            </a: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点的机遇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1843" y="592515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998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以来趋势支撑，支撑线附近投资机会明显，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3000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点成功收复，所有指数月线金叉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上证</a:t>
            </a: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年线投资机会，辅助线附近机遇明显</a:t>
            </a:r>
            <a:endParaRPr lang="zh-CN" altLang="en-US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390" y="1437640"/>
            <a:ext cx="3260090" cy="25152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0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79326" y="2828835"/>
            <a:ext cx="863334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en-US" altLang="zh-CN" sz="72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2024</a:t>
            </a:r>
            <a:r>
              <a:rPr lang="zh-CN" altLang="en-US" sz="72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主题投资</a:t>
            </a:r>
            <a:endParaRPr lang="zh-CN" altLang="en-US" sz="7200" dirty="0" smtClean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6952" y="769867"/>
            <a:ext cx="9418095" cy="5101468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73108" y="47514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 smtClean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潮起潮落，主题制胜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97014" y="5871335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5-8-11</a:t>
            </a: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年内三次机会对应三次财报数据，一季报，三季报机会最大</a:t>
            </a:r>
            <a:endParaRPr lang="en-US" altLang="zh-CN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大资金把握节奏轮动的投资机会，四季度机会依然在延续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29295" y="2576945"/>
            <a:ext cx="615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酿酒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546465" y="1848196"/>
            <a:ext cx="615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电池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647670" y="1584960"/>
            <a:ext cx="615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电子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639656" y="2011680"/>
            <a:ext cx="615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稀土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482012" y="2272144"/>
            <a:ext cx="615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光伏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515561" y="3397133"/>
            <a:ext cx="615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软件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557423" y="3133898"/>
            <a:ext cx="615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电子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449194" y="2576944"/>
            <a:ext cx="615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传媒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SPECIAL_SOURCE" val="bdnull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PECIAL_SOURCE" val="bdnull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9.xml><?xml version="1.0" encoding="utf-8"?>
<p:tagLst xmlns:p="http://schemas.openxmlformats.org/presentationml/2006/main">
  <p:tag name="KSO_WPP_MARK_KEY" val="5d6e9262-ca8a-4070-8ad5-698f89e303ea"/>
  <p:tag name="COMMONDATA" val="eyJoZGlkIjoiM2I3NDIyNjZhODdjNDBiNzFhNTYyOTJiY2UyMWE3NmYifQ=="/>
  <p:tag name="commondata" val="eyJoZGlkIjoiOGE4MmM3N2M1Njg0N2RlMTM3NDgxNjk5YmFiZDMxNTIifQ==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SPECIAL_SOURCE" val="bdnull"/>
</p:tagLst>
</file>

<file path=ppt/tags/tag31.xml><?xml version="1.0" encoding="utf-8"?>
<p:tagLst xmlns:p="http://schemas.openxmlformats.org/presentationml/2006/main"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1106</Words>
  <Application>WPS 演示</Application>
  <PresentationFormat>宽屏</PresentationFormat>
  <Paragraphs>153</Paragraphs>
  <Slides>30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俏俏</cp:lastModifiedBy>
  <cp:revision>420</cp:revision>
  <dcterms:created xsi:type="dcterms:W3CDTF">2022-12-31T05:43:00Z</dcterms:created>
  <dcterms:modified xsi:type="dcterms:W3CDTF">2023-12-15T12:42:58Z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32089792164C4065A38541CCEC9B25D4_13</vt:lpwstr>
  </property>
</Properties>
</file>