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3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6"/>
  </p:notesMasterIdLst>
  <p:sldIdLst>
    <p:sldId id="336" r:id="rId5"/>
    <p:sldId id="337" r:id="rId6"/>
    <p:sldId id="338" r:id="rId7"/>
    <p:sldId id="339" r:id="rId8"/>
    <p:sldId id="377" r:id="rId9"/>
    <p:sldId id="378" r:id="rId10"/>
    <p:sldId id="342" r:id="rId11"/>
    <p:sldId id="359" r:id="rId12"/>
    <p:sldId id="421" r:id="rId13"/>
    <p:sldId id="381" r:id="rId14"/>
    <p:sldId id="379" r:id="rId15"/>
    <p:sldId id="413" r:id="rId16"/>
    <p:sldId id="382" r:id="rId17"/>
    <p:sldId id="422" r:id="rId18"/>
    <p:sldId id="346" r:id="rId19"/>
    <p:sldId id="347" r:id="rId20"/>
    <p:sldId id="349" r:id="rId21"/>
    <p:sldId id="423" r:id="rId22"/>
    <p:sldId id="358" r:id="rId23"/>
    <p:sldId id="424" r:id="rId24"/>
    <p:sldId id="271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08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120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image" Target="../media/image20.png"/><Relationship Id="rId2" Type="http://schemas.openxmlformats.org/officeDocument/2006/relationships/tags" Target="../tags/tag80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2.xml"/><Relationship Id="rId2" Type="http://schemas.openxmlformats.org/officeDocument/2006/relationships/image" Target="../media/image21.png"/><Relationship Id="rId1" Type="http://schemas.openxmlformats.org/officeDocument/2006/relationships/tags" Target="../tags/tag9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4.xml"/><Relationship Id="rId2" Type="http://schemas.openxmlformats.org/officeDocument/2006/relationships/image" Target="../media/image22.png"/><Relationship Id="rId1" Type="http://schemas.openxmlformats.org/officeDocument/2006/relationships/tags" Target="../tags/tag9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6.xml"/><Relationship Id="rId2" Type="http://schemas.openxmlformats.org/officeDocument/2006/relationships/image" Target="../media/image23.png"/><Relationship Id="rId1" Type="http://schemas.openxmlformats.org/officeDocument/2006/relationships/tags" Target="../tags/tag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image" Target="../media/image14.png"/><Relationship Id="rId6" Type="http://schemas.openxmlformats.org/officeDocument/2006/relationships/tags" Target="../tags/tag102.xml"/><Relationship Id="rId5" Type="http://schemas.openxmlformats.org/officeDocument/2006/relationships/image" Target="../media/image12.png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112.xml"/><Relationship Id="rId17" Type="http://schemas.openxmlformats.org/officeDocument/2006/relationships/image" Target="../media/image16.png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3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4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1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18.xml"/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tags" Target="../tags/tag1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3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42.xml"/><Relationship Id="rId20" Type="http://schemas.openxmlformats.org/officeDocument/2006/relationships/image" Target="../media/image17.svg"/><Relationship Id="rId2" Type="http://schemas.openxmlformats.org/officeDocument/2006/relationships/tags" Target="../tags/tag29.xml"/><Relationship Id="rId19" Type="http://schemas.openxmlformats.org/officeDocument/2006/relationships/image" Target="../media/image16.png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4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57.xml"/><Relationship Id="rId20" Type="http://schemas.openxmlformats.org/officeDocument/2006/relationships/image" Target="../media/image17.svg"/><Relationship Id="rId2" Type="http://schemas.openxmlformats.org/officeDocument/2006/relationships/tags" Target="../tags/tag44.xml"/><Relationship Id="rId19" Type="http://schemas.openxmlformats.org/officeDocument/2006/relationships/image" Target="../media/image16.png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6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72.xml"/><Relationship Id="rId20" Type="http://schemas.openxmlformats.org/officeDocument/2006/relationships/image" Target="../media/image17.svg"/><Relationship Id="rId2" Type="http://schemas.openxmlformats.org/officeDocument/2006/relationships/tags" Target="../tags/tag59.xml"/><Relationship Id="rId19" Type="http://schemas.openxmlformats.org/officeDocument/2006/relationships/image" Target="../media/image16.png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image" Target="../media/image18.png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8.xml"/><Relationship Id="rId2" Type="http://schemas.openxmlformats.org/officeDocument/2006/relationships/image" Target="../media/image19.png"/><Relationship Id="rId1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中线投资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寻找价值洼地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08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14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中期投资的周期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每一轮都有新主题，科技前沿为主，一轮不超过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个月，适合中线，顺势而为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94765" y="753110"/>
            <a:ext cx="9601835" cy="5099685"/>
            <a:chOff x="2184" y="1212"/>
            <a:chExt cx="14832" cy="8034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184" y="1212"/>
              <a:ext cx="14832" cy="80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2566" y="405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酿酒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4010" y="2911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电池</a:t>
              </a:r>
              <a:endParaRPr lang="zh-CN" altLang="en-US" dirty="0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5744" y="2496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307" y="316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稀土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633" y="357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光伏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10261" y="5350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软件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11901" y="4935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13306" y="405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传媒</a:t>
              </a:r>
              <a:endParaRPr lang="zh-CN" altLang="en-US" dirty="0"/>
            </a:p>
          </p:txBody>
        </p:sp>
      </p:grpSp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中期投资的方案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67155" y="745490"/>
            <a:ext cx="9457690" cy="51231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熊线低位上移，资金总体流入，红肥绿瘦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关注周线，月线，知道周期结果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60170" y="737235"/>
            <a:ext cx="9471660" cy="5130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2550" y="746125"/>
            <a:ext cx="9484995" cy="5137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中线投资纪律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清楚自己的目标需求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市场犯错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行业成长的钱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短期不会用到的钱，能承受部分波动的钱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8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9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0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1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2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3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4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5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1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中线投资，选好之后，看大做小，近期周线死叉多，关注周线金叉区域的机会</a:t>
            </a:r>
            <a:endParaRPr 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关注周线月线是不是死叉，关注利日线的趋势支撑，熊线或者辅助线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9375" y="726440"/>
            <a:ext cx="9493250" cy="51422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中线投资，选好之后，看大做小，近期周线死叉多，关注周线金叉区域的机会</a:t>
            </a:r>
            <a:endParaRPr 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关注周线月线是不是死叉，关注利日线的趋势支撑，熊线或者辅助线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4295" y="737235"/>
            <a:ext cx="9503410" cy="5147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1920_1080_17551568486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投资的目标来源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中期投资的规律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中期投资的方案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78705" y="4414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标题标题标题标题标题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中期投资的纪律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总_17551568343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长期持有，被动跟踪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错杀低估，中期跟踪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中期向上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短期差价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中期投资的分析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波动性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盈亏同源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目标设定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目标决定选择方向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流动性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资金的流动性决定持有时间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中期投资的规律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中期投资的时机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19225" y="737235"/>
            <a:ext cx="9354185" cy="50666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固定时间：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4-11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，其余时间：跌破熊线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中期投资的时机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固定时间：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4-11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，其余时间：跌破熊线，现在就是跌破熊线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37235"/>
            <a:ext cx="9296400" cy="5047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BEAUTIFY_FLAG" val="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MDRmMGE4YzIzMjcwOWQ1Y2M2ZjcxZTFkNDRmOGU4NmQ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9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4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9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890</Words>
  <Application>WPS 演示</Application>
  <PresentationFormat>宽屏</PresentationFormat>
  <Paragraphs>175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+中文标题</vt:lpstr>
      <vt:lpstr>Arial Unicode MS</vt:lpstr>
      <vt:lpstr>Calibri</vt:lpstr>
      <vt:lpstr>Segoe Print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莓莓</cp:lastModifiedBy>
  <cp:revision>286</cp:revision>
  <dcterms:created xsi:type="dcterms:W3CDTF">2019-06-19T02:08:00Z</dcterms:created>
  <dcterms:modified xsi:type="dcterms:W3CDTF">2025-08-14T07:36:48Z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2052-12.1.0.22483</vt:lpwstr>
  </property>
  <property fmtid="{D5CDD505-2E9C-101B-9397-08002B2CF9AE}" pid="3" name="ICV">
    <vt:lpwstr>F8D8D6A87AAC433CB70562B5C758CCE5_13</vt:lpwstr>
  </property>
</Properties>
</file>