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5.svg" ContentType="image/svg+xml"/>
  <Override PartName="/ppt/media/image17.svg" ContentType="image/svg+xml"/>
  <Override PartName="/ppt/media/image19.svg" ContentType="image/svg+xml"/>
  <Override PartName="/ppt/media/image22.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5.svg" ContentType="image/svg+xml"/>
  <Override PartName="/ppt/media/image47.svg" ContentType="image/svg+xml"/>
  <Override PartName="/ppt/media/image49.svg" ContentType="image/svg+xml"/>
  <Override PartName="/ppt/media/image52.svg" ContentType="image/svg+xml"/>
  <Override PartName="/ppt/media/image79.svg" ContentType="image/svg+xml"/>
  <Override PartName="/ppt/media/image81.svg" ContentType="image/svg+xml"/>
  <Override PartName="/ppt/media/image83.svg" ContentType="image/svg+xml"/>
  <Override PartName="/ppt/media/image85.svg" ContentType="image/svg+xml"/>
  <Override PartName="/ppt/media/image87.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328" r:id="rId3"/>
    <p:sldId id="329" r:id="rId4"/>
    <p:sldId id="321" r:id="rId5"/>
    <p:sldId id="322" r:id="rId6"/>
    <p:sldId id="333" r:id="rId7"/>
    <p:sldId id="334" r:id="rId8"/>
    <p:sldId id="335" r:id="rId9"/>
    <p:sldId id="336" r:id="rId10"/>
    <p:sldId id="337" r:id="rId11"/>
    <p:sldId id="338" r:id="rId12"/>
    <p:sldId id="339" r:id="rId13"/>
    <p:sldId id="340" r:id="rId14"/>
    <p:sldId id="341" r:id="rId15"/>
    <p:sldId id="365" r:id="rId16"/>
    <p:sldId id="351" r:id="rId17"/>
    <p:sldId id="342" r:id="rId18"/>
    <p:sldId id="343" r:id="rId19"/>
    <p:sldId id="344" r:id="rId20"/>
    <p:sldId id="345" r:id="rId21"/>
    <p:sldId id="346" r:id="rId22"/>
    <p:sldId id="331" r:id="rId23"/>
    <p:sldId id="353" r:id="rId24"/>
    <p:sldId id="354" r:id="rId25"/>
    <p:sldId id="362" r:id="rId26"/>
    <p:sldId id="363" r:id="rId27"/>
    <p:sldId id="359" r:id="rId28"/>
    <p:sldId id="360" r:id="rId29"/>
    <p:sldId id="361" r:id="rId30"/>
    <p:sldId id="355" r:id="rId31"/>
    <p:sldId id="356" r:id="rId32"/>
    <p:sldId id="357" r:id="rId33"/>
    <p:sldId id="364" r:id="rId34"/>
    <p:sldId id="366" r:id="rId35"/>
    <p:sldId id="367" r:id="rId36"/>
    <p:sldId id="368" r:id="rId37"/>
    <p:sldId id="372" r:id="rId38"/>
    <p:sldId id="369" r:id="rId39"/>
    <p:sldId id="370" r:id="rId40"/>
    <p:sldId id="373" r:id="rId41"/>
    <p:sldId id="374" r:id="rId42"/>
    <p:sldId id="371" r:id="rId43"/>
    <p:sldId id="377" r:id="rId44"/>
    <p:sldId id="327" r:id="rId45"/>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4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 initials="a" lastIdx="1" clrIdx="0"/>
  <p:cmAuthor id="3" name="Mia Vida Villanueva" initials="MVV" lastIdx="0" clrIdx="2"/>
  <p:cmAuthor id="4" name="1206988966@qq.com" initials="1" lastIdx="0" clrIdx="3"/>
  <p:cmAuthor id="5" name="姜伟光" initials="姜" lastIdx="0" clrIdx="4"/>
  <p:cmAuthor id="6" name="lenovo" initials="l" lastIdx="0" clrIdx="5"/>
  <p:cmAuthor id="7" name="Administrator" initials="A" lastIdx="0" clrIdx="6"/>
  <p:cmAuthor id="8" name="ming qiu" initials="m" lastIdx="0" clrIdx="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77DFE"/>
    <a:srgbClr val="B47BFD"/>
    <a:srgbClr val="4B58ED"/>
    <a:srgbClr val="1E38B8"/>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64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1" Type="http://schemas.openxmlformats.org/officeDocument/2006/relationships/tags" Target="tags/tag283.xml"/><Relationship Id="rId50" Type="http://schemas.openxmlformats.org/officeDocument/2006/relationships/commentAuthors" Target="commentAuthors.xml"/><Relationship Id="rId5" Type="http://schemas.openxmlformats.org/officeDocument/2006/relationships/slide" Target="slides/slide3.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notesMaster" Target="notesMasters/notesMaster1.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6.xml"/><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7" name="图片 6" descr="矢量智能对象"/>
          <p:cNvPicPr>
            <a:picLocks noChangeAspect="1"/>
          </p:cNvPicPr>
          <p:nvPr userDrawn="1">
            <p:custDataLst>
              <p:tags r:id="rId4"/>
            </p:custDataLst>
          </p:nvPr>
        </p:nvPicPr>
        <p:blipFill>
          <a:blip r:embed="rId5"/>
          <a:stretch>
            <a:fillRect/>
          </a:stretch>
        </p:blipFill>
        <p:spPr>
          <a:xfrm>
            <a:off x="10718165" y="327025"/>
            <a:ext cx="1220470" cy="260350"/>
          </a:xfrm>
          <a:prstGeom prst="rect">
            <a:avLst/>
          </a:prstGeom>
        </p:spPr>
      </p:pic>
      <p:pic>
        <p:nvPicPr>
          <p:cNvPr id="2" name="图片 1" descr="图片11"/>
          <p:cNvPicPr>
            <a:picLocks noChangeAspect="1"/>
          </p:cNvPicPr>
          <p:nvPr userDrawn="1"/>
        </p:nvPicPr>
        <p:blipFill>
          <a:blip r:embed="rId6"/>
          <a:stretch>
            <a:fillRect/>
          </a:stretch>
        </p:blipFill>
        <p:spPr>
          <a:xfrm>
            <a:off x="274320" y="327025"/>
            <a:ext cx="1671320" cy="43561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10" name="图片 9" descr="矢量智能对象"/>
          <p:cNvPicPr>
            <a:picLocks noChangeAspect="1"/>
          </p:cNvPicPr>
          <p:nvPr userDrawn="1"/>
        </p:nvPicPr>
        <p:blipFill>
          <a:blip r:embed="rId4"/>
          <a:stretch>
            <a:fillRect/>
          </a:stretch>
        </p:blipFill>
        <p:spPr>
          <a:xfrm>
            <a:off x="10718165" y="327025"/>
            <a:ext cx="1220470" cy="260350"/>
          </a:xfrm>
          <a:prstGeom prst="rect">
            <a:avLst/>
          </a:prstGeom>
        </p:spPr>
      </p:pic>
      <p:pic>
        <p:nvPicPr>
          <p:cNvPr id="2" name="图片 1" descr="图片11"/>
          <p:cNvPicPr>
            <a:picLocks noChangeAspect="1"/>
          </p:cNvPicPr>
          <p:nvPr userDrawn="1"/>
        </p:nvPicPr>
        <p:blipFill>
          <a:blip r:embed="rId5"/>
          <a:stretch>
            <a:fillRect/>
          </a:stretch>
        </p:blipFill>
        <p:spPr>
          <a:xfrm>
            <a:off x="274320" y="327025"/>
            <a:ext cx="1671320" cy="43561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descr="矢量智能对象"/>
          <p:cNvPicPr>
            <a:picLocks noChangeAspect="1"/>
          </p:cNvPicPr>
          <p:nvPr userDrawn="1">
            <p:custDataLst>
              <p:tags r:id="rId4"/>
            </p:custDataLst>
          </p:nvPr>
        </p:nvPicPr>
        <p:blipFill>
          <a:blip r:embed="rId5"/>
          <a:stretch>
            <a:fillRect/>
          </a:stretch>
        </p:blipFill>
        <p:spPr>
          <a:xfrm>
            <a:off x="10718165" y="327025"/>
            <a:ext cx="1220470" cy="260350"/>
          </a:xfrm>
          <a:prstGeom prst="rect">
            <a:avLst/>
          </a:prstGeom>
        </p:spPr>
      </p:pic>
      <p:pic>
        <p:nvPicPr>
          <p:cNvPr id="3" name="图片 2" descr="图片11"/>
          <p:cNvPicPr>
            <a:picLocks noChangeAspect="1"/>
          </p:cNvPicPr>
          <p:nvPr userDrawn="1"/>
        </p:nvPicPr>
        <p:blipFill>
          <a:blip r:embed="rId6"/>
          <a:stretch>
            <a:fillRect/>
          </a:stretch>
        </p:blipFill>
        <p:spPr>
          <a:xfrm>
            <a:off x="274320" y="189865"/>
            <a:ext cx="1671320" cy="43561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7.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image" Target="../media/image17.svg"/><Relationship Id="rId3" Type="http://schemas.openxmlformats.org/officeDocument/2006/relationships/image" Target="../media/image20.png"/><Relationship Id="rId27" Type="http://schemas.openxmlformats.org/officeDocument/2006/relationships/slideLayout" Target="../slideLayouts/slideLayout4.xml"/><Relationship Id="rId26" Type="http://schemas.openxmlformats.org/officeDocument/2006/relationships/tags" Target="../tags/tag129.xml"/><Relationship Id="rId25" Type="http://schemas.openxmlformats.org/officeDocument/2006/relationships/tags" Target="../tags/tag128.xml"/><Relationship Id="rId24" Type="http://schemas.openxmlformats.org/officeDocument/2006/relationships/tags" Target="../tags/tag127.xml"/><Relationship Id="rId23" Type="http://schemas.openxmlformats.org/officeDocument/2006/relationships/tags" Target="../tags/tag126.xml"/><Relationship Id="rId22" Type="http://schemas.openxmlformats.org/officeDocument/2006/relationships/image" Target="../media/image19.svg"/><Relationship Id="rId21" Type="http://schemas.openxmlformats.org/officeDocument/2006/relationships/image" Target="../media/image24.png"/><Relationship Id="rId20" Type="http://schemas.openxmlformats.org/officeDocument/2006/relationships/tags" Target="../tags/tag125.xml"/><Relationship Id="rId2" Type="http://schemas.openxmlformats.org/officeDocument/2006/relationships/tags" Target="../tags/tag113.xml"/><Relationship Id="rId19" Type="http://schemas.openxmlformats.org/officeDocument/2006/relationships/tags" Target="../tags/tag124.xml"/><Relationship Id="rId18" Type="http://schemas.openxmlformats.org/officeDocument/2006/relationships/tags" Target="../tags/tag123.xml"/><Relationship Id="rId17" Type="http://schemas.openxmlformats.org/officeDocument/2006/relationships/tags" Target="../tags/tag122.xml"/><Relationship Id="rId16" Type="http://schemas.openxmlformats.org/officeDocument/2006/relationships/image" Target="../media/image15.svg"/><Relationship Id="rId15" Type="http://schemas.openxmlformats.org/officeDocument/2006/relationships/image" Target="../media/image23.png"/><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image" Target="../media/image22.svg"/><Relationship Id="rId1" Type="http://schemas.openxmlformats.org/officeDocument/2006/relationships/tags" Target="../tags/tag112.xml"/></Relationships>
</file>

<file path=ppt/slides/_rels/slide11.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image" Target="../media/image19.svg"/><Relationship Id="rId3" Type="http://schemas.openxmlformats.org/officeDocument/2006/relationships/image" Target="../media/image25.png"/><Relationship Id="rId27" Type="http://schemas.openxmlformats.org/officeDocument/2006/relationships/slideLayout" Target="../slideLayouts/slideLayout4.xml"/><Relationship Id="rId26" Type="http://schemas.openxmlformats.org/officeDocument/2006/relationships/tags" Target="../tags/tag147.xml"/><Relationship Id="rId25" Type="http://schemas.openxmlformats.org/officeDocument/2006/relationships/tags" Target="../tags/tag146.xml"/><Relationship Id="rId24" Type="http://schemas.openxmlformats.org/officeDocument/2006/relationships/tags" Target="../tags/tag145.xml"/><Relationship Id="rId23" Type="http://schemas.openxmlformats.org/officeDocument/2006/relationships/tags" Target="../tags/tag144.xml"/><Relationship Id="rId22" Type="http://schemas.openxmlformats.org/officeDocument/2006/relationships/image" Target="../media/image31.svg"/><Relationship Id="rId21" Type="http://schemas.openxmlformats.org/officeDocument/2006/relationships/image" Target="../media/image30.png"/><Relationship Id="rId20" Type="http://schemas.openxmlformats.org/officeDocument/2006/relationships/tags" Target="../tags/tag143.xml"/><Relationship Id="rId2" Type="http://schemas.openxmlformats.org/officeDocument/2006/relationships/tags" Target="../tags/tag131.xml"/><Relationship Id="rId19" Type="http://schemas.openxmlformats.org/officeDocument/2006/relationships/tags" Target="../tags/tag142.xml"/><Relationship Id="rId18" Type="http://schemas.openxmlformats.org/officeDocument/2006/relationships/tags" Target="../tags/tag141.xml"/><Relationship Id="rId17" Type="http://schemas.openxmlformats.org/officeDocument/2006/relationships/tags" Target="../tags/tag140.xml"/><Relationship Id="rId16" Type="http://schemas.openxmlformats.org/officeDocument/2006/relationships/image" Target="../media/image29.svg"/><Relationship Id="rId15" Type="http://schemas.openxmlformats.org/officeDocument/2006/relationships/image" Target="../media/image28.png"/><Relationship Id="rId14" Type="http://schemas.openxmlformats.org/officeDocument/2006/relationships/tags" Target="../tags/tag139.xml"/><Relationship Id="rId13" Type="http://schemas.openxmlformats.org/officeDocument/2006/relationships/tags" Target="../tags/tag138.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image" Target="../media/image27.svg"/><Relationship Id="rId1" Type="http://schemas.openxmlformats.org/officeDocument/2006/relationships/tags" Target="../tags/tag130.xml"/></Relationships>
</file>

<file path=ppt/slides/_rels/slide12.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image" Target="../media/image33.svg"/><Relationship Id="rId4" Type="http://schemas.openxmlformats.org/officeDocument/2006/relationships/image" Target="../media/image32.png"/><Relationship Id="rId31" Type="http://schemas.openxmlformats.org/officeDocument/2006/relationships/slideLayout" Target="../slideLayouts/slideLayout4.xml"/><Relationship Id="rId30" Type="http://schemas.openxmlformats.org/officeDocument/2006/relationships/tags" Target="../tags/tag169.xml"/><Relationship Id="rId3" Type="http://schemas.openxmlformats.org/officeDocument/2006/relationships/tags" Target="../tags/tag150.xml"/><Relationship Id="rId29" Type="http://schemas.openxmlformats.org/officeDocument/2006/relationships/tags" Target="../tags/tag168.xml"/><Relationship Id="rId28" Type="http://schemas.openxmlformats.org/officeDocument/2006/relationships/tags" Target="../tags/tag167.xml"/><Relationship Id="rId27" Type="http://schemas.openxmlformats.org/officeDocument/2006/relationships/tags" Target="../tags/tag166.xml"/><Relationship Id="rId26" Type="http://schemas.openxmlformats.org/officeDocument/2006/relationships/image" Target="../media/image39.svg"/><Relationship Id="rId25" Type="http://schemas.openxmlformats.org/officeDocument/2006/relationships/image" Target="../media/image38.png"/><Relationship Id="rId24" Type="http://schemas.openxmlformats.org/officeDocument/2006/relationships/tags" Target="../tags/tag165.xml"/><Relationship Id="rId23" Type="http://schemas.openxmlformats.org/officeDocument/2006/relationships/tags" Target="../tags/tag164.xml"/><Relationship Id="rId22" Type="http://schemas.openxmlformats.org/officeDocument/2006/relationships/tags" Target="../tags/tag163.xml"/><Relationship Id="rId21" Type="http://schemas.openxmlformats.org/officeDocument/2006/relationships/tags" Target="../tags/tag162.xml"/><Relationship Id="rId20" Type="http://schemas.openxmlformats.org/officeDocument/2006/relationships/tags" Target="../tags/tag161.xml"/><Relationship Id="rId2" Type="http://schemas.openxmlformats.org/officeDocument/2006/relationships/tags" Target="../tags/tag149.xml"/><Relationship Id="rId19" Type="http://schemas.openxmlformats.org/officeDocument/2006/relationships/image" Target="../media/image37.svg"/><Relationship Id="rId18" Type="http://schemas.openxmlformats.org/officeDocument/2006/relationships/image" Target="../media/image36.png"/><Relationship Id="rId17" Type="http://schemas.openxmlformats.org/officeDocument/2006/relationships/tags" Target="../tags/tag160.xml"/><Relationship Id="rId16" Type="http://schemas.openxmlformats.org/officeDocument/2006/relationships/tags" Target="../tags/tag159.xml"/><Relationship Id="rId15" Type="http://schemas.openxmlformats.org/officeDocument/2006/relationships/tags" Target="../tags/tag158.xml"/><Relationship Id="rId14" Type="http://schemas.openxmlformats.org/officeDocument/2006/relationships/tags" Target="../tags/tag157.xml"/><Relationship Id="rId13" Type="http://schemas.openxmlformats.org/officeDocument/2006/relationships/tags" Target="../tags/tag156.xml"/><Relationship Id="rId12" Type="http://schemas.openxmlformats.org/officeDocument/2006/relationships/image" Target="../media/image35.svg"/><Relationship Id="rId11" Type="http://schemas.openxmlformats.org/officeDocument/2006/relationships/image" Target="../media/image34.png"/><Relationship Id="rId10" Type="http://schemas.openxmlformats.org/officeDocument/2006/relationships/tags" Target="../tags/tag155.xml"/><Relationship Id="rId1" Type="http://schemas.openxmlformats.org/officeDocument/2006/relationships/tags" Target="../tags/tag148.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71.xml"/><Relationship Id="rId2" Type="http://schemas.openxmlformats.org/officeDocument/2006/relationships/image" Target="../media/image40.png"/><Relationship Id="rId1" Type="http://schemas.openxmlformats.org/officeDocument/2006/relationships/tags" Target="../tags/tag170.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73.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tags" Target="../tags/tag17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78.xml"/><Relationship Id="rId2" Type="http://schemas.openxmlformats.org/officeDocument/2006/relationships/image" Target="../media/image43.png"/><Relationship Id="rId1" Type="http://schemas.openxmlformats.org/officeDocument/2006/relationships/tags" Target="../tags/tag177.xml"/></Relationships>
</file>

<file path=ppt/slides/_rels/slide17.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image" Target="../media/image45.svg"/><Relationship Id="rId4" Type="http://schemas.openxmlformats.org/officeDocument/2006/relationships/image" Target="../media/image44.png"/><Relationship Id="rId3" Type="http://schemas.openxmlformats.org/officeDocument/2006/relationships/tags" Target="../tags/tag181.xml"/><Relationship Id="rId22" Type="http://schemas.openxmlformats.org/officeDocument/2006/relationships/slideLayout" Target="../slideLayouts/slideLayout4.xml"/><Relationship Id="rId21" Type="http://schemas.openxmlformats.org/officeDocument/2006/relationships/tags" Target="../tags/tag192.xml"/><Relationship Id="rId20" Type="http://schemas.openxmlformats.org/officeDocument/2006/relationships/image" Target="../media/image50.jpeg"/><Relationship Id="rId2" Type="http://schemas.openxmlformats.org/officeDocument/2006/relationships/tags" Target="../tags/tag180.xml"/><Relationship Id="rId19" Type="http://schemas.openxmlformats.org/officeDocument/2006/relationships/tags" Target="../tags/tag191.xml"/><Relationship Id="rId18" Type="http://schemas.openxmlformats.org/officeDocument/2006/relationships/tags" Target="../tags/tag190.xml"/><Relationship Id="rId17" Type="http://schemas.openxmlformats.org/officeDocument/2006/relationships/image" Target="../media/image49.svg"/><Relationship Id="rId16" Type="http://schemas.openxmlformats.org/officeDocument/2006/relationships/image" Target="../media/image48.png"/><Relationship Id="rId15" Type="http://schemas.openxmlformats.org/officeDocument/2006/relationships/tags" Target="../tags/tag189.xml"/><Relationship Id="rId14" Type="http://schemas.openxmlformats.org/officeDocument/2006/relationships/tags" Target="../tags/tag188.xml"/><Relationship Id="rId13" Type="http://schemas.openxmlformats.org/officeDocument/2006/relationships/tags" Target="../tags/tag187.xml"/><Relationship Id="rId12" Type="http://schemas.openxmlformats.org/officeDocument/2006/relationships/tags" Target="../tags/tag186.xml"/><Relationship Id="rId11" Type="http://schemas.openxmlformats.org/officeDocument/2006/relationships/image" Target="../media/image47.svg"/><Relationship Id="rId10" Type="http://schemas.openxmlformats.org/officeDocument/2006/relationships/image" Target="../media/image46.png"/><Relationship Id="rId1" Type="http://schemas.openxmlformats.org/officeDocument/2006/relationships/tags" Target="../tags/tag179.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94.xml"/><Relationship Id="rId4" Type="http://schemas.openxmlformats.org/officeDocument/2006/relationships/image" Target="../media/image53.jpeg"/><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tags" Target="../tags/tag193.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96.xml"/><Relationship Id="rId2" Type="http://schemas.openxmlformats.org/officeDocument/2006/relationships/image" Target="../media/image54.png"/><Relationship Id="rId1" Type="http://schemas.openxmlformats.org/officeDocument/2006/relationships/tags" Target="../tags/tag195.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image" Target="../media/image10.pn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98.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tags" Target="../tags/tag197.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00.xml"/><Relationship Id="rId2" Type="http://schemas.openxmlformats.org/officeDocument/2006/relationships/image" Target="../media/image57.png"/><Relationship Id="rId1" Type="http://schemas.openxmlformats.org/officeDocument/2006/relationships/tags" Target="../tags/tag199.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02.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tags" Target="../tags/tag201.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04.xml"/><Relationship Id="rId2" Type="http://schemas.openxmlformats.org/officeDocument/2006/relationships/image" Target="../media/image60.png"/><Relationship Id="rId1" Type="http://schemas.openxmlformats.org/officeDocument/2006/relationships/tags" Target="../tags/tag203.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06.xml"/><Relationship Id="rId2" Type="http://schemas.openxmlformats.org/officeDocument/2006/relationships/image" Target="../media/image61.png"/><Relationship Id="rId1" Type="http://schemas.openxmlformats.org/officeDocument/2006/relationships/tags" Target="../tags/tag205.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08.xml"/><Relationship Id="rId2" Type="http://schemas.openxmlformats.org/officeDocument/2006/relationships/image" Target="../media/image62.png"/><Relationship Id="rId1" Type="http://schemas.openxmlformats.org/officeDocument/2006/relationships/tags" Target="../tags/tag207.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210.xml"/><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tags" Target="../tags/tag209.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12.xml"/><Relationship Id="rId2" Type="http://schemas.openxmlformats.org/officeDocument/2006/relationships/image" Target="../media/image66.png"/><Relationship Id="rId1" Type="http://schemas.openxmlformats.org/officeDocument/2006/relationships/tags" Target="../tags/tag211.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14.xml"/><Relationship Id="rId2" Type="http://schemas.openxmlformats.org/officeDocument/2006/relationships/image" Target="../media/image67.png"/><Relationship Id="rId1" Type="http://schemas.openxmlformats.org/officeDocument/2006/relationships/tags" Target="../tags/tag213.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16.xml"/><Relationship Id="rId2" Type="http://schemas.openxmlformats.org/officeDocument/2006/relationships/image" Target="../media/image68.png"/><Relationship Id="rId1" Type="http://schemas.openxmlformats.org/officeDocument/2006/relationships/tags" Target="../tags/tag215.xml"/></Relationships>
</file>

<file path=ppt/slides/_rels/slide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image" Target="../media/image12.png"/><Relationship Id="rId3" Type="http://schemas.openxmlformats.org/officeDocument/2006/relationships/tags" Target="../tags/tag24.xml"/><Relationship Id="rId20" Type="http://schemas.openxmlformats.org/officeDocument/2006/relationships/slideLayout" Target="../slideLayouts/slideLayout4.xml"/><Relationship Id="rId2" Type="http://schemas.openxmlformats.org/officeDocument/2006/relationships/tags" Target="../tags/tag23.xml"/><Relationship Id="rId19" Type="http://schemas.openxmlformats.org/officeDocument/2006/relationships/tags" Target="../tags/tag39.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18.xml"/><Relationship Id="rId2" Type="http://schemas.openxmlformats.org/officeDocument/2006/relationships/image" Target="../media/image69.png"/><Relationship Id="rId1" Type="http://schemas.openxmlformats.org/officeDocument/2006/relationships/tags" Target="../tags/tag217.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20.xml"/><Relationship Id="rId2" Type="http://schemas.openxmlformats.org/officeDocument/2006/relationships/image" Target="../media/image70.png"/><Relationship Id="rId1" Type="http://schemas.openxmlformats.org/officeDocument/2006/relationships/tags" Target="../tags/tag219.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22.xml"/><Relationship Id="rId2" Type="http://schemas.openxmlformats.org/officeDocument/2006/relationships/image" Target="../media/image71.png"/><Relationship Id="rId1" Type="http://schemas.openxmlformats.org/officeDocument/2006/relationships/tags" Target="../tags/tag221.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24.xml"/><Relationship Id="rId2" Type="http://schemas.openxmlformats.org/officeDocument/2006/relationships/image" Target="../media/image72.png"/><Relationship Id="rId1" Type="http://schemas.openxmlformats.org/officeDocument/2006/relationships/tags" Target="../tags/tag223.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26.xml"/><Relationship Id="rId2" Type="http://schemas.openxmlformats.org/officeDocument/2006/relationships/image" Target="../media/image73.png"/><Relationship Id="rId1" Type="http://schemas.openxmlformats.org/officeDocument/2006/relationships/tags" Target="../tags/tag225.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28.xml"/><Relationship Id="rId2" Type="http://schemas.openxmlformats.org/officeDocument/2006/relationships/image" Target="../media/image74.png"/><Relationship Id="rId1" Type="http://schemas.openxmlformats.org/officeDocument/2006/relationships/tags" Target="../tags/tag227.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31.xml"/><Relationship Id="rId2" Type="http://schemas.openxmlformats.org/officeDocument/2006/relationships/tags" Target="../tags/tag230.xml"/><Relationship Id="rId1" Type="http://schemas.openxmlformats.org/officeDocument/2006/relationships/tags" Target="../tags/tag229.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33.xml"/><Relationship Id="rId2" Type="http://schemas.openxmlformats.org/officeDocument/2006/relationships/image" Target="../media/image75.png"/><Relationship Id="rId1" Type="http://schemas.openxmlformats.org/officeDocument/2006/relationships/tags" Target="../tags/tag232.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35.xml"/><Relationship Id="rId2" Type="http://schemas.openxmlformats.org/officeDocument/2006/relationships/image" Target="../media/image76.png"/><Relationship Id="rId1" Type="http://schemas.openxmlformats.org/officeDocument/2006/relationships/tags" Target="../tags/tag234.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37.xml"/><Relationship Id="rId2" Type="http://schemas.openxmlformats.org/officeDocument/2006/relationships/image" Target="../media/image77.png"/><Relationship Id="rId1" Type="http://schemas.openxmlformats.org/officeDocument/2006/relationships/tags" Target="../tags/tag236.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tags" Target="../tags/tag238.xml"/></Relationships>
</file>

<file path=ppt/slides/_rels/slide41.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3" Type="http://schemas.openxmlformats.org/officeDocument/2006/relationships/slideLayout" Target="../slideLayouts/slideLayout4.xml"/><Relationship Id="rId12" Type="http://schemas.openxmlformats.org/officeDocument/2006/relationships/tags" Target="../tags/tag25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tags" Target="../tags/tag241.xml"/></Relationships>
</file>

<file path=ppt/slides/_rels/slide42.xml.rels><?xml version="1.0" encoding="UTF-8" standalone="yes"?>
<Relationships xmlns="http://schemas.openxmlformats.org/package/2006/relationships"><Relationship Id="rId9" Type="http://schemas.openxmlformats.org/officeDocument/2006/relationships/tags" Target="../tags/tag259.xml"/><Relationship Id="rId8" Type="http://schemas.openxmlformats.org/officeDocument/2006/relationships/tags" Target="../tags/tag258.xml"/><Relationship Id="rId7" Type="http://schemas.openxmlformats.org/officeDocument/2006/relationships/image" Target="../media/image79.svg"/><Relationship Id="rId6" Type="http://schemas.openxmlformats.org/officeDocument/2006/relationships/image" Target="../media/image78.png"/><Relationship Id="rId5" Type="http://schemas.openxmlformats.org/officeDocument/2006/relationships/tags" Target="../tags/tag257.xml"/><Relationship Id="rId40" Type="http://schemas.openxmlformats.org/officeDocument/2006/relationships/slideLayout" Target="../slideLayouts/slideLayout4.xml"/><Relationship Id="rId4" Type="http://schemas.openxmlformats.org/officeDocument/2006/relationships/tags" Target="../tags/tag256.xml"/><Relationship Id="rId39" Type="http://schemas.openxmlformats.org/officeDocument/2006/relationships/tags" Target="../tags/tag281.xml"/><Relationship Id="rId38" Type="http://schemas.openxmlformats.org/officeDocument/2006/relationships/tags" Target="../tags/tag280.xml"/><Relationship Id="rId37" Type="http://schemas.openxmlformats.org/officeDocument/2006/relationships/tags" Target="../tags/tag279.xml"/><Relationship Id="rId36" Type="http://schemas.openxmlformats.org/officeDocument/2006/relationships/tags" Target="../tags/tag278.xml"/><Relationship Id="rId35" Type="http://schemas.openxmlformats.org/officeDocument/2006/relationships/tags" Target="../tags/tag277.xml"/><Relationship Id="rId34" Type="http://schemas.openxmlformats.org/officeDocument/2006/relationships/tags" Target="../tags/tag276.xml"/><Relationship Id="rId33" Type="http://schemas.openxmlformats.org/officeDocument/2006/relationships/image" Target="../media/image87.svg"/><Relationship Id="rId32" Type="http://schemas.openxmlformats.org/officeDocument/2006/relationships/image" Target="../media/image86.png"/><Relationship Id="rId31" Type="http://schemas.openxmlformats.org/officeDocument/2006/relationships/tags" Target="../tags/tag275.xml"/><Relationship Id="rId30" Type="http://schemas.openxmlformats.org/officeDocument/2006/relationships/image" Target="../media/image85.svg"/><Relationship Id="rId3" Type="http://schemas.openxmlformats.org/officeDocument/2006/relationships/tags" Target="../tags/tag255.xml"/><Relationship Id="rId29" Type="http://schemas.openxmlformats.org/officeDocument/2006/relationships/image" Target="../media/image84.png"/><Relationship Id="rId28" Type="http://schemas.openxmlformats.org/officeDocument/2006/relationships/tags" Target="../tags/tag274.xml"/><Relationship Id="rId27" Type="http://schemas.openxmlformats.org/officeDocument/2006/relationships/image" Target="../media/image83.svg"/><Relationship Id="rId26" Type="http://schemas.openxmlformats.org/officeDocument/2006/relationships/image" Target="../media/image82.png"/><Relationship Id="rId25" Type="http://schemas.openxmlformats.org/officeDocument/2006/relationships/tags" Target="../tags/tag273.xml"/><Relationship Id="rId24" Type="http://schemas.openxmlformats.org/officeDocument/2006/relationships/tags" Target="../tags/tag272.xml"/><Relationship Id="rId23" Type="http://schemas.openxmlformats.org/officeDocument/2006/relationships/tags" Target="../tags/tag271.xml"/><Relationship Id="rId22" Type="http://schemas.openxmlformats.org/officeDocument/2006/relationships/tags" Target="../tags/tag270.xml"/><Relationship Id="rId21" Type="http://schemas.openxmlformats.org/officeDocument/2006/relationships/tags" Target="../tags/tag269.xml"/><Relationship Id="rId20" Type="http://schemas.openxmlformats.org/officeDocument/2006/relationships/image" Target="../media/image81.svg"/><Relationship Id="rId2" Type="http://schemas.openxmlformats.org/officeDocument/2006/relationships/tags" Target="../tags/tag254.xml"/><Relationship Id="rId19" Type="http://schemas.openxmlformats.org/officeDocument/2006/relationships/image" Target="../media/image80.png"/><Relationship Id="rId18" Type="http://schemas.openxmlformats.org/officeDocument/2006/relationships/tags" Target="../tags/tag268.xml"/><Relationship Id="rId17" Type="http://schemas.openxmlformats.org/officeDocument/2006/relationships/tags" Target="../tags/tag267.xml"/><Relationship Id="rId16" Type="http://schemas.openxmlformats.org/officeDocument/2006/relationships/tags" Target="../tags/tag266.xml"/><Relationship Id="rId15" Type="http://schemas.openxmlformats.org/officeDocument/2006/relationships/tags" Target="../tags/tag265.xml"/><Relationship Id="rId14" Type="http://schemas.openxmlformats.org/officeDocument/2006/relationships/tags" Target="../tags/tag264.xml"/><Relationship Id="rId13" Type="http://schemas.openxmlformats.org/officeDocument/2006/relationships/tags" Target="../tags/tag263.xml"/><Relationship Id="rId12" Type="http://schemas.openxmlformats.org/officeDocument/2006/relationships/tags" Target="../tags/tag262.xml"/><Relationship Id="rId11" Type="http://schemas.openxmlformats.org/officeDocument/2006/relationships/tags" Target="../tags/tag261.xml"/><Relationship Id="rId10" Type="http://schemas.openxmlformats.org/officeDocument/2006/relationships/tags" Target="../tags/tag260.xml"/><Relationship Id="rId1" Type="http://schemas.openxmlformats.org/officeDocument/2006/relationships/tags" Target="../tags/tag25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82.xml"/><Relationship Id="rId1" Type="http://schemas.openxmlformats.org/officeDocument/2006/relationships/image" Target="../media/image88.png"/></Relationships>
</file>

<file path=ppt/slides/_rels/slide5.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7" Type="http://schemas.openxmlformats.org/officeDocument/2006/relationships/slideLayout" Target="../slideLayouts/slideLayout4.xml"/><Relationship Id="rId26" Type="http://schemas.openxmlformats.org/officeDocument/2006/relationships/tags" Target="../tags/tag68.xml"/><Relationship Id="rId25" Type="http://schemas.openxmlformats.org/officeDocument/2006/relationships/tags" Target="../tags/tag67.xml"/><Relationship Id="rId24" Type="http://schemas.openxmlformats.org/officeDocument/2006/relationships/tags" Target="../tags/tag66.xml"/><Relationship Id="rId23" Type="http://schemas.openxmlformats.org/officeDocument/2006/relationships/tags" Target="../tags/tag65.xml"/><Relationship Id="rId22" Type="http://schemas.openxmlformats.org/officeDocument/2006/relationships/tags" Target="../tags/tag64.xml"/><Relationship Id="rId21" Type="http://schemas.openxmlformats.org/officeDocument/2006/relationships/tags" Target="../tags/tag63.xml"/><Relationship Id="rId20" Type="http://schemas.openxmlformats.org/officeDocument/2006/relationships/tags" Target="../tags/tag62.xml"/><Relationship Id="rId2" Type="http://schemas.openxmlformats.org/officeDocument/2006/relationships/tags" Target="../tags/tag44.xml"/><Relationship Id="rId19" Type="http://schemas.openxmlformats.org/officeDocument/2006/relationships/tags" Target="../tags/tag61.xml"/><Relationship Id="rId18" Type="http://schemas.openxmlformats.org/officeDocument/2006/relationships/tags" Target="../tags/tag60.xml"/><Relationship Id="rId17" Type="http://schemas.openxmlformats.org/officeDocument/2006/relationships/tags" Target="../tags/tag59.xml"/><Relationship Id="rId16" Type="http://schemas.openxmlformats.org/officeDocument/2006/relationships/tags" Target="../tags/tag58.xml"/><Relationship Id="rId15" Type="http://schemas.openxmlformats.org/officeDocument/2006/relationships/tags" Target="../tags/tag57.xml"/><Relationship Id="rId14" Type="http://schemas.openxmlformats.org/officeDocument/2006/relationships/tags" Target="../tags/tag56.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tags" Target="../tags/tag43.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0.xml"/><Relationship Id="rId2" Type="http://schemas.openxmlformats.org/officeDocument/2006/relationships/image" Target="../media/image13.png"/><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9" Type="http://schemas.openxmlformats.org/officeDocument/2006/relationships/slideLayout" Target="../slideLayouts/slideLayout4.xml"/><Relationship Id="rId18" Type="http://schemas.openxmlformats.org/officeDocument/2006/relationships/tags" Target="../tags/tag94.xml"/><Relationship Id="rId17" Type="http://schemas.openxmlformats.org/officeDocument/2006/relationships/tags" Target="../tags/tag93.xml"/><Relationship Id="rId16" Type="http://schemas.openxmlformats.org/officeDocument/2006/relationships/tags" Target="../tags/tag92.xml"/><Relationship Id="rId15" Type="http://schemas.openxmlformats.org/officeDocument/2006/relationships/tags" Target="../tags/tag91.xml"/><Relationship Id="rId14" Type="http://schemas.openxmlformats.org/officeDocument/2006/relationships/tags" Target="../tags/tag90.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tags" Target="../tags/tag77.xml"/></Relationships>
</file>

<file path=ppt/slides/_rels/slide9.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image" Target="../media/image15.svg"/><Relationship Id="rId4" Type="http://schemas.openxmlformats.org/officeDocument/2006/relationships/image" Target="../media/image14.png"/><Relationship Id="rId3" Type="http://schemas.openxmlformats.org/officeDocument/2006/relationships/tags" Target="../tags/tag97.xml"/><Relationship Id="rId24" Type="http://schemas.openxmlformats.org/officeDocument/2006/relationships/slideLayout" Target="../slideLayouts/slideLayout4.xml"/><Relationship Id="rId23" Type="http://schemas.openxmlformats.org/officeDocument/2006/relationships/tags" Target="../tags/tag111.xml"/><Relationship Id="rId22" Type="http://schemas.openxmlformats.org/officeDocument/2006/relationships/tags" Target="../tags/tag110.xml"/><Relationship Id="rId21" Type="http://schemas.openxmlformats.org/officeDocument/2006/relationships/tags" Target="../tags/tag109.xml"/><Relationship Id="rId20" Type="http://schemas.openxmlformats.org/officeDocument/2006/relationships/tags" Target="../tags/tag108.xml"/><Relationship Id="rId2" Type="http://schemas.openxmlformats.org/officeDocument/2006/relationships/tags" Target="../tags/tag96.xml"/><Relationship Id="rId19" Type="http://schemas.openxmlformats.org/officeDocument/2006/relationships/image" Target="../media/image19.svg"/><Relationship Id="rId18" Type="http://schemas.openxmlformats.org/officeDocument/2006/relationships/image" Target="../media/image18.png"/><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image" Target="../media/image17.svg"/><Relationship Id="rId11" Type="http://schemas.openxmlformats.org/officeDocument/2006/relationships/image" Target="../media/image16.png"/><Relationship Id="rId10" Type="http://schemas.openxmlformats.org/officeDocument/2006/relationships/tags" Target="../tags/tag102.xml"/><Relationship Id="rId1" Type="http://schemas.openxmlformats.org/officeDocument/2006/relationships/tags" Target="../tags/tag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635" y="0"/>
            <a:ext cx="12192635" cy="6858635"/>
          </a:xfrm>
          <a:prstGeom prst="rect">
            <a:avLst/>
          </a:prstGeom>
        </p:spPr>
      </p:pic>
      <p:pic>
        <p:nvPicPr>
          <p:cNvPr id="3" name="图片 2"/>
          <p:cNvPicPr/>
          <p:nvPr/>
        </p:nvPicPr>
        <p:blipFill>
          <a:blip r:embed="rId2"/>
          <a:stretch>
            <a:fillRect/>
          </a:stretch>
        </p:blipFill>
        <p:spPr>
          <a:xfrm>
            <a:off x="80010" y="0"/>
            <a:ext cx="12111990" cy="6858635"/>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Picture 4"/>
          <p:cNvPicPr>
            <a:picLocks noChangeAspect="1"/>
          </p:cNvPicPr>
          <p:nvPr>
            <p:custDataLst>
              <p:tags r:id="rId2"/>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3935" y="1628775"/>
            <a:ext cx="476250" cy="476250"/>
          </a:xfrm>
          <a:prstGeom prst="rect">
            <a:avLst/>
          </a:prstGeom>
        </p:spPr>
      </p:pic>
      <p:sp>
        <p:nvSpPr>
          <p:cNvPr id="5" name="AutoShape 5"/>
          <p:cNvSpPr/>
          <p:nvPr>
            <p:custDataLst>
              <p:tags r:id="rId5"/>
            </p:custDataLst>
          </p:nvPr>
        </p:nvSpPr>
        <p:spPr>
          <a:xfrm>
            <a:off x="1271270" y="1597025"/>
            <a:ext cx="4501515" cy="5207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    保险资金：长周期考核与权益投资</a:t>
            </a:r>
            <a:endParaRPr lang="en-US" sz="1100"/>
          </a:p>
        </p:txBody>
      </p:sp>
      <p:cxnSp>
        <p:nvCxnSpPr>
          <p:cNvPr id="6" name="Connector 6"/>
          <p:cNvCxnSpPr/>
          <p:nvPr>
            <p:custDataLst>
              <p:tags r:id="rId6"/>
            </p:custDataLst>
          </p:nvPr>
        </p:nvCxnSpPr>
        <p:spPr>
          <a:xfrm>
            <a:off x="725814" y="2073910"/>
            <a:ext cx="5046345" cy="75565"/>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7" name="AutoShape 7"/>
          <p:cNvSpPr/>
          <p:nvPr>
            <p:custDataLst>
              <p:tags r:id="rId7"/>
            </p:custDataLst>
          </p:nvPr>
        </p:nvSpPr>
        <p:spPr>
          <a:xfrm>
            <a:off x="725805" y="2052320"/>
            <a:ext cx="5046980" cy="148780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实施三年以上长周期考核，淡化短期波动；提高权益资产投资比例，开展保险资金长期股票投资试点。</a:t>
            </a:r>
            <a:endParaRPr lang="en-US" sz="1600" b="1"/>
          </a:p>
        </p:txBody>
      </p:sp>
      <p:pic>
        <p:nvPicPr>
          <p:cNvPr id="2" name="Picture 9"/>
          <p:cNvPicPr>
            <a:picLocks noChangeAspect="1"/>
          </p:cNvPicPr>
          <p:nvPr>
            <p:custDataLst>
              <p:tags r:id="rId8"/>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64935" y="1628775"/>
            <a:ext cx="476250" cy="476250"/>
          </a:xfrm>
          <a:prstGeom prst="rect">
            <a:avLst/>
          </a:prstGeom>
        </p:spPr>
      </p:pic>
      <p:sp>
        <p:nvSpPr>
          <p:cNvPr id="10" name="AutoShape 10"/>
          <p:cNvSpPr/>
          <p:nvPr>
            <p:custDataLst>
              <p:tags r:id="rId11"/>
            </p:custDataLst>
          </p:nvPr>
        </p:nvSpPr>
        <p:spPr>
          <a:xfrm>
            <a:off x="6732270" y="1597025"/>
            <a:ext cx="5259705" cy="5207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     社保与养老金：扩大委托与提升灵活度</a:t>
            </a:r>
            <a:endParaRPr lang="en-US" sz="1100"/>
          </a:p>
        </p:txBody>
      </p:sp>
      <p:cxnSp>
        <p:nvCxnSpPr>
          <p:cNvPr id="11" name="Connector 11"/>
          <p:cNvCxnSpPr/>
          <p:nvPr>
            <p:custDataLst>
              <p:tags r:id="rId12"/>
            </p:custDataLst>
          </p:nvPr>
        </p:nvCxnSpPr>
        <p:spPr>
          <a:xfrm>
            <a:off x="6186814" y="2073910"/>
            <a:ext cx="5046345" cy="75565"/>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2" name="AutoShape 12"/>
          <p:cNvSpPr/>
          <p:nvPr>
            <p:custDataLst>
              <p:tags r:id="rId13"/>
            </p:custDataLst>
          </p:nvPr>
        </p:nvSpPr>
        <p:spPr>
          <a:xfrm>
            <a:off x="6186805" y="2052320"/>
            <a:ext cx="5046980" cy="148780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完善社保基金及养老基金投资政策，扩大委托投资规模；提升企业年金和个人养老金的投资灵活度。</a:t>
            </a:r>
            <a:endParaRPr lang="en-US" sz="1600" b="1"/>
          </a:p>
        </p:txBody>
      </p:sp>
      <p:pic>
        <p:nvPicPr>
          <p:cNvPr id="14" name="Picture 14"/>
          <p:cNvPicPr>
            <a:picLocks noChangeAspect="1"/>
          </p:cNvPicPr>
          <p:nvPr>
            <p:custDataLst>
              <p:tags r:id="rId14"/>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03935" y="4168775"/>
            <a:ext cx="476250" cy="476250"/>
          </a:xfrm>
          <a:prstGeom prst="rect">
            <a:avLst/>
          </a:prstGeom>
        </p:spPr>
      </p:pic>
      <p:sp>
        <p:nvSpPr>
          <p:cNvPr id="15" name="AutoShape 15"/>
          <p:cNvSpPr/>
          <p:nvPr>
            <p:custDataLst>
              <p:tags r:id="rId17"/>
            </p:custDataLst>
          </p:nvPr>
        </p:nvSpPr>
        <p:spPr>
          <a:xfrm>
            <a:off x="1271270" y="4137025"/>
            <a:ext cx="4501515" cy="5207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    公募基金：产品创新与机制改革</a:t>
            </a:r>
            <a:endParaRPr lang="en-US" sz="1100"/>
          </a:p>
        </p:txBody>
      </p:sp>
      <p:cxnSp>
        <p:nvCxnSpPr>
          <p:cNvPr id="16" name="Connector 16"/>
          <p:cNvCxnSpPr/>
          <p:nvPr>
            <p:custDataLst>
              <p:tags r:id="rId18"/>
            </p:custDataLst>
          </p:nvPr>
        </p:nvCxnSpPr>
        <p:spPr>
          <a:xfrm>
            <a:off x="725814" y="4613910"/>
            <a:ext cx="5046345" cy="75565"/>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7" name="AutoShape 17"/>
          <p:cNvSpPr/>
          <p:nvPr>
            <p:custDataLst>
              <p:tags r:id="rId19"/>
            </p:custDataLst>
          </p:nvPr>
        </p:nvSpPr>
        <p:spPr>
          <a:xfrm>
            <a:off x="725805" y="4592320"/>
            <a:ext cx="5046980" cy="148780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建立ETF快速审批通道，推动指数化投资；引导基金公司从追求规模转向注重投资者长期回报。</a:t>
            </a:r>
            <a:endParaRPr lang="en-US" sz="1600" b="1"/>
          </a:p>
        </p:txBody>
      </p:sp>
      <p:pic>
        <p:nvPicPr>
          <p:cNvPr id="19" name="Picture 19"/>
          <p:cNvPicPr>
            <a:picLocks noChangeAspect="1"/>
          </p:cNvPicPr>
          <p:nvPr>
            <p:custDataLst>
              <p:tags r:id="rId20"/>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464935" y="4168775"/>
            <a:ext cx="476250" cy="476250"/>
          </a:xfrm>
          <a:prstGeom prst="rect">
            <a:avLst/>
          </a:prstGeom>
        </p:spPr>
      </p:pic>
      <p:sp>
        <p:nvSpPr>
          <p:cNvPr id="20" name="AutoShape 20"/>
          <p:cNvSpPr/>
          <p:nvPr>
            <p:custDataLst>
              <p:tags r:id="rId23"/>
            </p:custDataLst>
          </p:nvPr>
        </p:nvSpPr>
        <p:spPr>
          <a:xfrm>
            <a:off x="6732270" y="4137025"/>
            <a:ext cx="5009515" cy="5207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      银行理财与信托：优化激励与畅通渠道</a:t>
            </a:r>
            <a:endParaRPr lang="en-US" sz="1100"/>
          </a:p>
        </p:txBody>
      </p:sp>
      <p:cxnSp>
        <p:nvCxnSpPr>
          <p:cNvPr id="21" name="Connector 21"/>
          <p:cNvCxnSpPr/>
          <p:nvPr>
            <p:custDataLst>
              <p:tags r:id="rId24"/>
            </p:custDataLst>
          </p:nvPr>
        </p:nvCxnSpPr>
        <p:spPr>
          <a:xfrm>
            <a:off x="6186814" y="4613910"/>
            <a:ext cx="5046345" cy="75565"/>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22" name="AutoShape 22"/>
          <p:cNvSpPr/>
          <p:nvPr>
            <p:custDataLst>
              <p:tags r:id="rId25"/>
            </p:custDataLst>
          </p:nvPr>
        </p:nvSpPr>
        <p:spPr>
          <a:xfrm>
            <a:off x="6186805" y="4592320"/>
            <a:ext cx="5046980" cy="148780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优化内部激励考核机制，畅通资金入市渠道；鼓励引导理财及信托资金提升权益市场投资规模。</a:t>
            </a:r>
            <a:endParaRPr lang="en-US" sz="1600" b="1"/>
          </a:p>
        </p:txBody>
      </p:sp>
    </p:spTree>
    <p:custDataLst>
      <p:tags r:id="rId2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AutoShape 2"/>
          <p:cNvSpPr/>
          <p:nvPr/>
        </p:nvSpPr>
        <p:spPr>
          <a:xfrm>
            <a:off x="2090420" y="229870"/>
            <a:ext cx="8758555"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构建“资金-生态-行为”的正向循环模型</a:t>
            </a:r>
            <a:endParaRPr lang="en-US" sz="1100"/>
          </a:p>
        </p:txBody>
      </p:sp>
      <p:pic>
        <p:nvPicPr>
          <p:cNvPr id="4" name="Picture 4"/>
          <p:cNvPicPr>
            <a:picLocks noChangeAspect="1"/>
          </p:cNvPicPr>
          <p:nvPr>
            <p:custDataLst>
              <p:tags r:id="rId2"/>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000" y="1778000"/>
            <a:ext cx="406400" cy="406400"/>
          </a:xfrm>
          <a:prstGeom prst="rect">
            <a:avLst/>
          </a:prstGeom>
        </p:spPr>
      </p:pic>
      <p:sp>
        <p:nvSpPr>
          <p:cNvPr id="5" name="AutoShape 5"/>
          <p:cNvSpPr/>
          <p:nvPr>
            <p:custDataLst>
              <p:tags r:id="rId5"/>
            </p:custDataLst>
          </p:nvPr>
        </p:nvSpPr>
        <p:spPr>
          <a:xfrm>
            <a:off x="1524000" y="1752600"/>
            <a:ext cx="4191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01 资金引入：引入耐心资本</a:t>
            </a:r>
            <a:endParaRPr lang="en-US" sz="1100"/>
          </a:p>
        </p:txBody>
      </p:sp>
      <p:cxnSp>
        <p:nvCxnSpPr>
          <p:cNvPr id="6" name="Connector 6"/>
          <p:cNvCxnSpPr/>
          <p:nvPr>
            <p:custDataLst>
              <p:tags r:id="rId6"/>
            </p:custDataLst>
          </p:nvPr>
        </p:nvCxnSpPr>
        <p:spPr>
          <a:xfrm rot="-9291">
            <a:off x="1016009" y="2216150"/>
            <a:ext cx="4699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7" name="AutoShape 7"/>
          <p:cNvSpPr/>
          <p:nvPr>
            <p:custDataLst>
              <p:tags r:id="rId7"/>
            </p:custDataLst>
          </p:nvPr>
        </p:nvSpPr>
        <p:spPr>
          <a:xfrm>
            <a:off x="1016000" y="2349500"/>
            <a:ext cx="4699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DCDCDC"/>
                </a:solidFill>
                <a:latin typeface="Noto Sans SC" panose="020B0200000000000000" charset="-122"/>
                <a:ea typeface="Noto Sans SC" panose="020B0200000000000000" charset="-122"/>
                <a:cs typeface="Noto Sans SC" panose="020B0200000000000000" charset="-122"/>
                <a:sym typeface="Noto Sans SC" panose="020B0200000000000000" charset="-122"/>
              </a:rPr>
              <a:t>通过政策引导，成功引入保险、社保、养老金、公募基金等中长期资金，为市场注入“耐心资本”。</a:t>
            </a:r>
            <a:endParaRPr lang="en-US" sz="1100"/>
          </a:p>
        </p:txBody>
      </p:sp>
      <p:pic>
        <p:nvPicPr>
          <p:cNvPr id="10" name="Picture 9"/>
          <p:cNvPicPr>
            <a:picLocks noChangeAspect="1"/>
          </p:cNvPicPr>
          <p:nvPr>
            <p:custDataLst>
              <p:tags r:id="rId8"/>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77000" y="1778000"/>
            <a:ext cx="406400" cy="406400"/>
          </a:xfrm>
          <a:prstGeom prst="rect">
            <a:avLst/>
          </a:prstGeom>
        </p:spPr>
      </p:pic>
      <p:sp>
        <p:nvSpPr>
          <p:cNvPr id="11" name="AutoShape 10"/>
          <p:cNvSpPr/>
          <p:nvPr>
            <p:custDataLst>
              <p:tags r:id="rId11"/>
            </p:custDataLst>
          </p:nvPr>
        </p:nvSpPr>
        <p:spPr>
          <a:xfrm>
            <a:off x="6985000" y="1752600"/>
            <a:ext cx="4191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02 生态优化：构建健康市场</a:t>
            </a:r>
            <a:endParaRPr lang="en-US" sz="1100"/>
          </a:p>
        </p:txBody>
      </p:sp>
      <p:cxnSp>
        <p:nvCxnSpPr>
          <p:cNvPr id="12" name="Connector 11"/>
          <p:cNvCxnSpPr/>
          <p:nvPr>
            <p:custDataLst>
              <p:tags r:id="rId12"/>
            </p:custDataLst>
          </p:nvPr>
        </p:nvCxnSpPr>
        <p:spPr>
          <a:xfrm rot="-9291">
            <a:off x="6477009" y="2216150"/>
            <a:ext cx="4699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3" name="AutoShape 12"/>
          <p:cNvSpPr/>
          <p:nvPr>
            <p:custDataLst>
              <p:tags r:id="rId13"/>
            </p:custDataLst>
          </p:nvPr>
        </p:nvSpPr>
        <p:spPr>
          <a:xfrm>
            <a:off x="6477000" y="2349500"/>
            <a:ext cx="4699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DCDCDC"/>
                </a:solidFill>
                <a:latin typeface="Noto Sans SC" panose="020B0200000000000000" charset="-122"/>
                <a:ea typeface="Noto Sans SC" panose="020B0200000000000000" charset="-122"/>
                <a:cs typeface="Noto Sans SC" panose="020B0200000000000000" charset="-122"/>
                <a:sym typeface="Noto Sans SC" panose="020B0200000000000000" charset="-122"/>
              </a:rPr>
              <a:t>资金进入与监管优化双管齐下，持续提升上市公司质量和市场秩序，构建更具投资价值的市场生态。</a:t>
            </a:r>
            <a:endParaRPr lang="en-US" sz="1100"/>
          </a:p>
        </p:txBody>
      </p:sp>
      <p:pic>
        <p:nvPicPr>
          <p:cNvPr id="15" name="Picture 14"/>
          <p:cNvPicPr>
            <a:picLocks noChangeAspect="1"/>
          </p:cNvPicPr>
          <p:nvPr>
            <p:custDataLst>
              <p:tags r:id="rId14"/>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16000" y="4191000"/>
            <a:ext cx="406400" cy="406400"/>
          </a:xfrm>
          <a:prstGeom prst="rect">
            <a:avLst/>
          </a:prstGeom>
        </p:spPr>
      </p:pic>
      <p:sp>
        <p:nvSpPr>
          <p:cNvPr id="16" name="AutoShape 15"/>
          <p:cNvSpPr/>
          <p:nvPr>
            <p:custDataLst>
              <p:tags r:id="rId17"/>
            </p:custDataLst>
          </p:nvPr>
        </p:nvSpPr>
        <p:spPr>
          <a:xfrm>
            <a:off x="1524000" y="4165600"/>
            <a:ext cx="4191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03 行为引导：激励长期投资</a:t>
            </a:r>
            <a:endParaRPr lang="en-US" sz="1100"/>
          </a:p>
        </p:txBody>
      </p:sp>
      <p:cxnSp>
        <p:nvCxnSpPr>
          <p:cNvPr id="17" name="Connector 16"/>
          <p:cNvCxnSpPr/>
          <p:nvPr>
            <p:custDataLst>
              <p:tags r:id="rId18"/>
            </p:custDataLst>
          </p:nvPr>
        </p:nvCxnSpPr>
        <p:spPr>
          <a:xfrm rot="-9291">
            <a:off x="1016009" y="4629150"/>
            <a:ext cx="4699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8" name="AutoShape 17"/>
          <p:cNvSpPr/>
          <p:nvPr>
            <p:custDataLst>
              <p:tags r:id="rId19"/>
            </p:custDataLst>
          </p:nvPr>
        </p:nvSpPr>
        <p:spPr>
          <a:xfrm>
            <a:off x="1016000" y="4762500"/>
            <a:ext cx="4699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DCDCDC"/>
                </a:solidFill>
                <a:latin typeface="Noto Sans SC" panose="020B0200000000000000" charset="-122"/>
                <a:ea typeface="Noto Sans SC" panose="020B0200000000000000" charset="-122"/>
                <a:cs typeface="Noto Sans SC" panose="020B0200000000000000" charset="-122"/>
                <a:sym typeface="Noto Sans SC" panose="020B0200000000000000" charset="-122"/>
              </a:rPr>
              <a:t>在良好生态与长周期考核制度激励下，引导机构与个人投资者行为趋于理性化、长期化。</a:t>
            </a:r>
            <a:endParaRPr lang="en-US" sz="1100"/>
          </a:p>
        </p:txBody>
      </p:sp>
      <p:pic>
        <p:nvPicPr>
          <p:cNvPr id="20" name="Picture 19"/>
          <p:cNvPicPr>
            <a:picLocks noChangeAspect="1"/>
          </p:cNvPicPr>
          <p:nvPr>
            <p:custDataLst>
              <p:tags r:id="rId20"/>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477000" y="4191000"/>
            <a:ext cx="406400" cy="406400"/>
          </a:xfrm>
          <a:prstGeom prst="rect">
            <a:avLst/>
          </a:prstGeom>
        </p:spPr>
      </p:pic>
      <p:sp>
        <p:nvSpPr>
          <p:cNvPr id="21" name="AutoShape 20"/>
          <p:cNvSpPr/>
          <p:nvPr>
            <p:custDataLst>
              <p:tags r:id="rId23"/>
            </p:custDataLst>
          </p:nvPr>
        </p:nvSpPr>
        <p:spPr>
          <a:xfrm>
            <a:off x="6985000" y="4165600"/>
            <a:ext cx="4191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04 价值实现：形成正向闭环</a:t>
            </a:r>
            <a:endParaRPr lang="en-US" sz="1100"/>
          </a:p>
        </p:txBody>
      </p:sp>
      <p:cxnSp>
        <p:nvCxnSpPr>
          <p:cNvPr id="22" name="Connector 21"/>
          <p:cNvCxnSpPr/>
          <p:nvPr>
            <p:custDataLst>
              <p:tags r:id="rId24"/>
            </p:custDataLst>
          </p:nvPr>
        </p:nvCxnSpPr>
        <p:spPr>
          <a:xfrm rot="-9291">
            <a:off x="6477009" y="4629150"/>
            <a:ext cx="4699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23" name="AutoShape 22"/>
          <p:cNvSpPr/>
          <p:nvPr>
            <p:custDataLst>
              <p:tags r:id="rId25"/>
            </p:custDataLst>
          </p:nvPr>
        </p:nvSpPr>
        <p:spPr>
          <a:xfrm>
            <a:off x="6477000" y="4762500"/>
            <a:ext cx="4699000" cy="1143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DCDCDC"/>
                </a:solidFill>
                <a:latin typeface="Noto Sans SC" panose="020B0200000000000000" charset="-122"/>
                <a:ea typeface="Noto Sans SC" panose="020B0200000000000000" charset="-122"/>
                <a:cs typeface="Noto Sans SC" panose="020B0200000000000000" charset="-122"/>
                <a:sym typeface="Noto Sans SC" panose="020B0200000000000000" charset="-122"/>
              </a:rPr>
              <a:t>长期投资推动价值发现，带来稳定回报，进一步吸引更多长期资金入市，形成可持续的正向循环。</a:t>
            </a:r>
            <a:endParaRPr lang="en-US" sz="1100"/>
          </a:p>
        </p:txBody>
      </p:sp>
    </p:spTree>
    <p:custDataLst>
      <p:tags r:id="rId26"/>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AutoShape 2"/>
          <p:cNvSpPr/>
          <p:nvPr/>
        </p:nvSpPr>
        <p:spPr>
          <a:xfrm>
            <a:off x="2164715" y="301625"/>
            <a:ext cx="823976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36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投资模型建立</a:t>
            </a:r>
            <a:r>
              <a:rPr lang="en-US" sz="36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：从“</a:t>
            </a:r>
            <a:r>
              <a:rPr lang="zh-CN" altLang="en-US" sz="36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短</a:t>
            </a:r>
            <a:r>
              <a:rPr lang="en-US" sz="36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”到“</a:t>
            </a:r>
            <a:r>
              <a:rPr lang="zh-CN" altLang="en-US" sz="36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中长</a:t>
            </a:r>
            <a:r>
              <a:rPr lang="en-US" sz="36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100"/>
          </a:p>
        </p:txBody>
      </p:sp>
      <p:sp>
        <p:nvSpPr>
          <p:cNvPr id="3" name="AutoShape 3"/>
          <p:cNvSpPr/>
          <p:nvPr>
            <p:custDataLst>
              <p:tags r:id="rId2"/>
            </p:custDataLst>
          </p:nvPr>
        </p:nvSpPr>
        <p:spPr>
          <a:xfrm>
            <a:off x="762000" y="1524000"/>
            <a:ext cx="5207000" cy="2286000"/>
          </a:xfrm>
          <a:prstGeom prst="roundRect">
            <a:avLst>
              <a:gd name="adj" fmla="val 5555"/>
            </a:avLst>
          </a:prstGeom>
          <a:solidFill>
            <a:srgbClr val="0A1931">
              <a:alpha val="85000"/>
            </a:srgbClr>
          </a:solidFill>
          <a:ln w="12700" cap="flat" cmpd="sng">
            <a:solidFill>
              <a:srgbClr val="B8860B">
                <a:alpha val="30000"/>
              </a:srgbClr>
            </a:solidFill>
            <a:prstDash val="solid"/>
            <a:round/>
          </a:ln>
        </p:spPr>
        <p:txBody>
          <a:bodyPr vert="horz" wrap="square" lIns="63500" tIns="63500" rIns="63500" bIns="63500" rtlCol="0" anchor="ctr"/>
          <a:lstStyle/>
          <a:p>
            <a:pPr algn="ctr">
              <a:defRPr/>
            </a:pPr>
          </a:p>
        </p:txBody>
      </p:sp>
      <p:pic>
        <p:nvPicPr>
          <p:cNvPr id="4" name="Picture 4"/>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1778000"/>
            <a:ext cx="406400" cy="406400"/>
          </a:xfrm>
          <a:prstGeom prst="rect">
            <a:avLst/>
          </a:prstGeom>
        </p:spPr>
      </p:pic>
      <p:sp>
        <p:nvSpPr>
          <p:cNvPr id="5" name="AutoShape 5"/>
          <p:cNvSpPr/>
          <p:nvPr>
            <p:custDataLst>
              <p:tags r:id="rId6"/>
            </p:custDataLst>
          </p:nvPr>
        </p:nvSpPr>
        <p:spPr>
          <a:xfrm>
            <a:off x="1524000" y="1752600"/>
            <a:ext cx="4191000" cy="444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20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良性健康的市场是</a:t>
            </a:r>
            <a:r>
              <a:rPr lang="zh-CN" altLang="en-US" sz="20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土壤</a:t>
            </a:r>
            <a:endParaRPr lang="zh-CN" altLang="en-US" sz="20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cxnSp>
        <p:nvCxnSpPr>
          <p:cNvPr id="6" name="Connector 6"/>
          <p:cNvCxnSpPr/>
          <p:nvPr>
            <p:custDataLst>
              <p:tags r:id="rId7"/>
            </p:custDataLst>
          </p:nvPr>
        </p:nvCxnSpPr>
        <p:spPr>
          <a:xfrm rot="-9291">
            <a:off x="1016009" y="2216150"/>
            <a:ext cx="4699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7" name="AutoShape 7"/>
          <p:cNvSpPr/>
          <p:nvPr>
            <p:custDataLst>
              <p:tags r:id="rId8"/>
            </p:custDataLst>
          </p:nvPr>
        </p:nvSpPr>
        <p:spPr>
          <a:xfrm>
            <a:off x="1016000" y="2349500"/>
            <a:ext cx="4699000" cy="1270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优化后的市场生态如同肥沃的土壤，引入</a:t>
            </a:r>
            <a:r>
              <a:rPr lang="zh-CN" altLang="en-US" sz="1400">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更多</a:t>
            </a:r>
            <a:r>
              <a:rPr lang="en-US" sz="1400">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的资金</a:t>
            </a:r>
            <a:r>
              <a:rPr lang="zh-CN" altLang="en-US" sz="1400">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构建长期投资模型，留住资金，投资者获利，存款转移，推动</a:t>
            </a:r>
            <a:r>
              <a:rPr lang="zh-CN" altLang="en-US" sz="1400">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消费</a:t>
            </a:r>
            <a:endParaRPr lang="zh-CN" altLang="en-US" sz="1400">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indent="0" algn="l">
              <a:lnSpc>
                <a:spcPct val="125000"/>
              </a:lnSpc>
              <a:defRPr/>
            </a:pPr>
            <a:r>
              <a:rPr lang="zh-CN" altLang="en-US" sz="1400">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拉动内需。形成</a:t>
            </a:r>
            <a:r>
              <a:rPr lang="zh-CN" altLang="en-US" sz="1400">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良性闭环！</a:t>
            </a:r>
            <a:endParaRPr lang="zh-CN" altLang="en-US" sz="1400">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8" name="AutoShape 8"/>
          <p:cNvSpPr/>
          <p:nvPr>
            <p:custDataLst>
              <p:tags r:id="rId9"/>
            </p:custDataLst>
          </p:nvPr>
        </p:nvSpPr>
        <p:spPr>
          <a:xfrm>
            <a:off x="6223000" y="1524000"/>
            <a:ext cx="5207000" cy="2286000"/>
          </a:xfrm>
          <a:prstGeom prst="roundRect">
            <a:avLst>
              <a:gd name="adj" fmla="val 5555"/>
            </a:avLst>
          </a:prstGeom>
          <a:solidFill>
            <a:srgbClr val="0A1931">
              <a:alpha val="85000"/>
            </a:srgbClr>
          </a:solidFill>
          <a:ln w="12700" cap="flat" cmpd="sng">
            <a:solidFill>
              <a:srgbClr val="B8860B">
                <a:alpha val="30000"/>
              </a:srgbClr>
            </a:solidFill>
            <a:prstDash val="solid"/>
            <a:round/>
          </a:ln>
        </p:spPr>
        <p:txBody>
          <a:bodyPr vert="horz" wrap="square" lIns="63500" tIns="63500" rIns="63500" bIns="63500" rtlCol="0" anchor="ctr"/>
          <a:lstStyle/>
          <a:p>
            <a:pPr algn="ctr">
              <a:defRPr/>
            </a:pPr>
          </a:p>
        </p:txBody>
      </p:sp>
      <p:pic>
        <p:nvPicPr>
          <p:cNvPr id="10" name="Picture 9"/>
          <p:cNvPicPr>
            <a:picLocks noChangeAspect="1"/>
          </p:cNvPicPr>
          <p:nvPr>
            <p:custDataLst>
              <p:tags r:id="rId10"/>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77000" y="1778000"/>
            <a:ext cx="406400" cy="406400"/>
          </a:xfrm>
          <a:prstGeom prst="rect">
            <a:avLst/>
          </a:prstGeom>
        </p:spPr>
      </p:pic>
      <p:sp>
        <p:nvSpPr>
          <p:cNvPr id="11" name="AutoShape 10"/>
          <p:cNvSpPr/>
          <p:nvPr>
            <p:custDataLst>
              <p:tags r:id="rId13"/>
            </p:custDataLst>
          </p:nvPr>
        </p:nvSpPr>
        <p:spPr>
          <a:xfrm>
            <a:off x="6985000" y="1752600"/>
            <a:ext cx="4191000" cy="444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20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短线是银，长线是</a:t>
            </a:r>
            <a:r>
              <a:rPr lang="zh-CN" altLang="en-US" sz="20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金</a:t>
            </a:r>
            <a:endParaRPr lang="zh-CN" altLang="en-US" sz="20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cxnSp>
        <p:nvCxnSpPr>
          <p:cNvPr id="12" name="Connector 11"/>
          <p:cNvCxnSpPr/>
          <p:nvPr>
            <p:custDataLst>
              <p:tags r:id="rId14"/>
            </p:custDataLst>
          </p:nvPr>
        </p:nvCxnSpPr>
        <p:spPr>
          <a:xfrm rot="-9291">
            <a:off x="6477009" y="2216150"/>
            <a:ext cx="4699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3" name="AutoShape 12"/>
          <p:cNvSpPr/>
          <p:nvPr>
            <p:custDataLst>
              <p:tags r:id="rId15"/>
            </p:custDataLst>
          </p:nvPr>
        </p:nvSpPr>
        <p:spPr>
          <a:xfrm>
            <a:off x="6477000" y="2349500"/>
            <a:ext cx="4699000" cy="1270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1400" b="0"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当你尝到中长线投资的获利和魅力，会逐步构建操作模型以及仓位配置，短线小仓位活跃，长线敢投，大投，滚动操作，长线是</a:t>
            </a:r>
            <a:r>
              <a:rPr lang="zh-CN" altLang="en-US" sz="1400" b="0"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金</a:t>
            </a:r>
            <a:endParaRPr lang="zh-CN" altLang="en-US" sz="1400" b="0"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4" name="AutoShape 13"/>
          <p:cNvSpPr/>
          <p:nvPr>
            <p:custDataLst>
              <p:tags r:id="rId16"/>
            </p:custDataLst>
          </p:nvPr>
        </p:nvSpPr>
        <p:spPr>
          <a:xfrm>
            <a:off x="762000" y="4064000"/>
            <a:ext cx="5207000" cy="2286000"/>
          </a:xfrm>
          <a:prstGeom prst="roundRect">
            <a:avLst>
              <a:gd name="adj" fmla="val 5555"/>
            </a:avLst>
          </a:prstGeom>
          <a:solidFill>
            <a:srgbClr val="0A1931">
              <a:alpha val="85000"/>
            </a:srgbClr>
          </a:solidFill>
          <a:ln w="12700" cap="flat" cmpd="sng">
            <a:solidFill>
              <a:srgbClr val="B8860B">
                <a:alpha val="30000"/>
              </a:srgbClr>
            </a:solidFill>
            <a:prstDash val="solid"/>
            <a:round/>
          </a:ln>
        </p:spPr>
        <p:txBody>
          <a:bodyPr vert="horz" wrap="square" lIns="63500" tIns="63500" rIns="63500" bIns="63500" rtlCol="0" anchor="ctr"/>
          <a:lstStyle/>
          <a:p>
            <a:pPr algn="ctr">
              <a:defRPr/>
            </a:pPr>
          </a:p>
        </p:txBody>
      </p:sp>
      <p:pic>
        <p:nvPicPr>
          <p:cNvPr id="15" name="Picture 14"/>
          <p:cNvPicPr>
            <a:picLocks noChangeAspect="1"/>
          </p:cNvPicPr>
          <p:nvPr>
            <p:custDataLst>
              <p:tags r:id="rId17"/>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16000" y="4318000"/>
            <a:ext cx="406400" cy="406400"/>
          </a:xfrm>
          <a:prstGeom prst="rect">
            <a:avLst/>
          </a:prstGeom>
        </p:spPr>
      </p:pic>
      <p:sp>
        <p:nvSpPr>
          <p:cNvPr id="16" name="AutoShape 15"/>
          <p:cNvSpPr/>
          <p:nvPr>
            <p:custDataLst>
              <p:tags r:id="rId20"/>
            </p:custDataLst>
          </p:nvPr>
        </p:nvSpPr>
        <p:spPr>
          <a:xfrm>
            <a:off x="1524000" y="4292600"/>
            <a:ext cx="4191000" cy="444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足够了解一家公司，才能让你买的放心</a:t>
            </a:r>
            <a:endParaRPr lang="zh-CN" altLang="en-US"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cxnSp>
        <p:nvCxnSpPr>
          <p:cNvPr id="17" name="Connector 16"/>
          <p:cNvCxnSpPr/>
          <p:nvPr>
            <p:custDataLst>
              <p:tags r:id="rId21"/>
            </p:custDataLst>
          </p:nvPr>
        </p:nvCxnSpPr>
        <p:spPr>
          <a:xfrm rot="-9291">
            <a:off x="1016009" y="4756150"/>
            <a:ext cx="4699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8" name="AutoShape 17"/>
          <p:cNvSpPr/>
          <p:nvPr>
            <p:custDataLst>
              <p:tags r:id="rId22"/>
            </p:custDataLst>
          </p:nvPr>
        </p:nvSpPr>
        <p:spPr>
          <a:xfrm>
            <a:off x="1016000" y="4889500"/>
            <a:ext cx="4699000" cy="1270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1400" b="0"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研究好公司的基本面，比如财务状况，订单情况，公司现金流以及毛利率，关注公司</a:t>
            </a:r>
            <a:r>
              <a:rPr lang="zh-CN" altLang="en-US" sz="1400" b="0"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未来的核心竞争力。</a:t>
            </a:r>
            <a:endParaRPr lang="zh-CN" altLang="en-US" sz="1400" b="0"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9" name="AutoShape 18"/>
          <p:cNvSpPr/>
          <p:nvPr>
            <p:custDataLst>
              <p:tags r:id="rId23"/>
            </p:custDataLst>
          </p:nvPr>
        </p:nvSpPr>
        <p:spPr>
          <a:xfrm>
            <a:off x="6223000" y="4064000"/>
            <a:ext cx="5207000" cy="2286000"/>
          </a:xfrm>
          <a:prstGeom prst="roundRect">
            <a:avLst>
              <a:gd name="adj" fmla="val 5555"/>
            </a:avLst>
          </a:prstGeom>
          <a:solidFill>
            <a:srgbClr val="0A1931">
              <a:alpha val="85000"/>
            </a:srgbClr>
          </a:solidFill>
          <a:ln w="12700" cap="flat" cmpd="sng">
            <a:solidFill>
              <a:srgbClr val="B8860B">
                <a:alpha val="30000"/>
              </a:srgbClr>
            </a:solidFill>
            <a:prstDash val="solid"/>
            <a:round/>
          </a:ln>
        </p:spPr>
        <p:txBody>
          <a:bodyPr vert="horz" wrap="square" lIns="63500" tIns="63500" rIns="63500" bIns="63500" rtlCol="0" anchor="ctr"/>
          <a:lstStyle/>
          <a:p>
            <a:pPr algn="ctr">
              <a:defRPr/>
            </a:pPr>
          </a:p>
        </p:txBody>
      </p:sp>
      <p:pic>
        <p:nvPicPr>
          <p:cNvPr id="20" name="Picture 19"/>
          <p:cNvPicPr>
            <a:picLocks noChangeAspect="1"/>
          </p:cNvPicPr>
          <p:nvPr>
            <p:custDataLst>
              <p:tags r:id="rId24"/>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477000" y="4318000"/>
            <a:ext cx="406400" cy="406400"/>
          </a:xfrm>
          <a:prstGeom prst="rect">
            <a:avLst/>
          </a:prstGeom>
        </p:spPr>
      </p:pic>
      <p:sp>
        <p:nvSpPr>
          <p:cNvPr id="21" name="AutoShape 20"/>
          <p:cNvSpPr/>
          <p:nvPr>
            <p:custDataLst>
              <p:tags r:id="rId27"/>
            </p:custDataLst>
          </p:nvPr>
        </p:nvSpPr>
        <p:spPr>
          <a:xfrm>
            <a:off x="6985000" y="4292600"/>
            <a:ext cx="4191000" cy="444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20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短线波段，看</a:t>
            </a:r>
            <a:r>
              <a:rPr lang="zh-CN" altLang="en-US" sz="20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资金</a:t>
            </a:r>
            <a:endParaRPr lang="zh-CN" altLang="en-US" sz="20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cxnSp>
        <p:nvCxnSpPr>
          <p:cNvPr id="22" name="Connector 21"/>
          <p:cNvCxnSpPr/>
          <p:nvPr>
            <p:custDataLst>
              <p:tags r:id="rId28"/>
            </p:custDataLst>
          </p:nvPr>
        </p:nvCxnSpPr>
        <p:spPr>
          <a:xfrm rot="-9291">
            <a:off x="6477009" y="4756150"/>
            <a:ext cx="4699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23" name="AutoShape 22"/>
          <p:cNvSpPr/>
          <p:nvPr>
            <p:custDataLst>
              <p:tags r:id="rId29"/>
            </p:custDataLst>
          </p:nvPr>
        </p:nvSpPr>
        <p:spPr>
          <a:xfrm>
            <a:off x="6477000" y="4889500"/>
            <a:ext cx="4699000" cy="1270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1400" b="0"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股价短期的波动看流动性，关注筹码控盘情况，在基本面选择好的情况下，按照流动资金与主力控盘反复做</a:t>
            </a:r>
            <a:r>
              <a:rPr lang="zh-CN" altLang="en-US" sz="1400" b="0"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波段</a:t>
            </a:r>
            <a:endParaRPr lang="zh-CN" altLang="en-US" sz="1400" b="0" i="0" u="none" strike="noStrike">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ustDataLst>
      <p:tags r:id="rId30"/>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0" y="1036320"/>
            <a:ext cx="12192000" cy="4377055"/>
          </a:xfrm>
          <a:prstGeom prst="rect">
            <a:avLst/>
          </a:prstGeom>
        </p:spPr>
      </p:pic>
      <p:sp>
        <p:nvSpPr>
          <p:cNvPr id="3" name="AutoShape 2"/>
          <p:cNvSpPr/>
          <p:nvPr/>
        </p:nvSpPr>
        <p:spPr>
          <a:xfrm>
            <a:off x="2923540" y="104775"/>
            <a:ext cx="720344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zh-CN" altLang="en-US" sz="32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慢涨急跌是常态，珍惜牛市的调整</a:t>
            </a:r>
            <a:endParaRPr lang="zh-CN" altLang="en-US" sz="32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4" name="文本框 3"/>
          <p:cNvSpPr txBox="1"/>
          <p:nvPr/>
        </p:nvSpPr>
        <p:spPr>
          <a:xfrm>
            <a:off x="2614930" y="5467985"/>
            <a:ext cx="8540750" cy="922020"/>
          </a:xfrm>
          <a:prstGeom prst="rect">
            <a:avLst/>
          </a:prstGeom>
          <a:noFill/>
        </p:spPr>
        <p:txBody>
          <a:bodyPr wrap="square" rtlCol="0" anchor="t">
            <a:spAutoFit/>
          </a:bodyPr>
          <a:p>
            <a:r>
              <a:rPr lang="en-US" altLang="zh-CN" b="1">
                <a:sym typeface="+mn-ea"/>
              </a:rPr>
              <a:t>      </a:t>
            </a:r>
            <a:r>
              <a:rPr lang="zh-CN" altLang="en-US" b="1">
                <a:solidFill>
                  <a:schemeClr val="bg1"/>
                </a:solidFill>
                <a:sym typeface="+mn-ea"/>
              </a:rPr>
              <a:t>中国长牛已在路上，任何外围事件性影响都不会改变慢牛趋势，</a:t>
            </a:r>
            <a:br>
              <a:rPr lang="zh-CN" altLang="en-US" b="1">
                <a:solidFill>
                  <a:schemeClr val="bg1"/>
                </a:solidFill>
                <a:sym typeface="+mn-ea"/>
              </a:rPr>
            </a:br>
            <a:r>
              <a:rPr lang="en-US" altLang="zh-CN" b="1">
                <a:sym typeface="+mn-ea"/>
              </a:rPr>
              <a:t>       </a:t>
            </a:r>
            <a:r>
              <a:rPr lang="zh-CN" altLang="en-US" b="1">
                <a:solidFill>
                  <a:srgbClr val="FF0000"/>
                </a:solidFill>
                <a:sym typeface="+mn-ea"/>
              </a:rPr>
              <a:t>让中国股市成为敢投，可投，有机会的长牛慢牛市场</a:t>
            </a:r>
            <a:endParaRPr lang="zh-CN" altLang="en-US" b="1">
              <a:solidFill>
                <a:srgbClr val="FF0000"/>
              </a:solidFill>
            </a:endParaRPr>
          </a:p>
          <a:p>
            <a:r>
              <a:rPr lang="en-US" altLang="zh-CN" b="1">
                <a:solidFill>
                  <a:srgbClr val="FF0000"/>
                </a:solidFill>
                <a:sym typeface="+mn-ea"/>
              </a:rPr>
              <a:t>      </a:t>
            </a:r>
            <a:r>
              <a:rPr lang="zh-CN" altLang="en-US" b="1">
                <a:solidFill>
                  <a:schemeClr val="bg1"/>
                </a:solidFill>
                <a:sym typeface="+mn-ea"/>
              </a:rPr>
              <a:t>对我们来说，只要有调整就是机会，让我们一起期待未来十年为周期的长牛</a:t>
            </a:r>
            <a:endParaRPr lang="zh-CN" altLang="en-US" b="1">
              <a:solidFill>
                <a:schemeClr val="bg1"/>
              </a:solidFill>
              <a:sym typeface="+mn-ea"/>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AutoShape 2"/>
          <p:cNvSpPr/>
          <p:nvPr/>
        </p:nvSpPr>
        <p:spPr>
          <a:xfrm>
            <a:off x="2923540" y="104775"/>
            <a:ext cx="720344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altLang="zh-CN" sz="32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3</a:t>
            </a:r>
            <a:r>
              <a:rPr lang="zh-CN" altLang="en-US" sz="32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月高位震荡，操作上</a:t>
            </a:r>
            <a:r>
              <a:rPr lang="zh-CN" altLang="en-US" sz="32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勿追涨杀跌</a:t>
            </a:r>
            <a:endParaRPr lang="zh-CN" altLang="en-US" sz="32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5" name="图片 4"/>
          <p:cNvPicPr>
            <a:picLocks noChangeAspect="1"/>
          </p:cNvPicPr>
          <p:nvPr/>
        </p:nvPicPr>
        <p:blipFill>
          <a:blip r:embed="rId2"/>
          <a:stretch>
            <a:fillRect/>
          </a:stretch>
        </p:blipFill>
        <p:spPr>
          <a:xfrm>
            <a:off x="43815" y="1257300"/>
            <a:ext cx="4698365" cy="4866005"/>
          </a:xfrm>
          <a:prstGeom prst="rect">
            <a:avLst/>
          </a:prstGeom>
        </p:spPr>
      </p:pic>
      <p:pic>
        <p:nvPicPr>
          <p:cNvPr id="6" name="图片 5"/>
          <p:cNvPicPr>
            <a:picLocks noChangeAspect="1"/>
          </p:cNvPicPr>
          <p:nvPr/>
        </p:nvPicPr>
        <p:blipFill>
          <a:blip r:embed="rId3"/>
          <a:stretch>
            <a:fillRect/>
          </a:stretch>
        </p:blipFill>
        <p:spPr>
          <a:xfrm>
            <a:off x="4742180" y="1311275"/>
            <a:ext cx="7258050" cy="4812030"/>
          </a:xfrm>
          <a:prstGeom prst="rect">
            <a:avLst/>
          </a:prstGeom>
        </p:spPr>
      </p:pic>
      <p:sp>
        <p:nvSpPr>
          <p:cNvPr id="7" name="文本框 6"/>
          <p:cNvSpPr txBox="1"/>
          <p:nvPr/>
        </p:nvSpPr>
        <p:spPr>
          <a:xfrm>
            <a:off x="4639945" y="6189980"/>
            <a:ext cx="3488690" cy="368300"/>
          </a:xfrm>
          <a:prstGeom prst="rect">
            <a:avLst/>
          </a:prstGeom>
          <a:noFill/>
        </p:spPr>
        <p:txBody>
          <a:bodyPr wrap="square" rtlCol="0">
            <a:spAutoFit/>
          </a:bodyPr>
          <a:p>
            <a:r>
              <a:rPr lang="en-US" altLang="zh-CN" b="1">
                <a:solidFill>
                  <a:schemeClr val="accent5">
                    <a:lumMod val="75000"/>
                  </a:schemeClr>
                </a:solidFill>
              </a:rPr>
              <a:t>3</a:t>
            </a:r>
            <a:r>
              <a:rPr lang="zh-CN" altLang="en-US" b="1">
                <a:solidFill>
                  <a:schemeClr val="accent5">
                    <a:lumMod val="75000"/>
                  </a:schemeClr>
                </a:solidFill>
              </a:rPr>
              <a:t>月适合做潜伏，不适合做追涨</a:t>
            </a:r>
            <a:endParaRPr lang="zh-CN" altLang="en-US" b="1">
              <a:solidFill>
                <a:schemeClr val="accent5">
                  <a:lumMod val="75000"/>
                </a:schemeClr>
              </a:solidFill>
            </a:endParaRPr>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2118043" y="3064510"/>
            <a:ext cx="7955915" cy="2430145"/>
          </a:xfrm>
          <a:prstGeom prst="rect">
            <a:avLst/>
          </a:prstGeom>
          <a:noFill/>
        </p:spPr>
        <p:txBody>
          <a:bodyPr wrap="square" rtlCol="0">
            <a:spAutoFit/>
          </a:bodyPr>
          <a:p>
            <a:pPr algn="ctr" fontAlgn="auto"/>
            <a:r>
              <a:rPr lang="en-US" altLang="zh-CN" sz="7600">
                <a:solidFill>
                  <a:schemeClr val="bg1"/>
                </a:solidFill>
                <a:latin typeface="思源黑体 CN Bold" panose="020B0800000000000000" charset="-122"/>
                <a:ea typeface="思源黑体 CN Bold" panose="020B0800000000000000" charset="-122"/>
                <a:sym typeface="+mn-ea"/>
              </a:rPr>
              <a:t> </a:t>
            </a:r>
            <a:r>
              <a:rPr lang="zh-CN" altLang="en-US" sz="7600">
                <a:solidFill>
                  <a:schemeClr val="bg1"/>
                </a:solidFill>
                <a:latin typeface="思源黑体 CN Bold" panose="020B0800000000000000" charset="-122"/>
                <a:ea typeface="思源黑体 CN Bold" panose="020B0800000000000000" charset="-122"/>
                <a:sym typeface="+mn-ea"/>
              </a:rPr>
              <a:t>十五五规划</a:t>
            </a:r>
            <a:endParaRPr lang="zh-CN" altLang="en-US" sz="7600">
              <a:solidFill>
                <a:schemeClr val="bg1"/>
              </a:solidFill>
              <a:latin typeface="思源黑体 CN Bold" panose="020B0800000000000000" charset="-122"/>
              <a:ea typeface="思源黑体 CN Bold" panose="020B0800000000000000" charset="-122"/>
              <a:sym typeface="+mn-ea"/>
            </a:endParaRPr>
          </a:p>
          <a:p>
            <a:pPr algn="ctr" fontAlgn="auto"/>
            <a:r>
              <a:rPr lang="en-US" altLang="zh-CN" sz="7600">
                <a:solidFill>
                  <a:schemeClr val="bg1"/>
                </a:solidFill>
                <a:latin typeface="思源黑体 CN Bold" panose="020B0800000000000000" charset="-122"/>
                <a:ea typeface="思源黑体 CN Bold" panose="020B0800000000000000" charset="-122"/>
                <a:sym typeface="+mn-ea"/>
              </a:rPr>
              <a:t>--</a:t>
            </a:r>
            <a:r>
              <a:rPr lang="zh-CN" altLang="en-US" sz="7600">
                <a:solidFill>
                  <a:schemeClr val="bg1"/>
                </a:solidFill>
                <a:latin typeface="思源黑体 CN Bold" panose="020B0800000000000000" charset="-122"/>
                <a:ea typeface="思源黑体 CN Bold" panose="020B0800000000000000" charset="-122"/>
                <a:sym typeface="+mn-ea"/>
              </a:rPr>
              <a:t>跟资金布局</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2"/>
          <a:stretch>
            <a:fillRect/>
          </a:stretch>
        </p:blipFill>
        <p:spPr>
          <a:xfrm>
            <a:off x="151765" y="1012190"/>
            <a:ext cx="11787505" cy="5138420"/>
          </a:xfrm>
          <a:prstGeom prst="rect">
            <a:avLst/>
          </a:prstGeom>
        </p:spPr>
      </p:pic>
      <p:sp>
        <p:nvSpPr>
          <p:cNvPr id="5" name="AutoShape 2"/>
          <p:cNvSpPr/>
          <p:nvPr/>
        </p:nvSpPr>
        <p:spPr>
          <a:xfrm>
            <a:off x="2130425" y="281940"/>
            <a:ext cx="7266305"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重点发展的新兴与未来产业</a:t>
            </a:r>
            <a:endPar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AutoShape 3"/>
          <p:cNvSpPr/>
          <p:nvPr>
            <p:custDataLst>
              <p:tags r:id="rId2"/>
            </p:custDataLst>
          </p:nvPr>
        </p:nvSpPr>
        <p:spPr>
          <a:xfrm>
            <a:off x="762000" y="1524000"/>
            <a:ext cx="5334000" cy="1397000"/>
          </a:xfrm>
          <a:prstGeom prst="roundRect">
            <a:avLst>
              <a:gd name="adj" fmla="val 9090"/>
            </a:avLst>
          </a:prstGeom>
          <a:solidFill>
            <a:srgbClr val="FFFFFF">
              <a:alpha val="5000"/>
            </a:srgbClr>
          </a:solidFill>
          <a:ln cap="flat" cmpd="sng">
            <a:solidFill>
              <a:srgbClr val="E6CFCF">
                <a:alpha val="5000"/>
              </a:srgbClr>
            </a:solidFill>
            <a:prstDash val="solid"/>
            <a:round/>
          </a:ln>
        </p:spPr>
        <p:txBody>
          <a:bodyPr vert="horz" wrap="square" lIns="63500" tIns="63500" rIns="63500" bIns="63500" rtlCol="0" anchor="ctr"/>
          <a:lstStyle/>
          <a:p>
            <a:pPr algn="ctr">
              <a:defRPr/>
            </a:pPr>
          </a:p>
        </p:txBody>
      </p:sp>
      <p:pic>
        <p:nvPicPr>
          <p:cNvPr id="4" name="Picture 4"/>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1714500"/>
            <a:ext cx="406400" cy="406400"/>
          </a:xfrm>
          <a:prstGeom prst="rect">
            <a:avLst/>
          </a:prstGeom>
        </p:spPr>
      </p:pic>
      <p:sp>
        <p:nvSpPr>
          <p:cNvPr id="5" name="AutoShape 5"/>
          <p:cNvSpPr/>
          <p:nvPr>
            <p:custDataLst>
              <p:tags r:id="rId6"/>
            </p:custDataLst>
          </p:nvPr>
        </p:nvSpPr>
        <p:spPr>
          <a:xfrm>
            <a:off x="1524000" y="1676400"/>
            <a:ext cx="4318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4">
                    <a:lumMod val="7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加强原始创新和关键核心技术攻关</a:t>
            </a:r>
            <a:endParaRPr lang="en-US" sz="1800" b="1" i="0" u="none" strike="noStrike">
              <a:solidFill>
                <a:schemeClr val="accent4">
                  <a:lumMod val="7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6" name="AutoShape 6"/>
          <p:cNvSpPr/>
          <p:nvPr>
            <p:custDataLst>
              <p:tags r:id="rId7"/>
            </p:custDataLst>
          </p:nvPr>
        </p:nvSpPr>
        <p:spPr>
          <a:xfrm>
            <a:off x="1524000" y="2057400"/>
            <a:ext cx="4318000" cy="698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聚焦集成电路、工业母机等“卡脖子”领域，实施一批具有前瞻性、战略性的国家重大科技项目。</a:t>
            </a:r>
            <a:endParaRPr 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7" name="AutoShape 7"/>
          <p:cNvSpPr/>
          <p:nvPr>
            <p:custDataLst>
              <p:tags r:id="rId8"/>
            </p:custDataLst>
          </p:nvPr>
        </p:nvSpPr>
        <p:spPr>
          <a:xfrm>
            <a:off x="762000" y="3111500"/>
            <a:ext cx="5334000" cy="1397000"/>
          </a:xfrm>
          <a:prstGeom prst="roundRect">
            <a:avLst>
              <a:gd name="adj" fmla="val 9090"/>
            </a:avLst>
          </a:prstGeom>
          <a:solidFill>
            <a:srgbClr val="FFFFFF">
              <a:alpha val="5000"/>
            </a:srgbClr>
          </a:solidFill>
          <a:ln cap="flat" cmpd="sng">
            <a:solidFill>
              <a:srgbClr val="E6CFCF">
                <a:alpha val="5000"/>
              </a:srgbClr>
            </a:solidFill>
            <a:prstDash val="solid"/>
            <a:round/>
          </a:ln>
        </p:spPr>
        <p:txBody>
          <a:bodyPr vert="horz" wrap="square" lIns="63500" tIns="63500" rIns="63500" bIns="63500" rtlCol="0" anchor="ctr"/>
          <a:lstStyle/>
          <a:p>
            <a:pPr algn="ctr">
              <a:defRPr/>
            </a:pPr>
          </a:p>
        </p:txBody>
      </p:sp>
      <p:pic>
        <p:nvPicPr>
          <p:cNvPr id="8" name="Picture 8"/>
          <p:cNvPicPr>
            <a:picLocks noChangeAspect="1"/>
          </p:cNvPicPr>
          <p:nvPr>
            <p:custDataLst>
              <p:tags r:id="rId9"/>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6000" y="3302000"/>
            <a:ext cx="406400" cy="406400"/>
          </a:xfrm>
          <a:prstGeom prst="rect">
            <a:avLst/>
          </a:prstGeom>
        </p:spPr>
      </p:pic>
      <p:sp>
        <p:nvSpPr>
          <p:cNvPr id="2" name="AutoShape 9"/>
          <p:cNvSpPr/>
          <p:nvPr>
            <p:custDataLst>
              <p:tags r:id="rId12"/>
            </p:custDataLst>
          </p:nvPr>
        </p:nvSpPr>
        <p:spPr>
          <a:xfrm>
            <a:off x="1524000" y="3263900"/>
            <a:ext cx="4318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4">
                    <a:lumMod val="7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深入推进数字中国建设</a:t>
            </a:r>
            <a:endParaRPr lang="en-US" sz="1800" b="1" i="0" u="none" strike="noStrike">
              <a:solidFill>
                <a:schemeClr val="accent4">
                  <a:lumMod val="7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0" name="AutoShape 10"/>
          <p:cNvSpPr/>
          <p:nvPr>
            <p:custDataLst>
              <p:tags r:id="rId13"/>
            </p:custDataLst>
          </p:nvPr>
        </p:nvSpPr>
        <p:spPr>
          <a:xfrm>
            <a:off x="1524000" y="3644900"/>
            <a:ext cx="4318000" cy="698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加快数字技术与实体经济深度融合，目标是数字经济核心产业增加值占GDP比重达到12.5%。</a:t>
            </a:r>
            <a:endParaRPr 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1" name="AutoShape 11"/>
          <p:cNvSpPr/>
          <p:nvPr>
            <p:custDataLst>
              <p:tags r:id="rId14"/>
            </p:custDataLst>
          </p:nvPr>
        </p:nvSpPr>
        <p:spPr>
          <a:xfrm>
            <a:off x="762000" y="4699000"/>
            <a:ext cx="5334000" cy="1397000"/>
          </a:xfrm>
          <a:prstGeom prst="roundRect">
            <a:avLst>
              <a:gd name="adj" fmla="val 9090"/>
            </a:avLst>
          </a:prstGeom>
          <a:solidFill>
            <a:srgbClr val="FFFFFF">
              <a:alpha val="5000"/>
            </a:srgbClr>
          </a:solidFill>
          <a:ln cap="flat" cmpd="sng">
            <a:solidFill>
              <a:srgbClr val="E6CFCF">
                <a:alpha val="5000"/>
              </a:srgbClr>
            </a:solidFill>
            <a:prstDash val="solid"/>
            <a:round/>
          </a:ln>
        </p:spPr>
        <p:txBody>
          <a:bodyPr vert="horz" wrap="square" lIns="63500" tIns="63500" rIns="63500" bIns="63500" rtlCol="0" anchor="ctr"/>
          <a:lstStyle/>
          <a:p>
            <a:pPr algn="ctr">
              <a:defRPr/>
            </a:pPr>
          </a:p>
        </p:txBody>
      </p:sp>
      <p:pic>
        <p:nvPicPr>
          <p:cNvPr id="12" name="Picture 12"/>
          <p:cNvPicPr>
            <a:picLocks noChangeAspect="1"/>
          </p:cNvPicPr>
          <p:nvPr>
            <p:custDataLst>
              <p:tags r:id="rId15"/>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16000" y="4889500"/>
            <a:ext cx="406400" cy="406400"/>
          </a:xfrm>
          <a:prstGeom prst="rect">
            <a:avLst/>
          </a:prstGeom>
        </p:spPr>
      </p:pic>
      <p:sp>
        <p:nvSpPr>
          <p:cNvPr id="13" name="AutoShape 13"/>
          <p:cNvSpPr/>
          <p:nvPr>
            <p:custDataLst>
              <p:tags r:id="rId18"/>
            </p:custDataLst>
          </p:nvPr>
        </p:nvSpPr>
        <p:spPr>
          <a:xfrm>
            <a:off x="1524000" y="4851400"/>
            <a:ext cx="4318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4">
                    <a:lumMod val="7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建设国家战略科技力量</a:t>
            </a:r>
            <a:endParaRPr lang="en-US" sz="1800" b="1" i="0" u="none" strike="noStrike">
              <a:solidFill>
                <a:schemeClr val="accent4">
                  <a:lumMod val="75000"/>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4" name="AutoShape 14"/>
          <p:cNvSpPr/>
          <p:nvPr>
            <p:custDataLst>
              <p:tags r:id="rId19"/>
            </p:custDataLst>
          </p:nvPr>
        </p:nvSpPr>
        <p:spPr>
          <a:xfrm>
            <a:off x="1524000" y="5232400"/>
            <a:ext cx="4318000" cy="6985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优化国家科研机构、高水平研究型大学、科技领军企业定位和布局，完善国家创新体系。</a:t>
            </a:r>
            <a:endParaRPr 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15" name="Picture 15"/>
          <p:cNvPicPr>
            <a:picLocks noChangeAspect="1"/>
          </p:cNvPicPr>
          <p:nvPr/>
        </p:nvPicPr>
        <p:blipFill>
          <a:blip r:embed="rId20"/>
          <a:srcRect l="12999" r="12999"/>
          <a:stretch>
            <a:fillRect/>
          </a:stretch>
        </p:blipFill>
        <p:spPr>
          <a:xfrm>
            <a:off x="6350000" y="1524000"/>
            <a:ext cx="5080000" cy="4572000"/>
          </a:xfrm>
          <a:prstGeom prst="roundRect">
            <a:avLst>
              <a:gd name="adj" fmla="val 2777"/>
            </a:avLst>
          </a:prstGeom>
          <a:noFill/>
          <a:ln w="25400" cap="flat" cmpd="sng">
            <a:noFill/>
            <a:prstDash val="solid"/>
            <a:round/>
          </a:ln>
          <a:effectLst>
            <a:outerShdw blurRad="254000" dist="127000" dir="2700000" algn="tl" rotWithShape="0">
              <a:srgbClr val="000000">
                <a:alpha val="30000"/>
              </a:srgbClr>
            </a:outerShdw>
          </a:effectLst>
        </p:spPr>
      </p:pic>
      <p:sp>
        <p:nvSpPr>
          <p:cNvPr id="16" name="AutoShape 2"/>
          <p:cNvSpPr/>
          <p:nvPr/>
        </p:nvSpPr>
        <p:spPr>
          <a:xfrm>
            <a:off x="2259965" y="440055"/>
            <a:ext cx="791718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加快科技自立自强</a:t>
            </a:r>
            <a:endPar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Tree>
    <p:custDataLst>
      <p:tags r:id="rId2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AutoShape 2"/>
          <p:cNvSpPr/>
          <p:nvPr/>
        </p:nvSpPr>
        <p:spPr>
          <a:xfrm>
            <a:off x="1948180" y="223520"/>
            <a:ext cx="879856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投资机会一：人工智能与算力基础设施</a:t>
            </a:r>
            <a:endPar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5" name="AutoShape 5"/>
          <p:cNvSpPr/>
          <p:nvPr/>
        </p:nvSpPr>
        <p:spPr>
          <a:xfrm>
            <a:off x="1397000" y="1676400"/>
            <a:ext cx="4445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核心逻辑：新质生产力引擎</a:t>
            </a:r>
            <a:endParaRPr lang="en-US" sz="1100"/>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1714500"/>
            <a:ext cx="304800" cy="304800"/>
          </a:xfrm>
          <a:prstGeom prst="rect">
            <a:avLst/>
          </a:prstGeom>
        </p:spPr>
      </p:pic>
      <p:sp>
        <p:nvSpPr>
          <p:cNvPr id="6" name="AutoShape 6"/>
          <p:cNvSpPr/>
          <p:nvPr/>
        </p:nvSpPr>
        <p:spPr>
          <a:xfrm>
            <a:off x="1073785" y="2146300"/>
            <a:ext cx="4826000" cy="889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0" i="0" u="none" strike="noStrike">
                <a:solidFill>
                  <a:srgbClr val="C8C8C8"/>
                </a:solidFill>
                <a:latin typeface="Noto Sans SC" panose="020B0200000000000000" charset="-122"/>
                <a:ea typeface="Noto Sans SC" panose="020B0200000000000000" charset="-122"/>
                <a:cs typeface="Noto Sans SC" panose="020B0200000000000000" charset="-122"/>
                <a:sym typeface="Noto Sans SC" panose="020B0200000000000000" charset="-122"/>
              </a:rPr>
              <a:t>人工智能是“新质生产力”的核心引擎，政策将持续推动“人工智能+”行动。算力作为AI发展的核心底座，将迎来大规模建设和升级的浪潮。</a:t>
            </a:r>
            <a:endParaRPr lang="en-US" sz="1100"/>
          </a:p>
        </p:txBody>
      </p:sp>
      <p:sp>
        <p:nvSpPr>
          <p:cNvPr id="7" name="AutoShape 7"/>
          <p:cNvSpPr/>
          <p:nvPr/>
        </p:nvSpPr>
        <p:spPr>
          <a:xfrm>
            <a:off x="1016000" y="3347720"/>
            <a:ext cx="433959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关注重点：全产业链布局</a:t>
            </a:r>
            <a:endParaRPr lang="en-US" sz="1100"/>
          </a:p>
        </p:txBody>
      </p:sp>
      <p:sp>
        <p:nvSpPr>
          <p:cNvPr id="10" name="AutoShape 10"/>
          <p:cNvSpPr/>
          <p:nvPr/>
        </p:nvSpPr>
        <p:spPr>
          <a:xfrm>
            <a:off x="1016000" y="4041140"/>
            <a:ext cx="4445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FF7D00"/>
                </a:solidFill>
                <a:latin typeface="Noto Sans SC" panose="020B0200000000000000" charset="-122"/>
                <a:ea typeface="Noto Sans SC" panose="020B0200000000000000" charset="-122"/>
                <a:cs typeface="Noto Sans SC" panose="020B0200000000000000" charset="-122"/>
                <a:sym typeface="Noto Sans SC" panose="020B0200000000000000" charset="-122"/>
              </a:rPr>
              <a:t>模型层：</a:t>
            </a:r>
            <a:r>
              <a:rPr lang="en-US" sz="1400" b="0" i="0" u="none" strike="noStrike">
                <a:solidFill>
                  <a:srgbClr val="C8C8C8"/>
                </a:solidFill>
                <a:latin typeface="Noto Sans SC" panose="020B0200000000000000" charset="-122"/>
                <a:ea typeface="Noto Sans SC" panose="020B0200000000000000" charset="-122"/>
                <a:cs typeface="Noto Sans SC" panose="020B0200000000000000" charset="-122"/>
                <a:sym typeface="Noto Sans SC" panose="020B0200000000000000" charset="-122"/>
              </a:rPr>
              <a:t>通用大模型与行业垂直大模型的研发与应用落地。</a:t>
            </a:r>
            <a:endParaRPr lang="en-US" sz="1100"/>
          </a:p>
        </p:txBody>
      </p:sp>
      <p:sp>
        <p:nvSpPr>
          <p:cNvPr id="13" name="AutoShape 13"/>
          <p:cNvSpPr/>
          <p:nvPr/>
        </p:nvSpPr>
        <p:spPr>
          <a:xfrm>
            <a:off x="1016000" y="4731385"/>
            <a:ext cx="4445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FF7D00"/>
                </a:solidFill>
                <a:latin typeface="Noto Sans SC" panose="020B0200000000000000" charset="-122"/>
                <a:ea typeface="Noto Sans SC" panose="020B0200000000000000" charset="-122"/>
                <a:cs typeface="Noto Sans SC" panose="020B0200000000000000" charset="-122"/>
                <a:sym typeface="Noto Sans SC" panose="020B0200000000000000" charset="-122"/>
              </a:rPr>
              <a:t>算力层：</a:t>
            </a:r>
            <a:r>
              <a:rPr 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算力芯片（GPU/NPU）、</a:t>
            </a:r>
            <a:r>
              <a:rPr lang="en-US" sz="1400" b="1" i="0" u="none" strike="noStrike">
                <a:solidFill>
                  <a:srgbClr val="B77DFE"/>
                </a:solidFill>
                <a:latin typeface="Noto Sans SC" panose="020B0200000000000000" charset="-122"/>
                <a:ea typeface="Noto Sans SC" panose="020B0200000000000000" charset="-122"/>
                <a:cs typeface="Noto Sans SC" panose="020B0200000000000000" charset="-122"/>
                <a:sym typeface="Noto Sans SC" panose="020B0200000000000000" charset="-122"/>
              </a:rPr>
              <a:t>光模块、</a:t>
            </a:r>
            <a:r>
              <a:rPr lang="zh-CN" altLang="en-US" sz="1400" b="1" i="0" u="none" strike="noStrike">
                <a:solidFill>
                  <a:srgbClr val="B77DFE"/>
                </a:solidFill>
                <a:latin typeface="Noto Sans SC" panose="020B0200000000000000" charset="-122"/>
                <a:ea typeface="Noto Sans SC" panose="020B0200000000000000" charset="-122"/>
                <a:cs typeface="Noto Sans SC" panose="020B0200000000000000" charset="-122"/>
                <a:sym typeface="Noto Sans SC" panose="020B0200000000000000" charset="-122"/>
              </a:rPr>
              <a:t>交换机</a:t>
            </a:r>
            <a:r>
              <a:rPr lang="zh-CN" alt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数据中心</a:t>
            </a:r>
            <a:r>
              <a:rPr lang="zh-CN" alt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altLang="zh-CN" sz="1400" b="1" i="0" u="none" strike="noStrike">
                <a:solidFill>
                  <a:srgbClr val="B77DFE"/>
                </a:solidFill>
                <a:latin typeface="Noto Sans SC" panose="020B0200000000000000" charset="-122"/>
                <a:ea typeface="Noto Sans SC" panose="020B0200000000000000" charset="-122"/>
                <a:cs typeface="Noto Sans SC" panose="020B0200000000000000" charset="-122"/>
                <a:sym typeface="Noto Sans SC" panose="020B0200000000000000" charset="-122"/>
              </a:rPr>
              <a:t>PCB</a:t>
            </a:r>
            <a:r>
              <a:rPr lang="en-US" altLang="zh-CN"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zh-CN" alt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液冷</a:t>
            </a:r>
            <a:r>
              <a:rPr lang="en-US" sz="14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建设与运营</a:t>
            </a:r>
            <a:r>
              <a:rPr lang="en-US" sz="1400" b="0" i="0" u="none" strike="noStrike">
                <a:solidFill>
                  <a:srgbClr val="C8C8C8"/>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100"/>
          </a:p>
        </p:txBody>
      </p:sp>
      <p:sp>
        <p:nvSpPr>
          <p:cNvPr id="16" name="AutoShape 16"/>
          <p:cNvSpPr/>
          <p:nvPr/>
        </p:nvSpPr>
        <p:spPr>
          <a:xfrm>
            <a:off x="1016000" y="5605780"/>
            <a:ext cx="4445000" cy="558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FF7D00"/>
                </a:solidFill>
                <a:latin typeface="Noto Sans SC" panose="020B0200000000000000" charset="-122"/>
                <a:ea typeface="Noto Sans SC" panose="020B0200000000000000" charset="-122"/>
                <a:cs typeface="Noto Sans SC" panose="020B0200000000000000" charset="-122"/>
                <a:sym typeface="Noto Sans SC" panose="020B0200000000000000" charset="-122"/>
              </a:rPr>
              <a:t>应用层：</a:t>
            </a:r>
            <a:r>
              <a:rPr lang="en-US" sz="1400" b="0" i="0" u="none" strike="noStrike">
                <a:solidFill>
                  <a:srgbClr val="C8C8C8"/>
                </a:solidFill>
                <a:latin typeface="Noto Sans SC" panose="020B0200000000000000" charset="-122"/>
                <a:ea typeface="Noto Sans SC" panose="020B0200000000000000" charset="-122"/>
                <a:cs typeface="Noto Sans SC" panose="020B0200000000000000" charset="-122"/>
                <a:sym typeface="Noto Sans SC" panose="020B0200000000000000" charset="-122"/>
              </a:rPr>
              <a:t>智能制造、智慧医疗、智能驾驶等领域的AI应用场景。</a:t>
            </a:r>
            <a:endParaRPr lang="en-US" sz="1100"/>
          </a:p>
        </p:txBody>
      </p:sp>
      <p:pic>
        <p:nvPicPr>
          <p:cNvPr id="8" name="图片 7"/>
          <p:cNvPicPr/>
          <p:nvPr/>
        </p:nvPicPr>
        <p:blipFill>
          <a:blip r:embed="rId4"/>
          <a:stretch>
            <a:fillRect/>
          </a:stretch>
        </p:blipFill>
        <p:spPr>
          <a:xfrm>
            <a:off x="6442710" y="1471295"/>
            <a:ext cx="4679950" cy="4882515"/>
          </a:xfrm>
          <a:prstGeom prst="rect">
            <a:avLst/>
          </a:prstGeom>
        </p:spPr>
      </p:pic>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772795" y="666750"/>
            <a:ext cx="10883900" cy="5714365"/>
          </a:xfrm>
          <a:prstGeom prst="rect">
            <a:avLst/>
          </a:prstGeom>
        </p:spPr>
      </p:pic>
      <p:sp>
        <p:nvSpPr>
          <p:cNvPr id="3" name="文本框 2"/>
          <p:cNvSpPr txBox="1"/>
          <p:nvPr/>
        </p:nvSpPr>
        <p:spPr>
          <a:xfrm>
            <a:off x="2456815" y="109220"/>
            <a:ext cx="8217535" cy="368300"/>
          </a:xfrm>
          <a:prstGeom prst="rect">
            <a:avLst/>
          </a:prstGeom>
          <a:noFill/>
        </p:spPr>
        <p:txBody>
          <a:bodyPr wrap="square" rtlCol="0">
            <a:spAutoFit/>
          </a:bodyPr>
          <a:p>
            <a:r>
              <a:rPr lang="zh-CN" altLang="en-US" b="1">
                <a:solidFill>
                  <a:schemeClr val="bg1"/>
                </a:solidFill>
              </a:rPr>
              <a:t>最确定</a:t>
            </a:r>
            <a:r>
              <a:rPr lang="zh-CN" altLang="en-US" b="1">
                <a:solidFill>
                  <a:schemeClr val="bg1"/>
                </a:solidFill>
              </a:rPr>
              <a:t>的光模块位置较高，多数个股股价高，位置高，需要等合理的位置</a:t>
            </a:r>
            <a:r>
              <a:rPr lang="zh-CN" altLang="en-US" b="1">
                <a:solidFill>
                  <a:schemeClr val="bg1"/>
                </a:solidFill>
              </a:rPr>
              <a:t>布局</a:t>
            </a:r>
            <a:endParaRPr lang="zh-CN" altLang="en-US" b="1">
              <a:solidFill>
                <a:schemeClr val="bg1"/>
              </a:solidFill>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框"/>
          <p:cNvPicPr>
            <a:picLocks noChangeAspect="1"/>
          </p:cNvPicPr>
          <p:nvPr/>
        </p:nvPicPr>
        <p:blipFill>
          <a:blip r:embed="rId1"/>
          <a:stretch>
            <a:fillRect/>
          </a:stretch>
        </p:blipFill>
        <p:spPr>
          <a:xfrm>
            <a:off x="1046480" y="3359785"/>
            <a:ext cx="10088880" cy="2813050"/>
          </a:xfrm>
          <a:prstGeom prst="rect">
            <a:avLst/>
          </a:prstGeom>
        </p:spPr>
      </p:pic>
      <p:sp>
        <p:nvSpPr>
          <p:cNvPr id="2" name="文本框 1"/>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方正宝黑体 简 Medium" panose="02010600010101010101" charset="-122"/>
                <a:ea typeface="方正宝黑体 简 Medium" panose="02010600010101010101" charset="-122"/>
                <a:sym typeface="+mn-ea"/>
              </a:rPr>
              <a:t>·</a:t>
            </a:r>
            <a:endParaRPr lang="en-US" altLang="zh-CN" sz="2300">
              <a:solidFill>
                <a:srgbClr val="4A4A4A"/>
              </a:solidFill>
              <a:latin typeface="方正宝黑体 简 Medium" panose="02010600010101010101" charset="-122"/>
              <a:ea typeface="方正宝黑体 简 Medium" panose="02010600010101010101" charset="-122"/>
              <a:sym typeface="方正宝黑体 简 Medium" panose="02010600010101010101" charset="-122"/>
            </a:endParaRPr>
          </a:p>
        </p:txBody>
      </p:sp>
      <p:sp>
        <p:nvSpPr>
          <p:cNvPr id="8" name="文本框 7"/>
          <p:cNvSpPr txBox="1"/>
          <p:nvPr>
            <p:custDataLst>
              <p:tags r:id="rId2"/>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方正宝黑体 简 Medium" panose="02010600010101010101" charset="-122"/>
                <a:ea typeface="方正宝黑体 简 Medium" panose="02010600010101010101" charset="-122"/>
                <a:sym typeface="+mn-ea"/>
              </a:rPr>
              <a:t>·</a:t>
            </a:r>
            <a:endParaRPr lang="en-US" altLang="zh-CN" sz="2300">
              <a:solidFill>
                <a:srgbClr val="4A4A4A"/>
              </a:solidFill>
              <a:latin typeface="方正宝黑体 简 Medium" panose="02010600010101010101" charset="-122"/>
              <a:ea typeface="方正宝黑体 简 Medium" panose="02010600010101010101" charset="-122"/>
              <a:sym typeface="方正宝黑体 简 Medium" panose="02010600010101010101" charset="-122"/>
            </a:endParaRPr>
          </a:p>
        </p:txBody>
      </p:sp>
      <p:sp>
        <p:nvSpPr>
          <p:cNvPr id="9" name="圆角矩形 8"/>
          <p:cNvSpPr/>
          <p:nvPr/>
        </p:nvSpPr>
        <p:spPr>
          <a:xfrm>
            <a:off x="5308600" y="3507740"/>
            <a:ext cx="5335270" cy="683260"/>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5875020" y="3511550"/>
            <a:ext cx="4798060" cy="968375"/>
          </a:xfrm>
          <a:prstGeom prst="rect">
            <a:avLst/>
          </a:prstGeom>
          <a:noFill/>
        </p:spPr>
        <p:txBody>
          <a:bodyPr wrap="square" rtlCol="0">
            <a:spAutoFit/>
          </a:bodyPr>
          <a:p>
            <a:r>
              <a:rPr lang="zh-CN" altLang="en-US"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投顾执业编号</a:t>
            </a:r>
            <a:r>
              <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a:t>
            </a:r>
            <a:endPar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endParaRPr>
          </a:p>
          <a:p>
            <a:r>
              <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          </a:t>
            </a:r>
            <a:r>
              <a:rPr lang="zh-CN" altLang="en-US"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基金执业编号</a:t>
            </a:r>
            <a:r>
              <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A20250616011746</a:t>
            </a:r>
            <a:endPar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endParaRPr>
          </a:p>
          <a:p>
            <a:endParaRPr lang="en-US" altLang="zh-CN" sz="19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endParaRPr>
          </a:p>
        </p:txBody>
      </p:sp>
      <p:sp>
        <p:nvSpPr>
          <p:cNvPr id="4" name="文本框 3"/>
          <p:cNvSpPr txBox="1"/>
          <p:nvPr>
            <p:custDataLst>
              <p:tags r:id="rId3"/>
            </p:custDataLst>
          </p:nvPr>
        </p:nvSpPr>
        <p:spPr>
          <a:xfrm>
            <a:off x="5374640" y="4196715"/>
            <a:ext cx="5269230" cy="36830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a:t>
            </a:r>
            <a:endParaRPr lang="zh-CN" altLang="en-US" sz="1500">
              <a:solidFill>
                <a:schemeClr val="tx1">
                  <a:lumMod val="75000"/>
                  <a:lumOff val="2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sp>
        <p:nvSpPr>
          <p:cNvPr id="5" name="文本框 4"/>
          <p:cNvSpPr txBox="1"/>
          <p:nvPr>
            <p:custDataLst>
              <p:tags r:id="rId4"/>
            </p:custDataLst>
          </p:nvPr>
        </p:nvSpPr>
        <p:spPr>
          <a:xfrm>
            <a:off x="5361305" y="4479925"/>
            <a:ext cx="5282565" cy="1198880"/>
          </a:xfrm>
          <a:prstGeom prst="rect">
            <a:avLst/>
          </a:prstGeom>
          <a:noFill/>
        </p:spPr>
        <p:txBody>
          <a:bodyPr wrap="square" rtlCol="0">
            <a:spAutoFit/>
          </a:bodyPr>
          <a:p>
            <a:pPr lvl="0" algn="l">
              <a:lnSpc>
                <a:spcPct val="120000"/>
              </a:lnSpc>
              <a:buClrTx/>
              <a:buSzTx/>
              <a:buFontTx/>
            </a:pPr>
            <a:r>
              <a:rPr lang="zh-CN" altLang="en-US" sz="1500">
                <a:solidFill>
                  <a:schemeClr val="tx1">
                    <a:lumMod val="75000"/>
                    <a:lumOff val="2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十多年证券市场经验，本科金融主修，个人独创《底部三买点》《一分钟选股法》 《五进五出法》 配合短线买卖《超级买入法》深入浅出的解析个股买卖原理，提倡用最简单的方式去操作股票</a:t>
            </a:r>
            <a:endParaRPr lang="zh-CN" altLang="en-US" sz="1500">
              <a:solidFill>
                <a:schemeClr val="tx1">
                  <a:lumMod val="75000"/>
                  <a:lumOff val="2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7" name="图片 6" descr="刘涛"/>
          <p:cNvPicPr>
            <a:picLocks noChangeAspect="1"/>
          </p:cNvPicPr>
          <p:nvPr/>
        </p:nvPicPr>
        <p:blipFill>
          <a:blip r:embed="rId5"/>
          <a:stretch>
            <a:fillRect/>
          </a:stretch>
        </p:blipFill>
        <p:spPr>
          <a:xfrm flipH="1">
            <a:off x="1021080" y="814705"/>
            <a:ext cx="4232910" cy="5155565"/>
          </a:xfrm>
          <a:prstGeom prst="rect">
            <a:avLst/>
          </a:prstGeom>
        </p:spPr>
      </p:pic>
      <p:sp>
        <p:nvSpPr>
          <p:cNvPr id="13" name="文本框 12"/>
          <p:cNvSpPr txBox="1"/>
          <p:nvPr>
            <p:custDataLst>
              <p:tags r:id="rId6"/>
            </p:custDataLst>
          </p:nvPr>
        </p:nvSpPr>
        <p:spPr>
          <a:xfrm>
            <a:off x="4906645" y="600710"/>
            <a:ext cx="6404610" cy="2441575"/>
          </a:xfrm>
          <a:prstGeom prst="rect">
            <a:avLst/>
          </a:prstGeom>
          <a:noFill/>
        </p:spPr>
        <p:txBody>
          <a:bodyPr wrap="square" rtlCol="0">
            <a:noAutofit/>
          </a:bodyPr>
          <a:p>
            <a:pPr algn="l" fontAlgn="auto">
              <a:lnSpc>
                <a:spcPct val="100000"/>
              </a:lnSpc>
            </a:pPr>
            <a:r>
              <a:rPr lang="zh-CN" altLang="en-US" sz="7500" b="1" dirty="0">
                <a:solidFill>
                  <a:schemeClr val="bg2"/>
                </a:solidFill>
                <a:latin typeface="思源黑体 CN Bold" panose="020B0800000000000000" charset="-122"/>
                <a:ea typeface="思源黑体 CN Bold" panose="020B0800000000000000" charset="-122"/>
                <a:sym typeface="+mn-ea"/>
              </a:rPr>
              <a:t>以金融之力，筑强国之基</a:t>
            </a:r>
            <a:endParaRPr lang="zh-CN" altLang="en-US" sz="7500" b="1" dirty="0">
              <a:solidFill>
                <a:schemeClr val="bg2"/>
              </a:solidFill>
              <a:latin typeface="思源黑体 CN Bold" panose="020B0800000000000000" charset="-122"/>
              <a:ea typeface="思源黑体 CN Bold" panose="020B0800000000000000" charset="-122"/>
              <a:sym typeface="+mn-ea"/>
            </a:endParaRPr>
          </a:p>
          <a:p>
            <a:pPr algn="l" fontAlgn="auto">
              <a:lnSpc>
                <a:spcPct val="100000"/>
              </a:lnSpc>
            </a:pPr>
            <a:endParaRPr lang="en-US" altLang="zh-CN" sz="7500" b="1" dirty="0">
              <a:solidFill>
                <a:schemeClr val="bg2"/>
              </a:solidFill>
              <a:latin typeface="思源黑体 CN Bold" panose="020B0800000000000000" charset="-122"/>
              <a:ea typeface="思源黑体 CN Bold" panose="020B0800000000000000" charset="-122"/>
              <a:sym typeface="+mn-ea"/>
            </a:endParaRPr>
          </a:p>
        </p:txBody>
      </p:sp>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0" y="1251585"/>
            <a:ext cx="6384925" cy="3632200"/>
          </a:xfrm>
          <a:prstGeom prst="rect">
            <a:avLst/>
          </a:prstGeom>
        </p:spPr>
      </p:pic>
      <p:pic>
        <p:nvPicPr>
          <p:cNvPr id="3" name="图片 2"/>
          <p:cNvPicPr>
            <a:picLocks noChangeAspect="1"/>
          </p:cNvPicPr>
          <p:nvPr/>
        </p:nvPicPr>
        <p:blipFill>
          <a:blip r:embed="rId3"/>
          <a:stretch>
            <a:fillRect/>
          </a:stretch>
        </p:blipFill>
        <p:spPr>
          <a:xfrm>
            <a:off x="6096000" y="1250950"/>
            <a:ext cx="6138545" cy="3695700"/>
          </a:xfrm>
          <a:prstGeom prst="rect">
            <a:avLst/>
          </a:prstGeom>
        </p:spPr>
      </p:pic>
      <p:sp>
        <p:nvSpPr>
          <p:cNvPr id="4" name="文本框 3"/>
          <p:cNvSpPr txBox="1"/>
          <p:nvPr/>
        </p:nvSpPr>
        <p:spPr>
          <a:xfrm>
            <a:off x="4460240" y="262890"/>
            <a:ext cx="4903470" cy="460375"/>
          </a:xfrm>
          <a:prstGeom prst="rect">
            <a:avLst/>
          </a:prstGeom>
          <a:noFill/>
        </p:spPr>
        <p:txBody>
          <a:bodyPr wrap="square" rtlCol="0">
            <a:spAutoFit/>
          </a:bodyPr>
          <a:p>
            <a:r>
              <a:rPr lang="zh-CN" altLang="en-US" sz="2400" b="1">
                <a:solidFill>
                  <a:schemeClr val="bg1"/>
                </a:solidFill>
              </a:rPr>
              <a:t>光交换机路径与未来潜在价值</a:t>
            </a:r>
            <a:endParaRPr lang="zh-CN" altLang="en-US" sz="2400" b="1">
              <a:solidFill>
                <a:schemeClr val="bg1"/>
              </a:solidFill>
            </a:endParaRPr>
          </a:p>
        </p:txBody>
      </p:sp>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494030" y="740410"/>
            <a:ext cx="11203305" cy="5668010"/>
          </a:xfrm>
          <a:prstGeom prst="rect">
            <a:avLst/>
          </a:prstGeom>
        </p:spPr>
      </p:pic>
      <p:sp>
        <p:nvSpPr>
          <p:cNvPr id="4" name="文本框 3"/>
          <p:cNvSpPr txBox="1"/>
          <p:nvPr/>
        </p:nvSpPr>
        <p:spPr>
          <a:xfrm>
            <a:off x="2725420" y="106680"/>
            <a:ext cx="7092315" cy="460375"/>
          </a:xfrm>
          <a:prstGeom prst="rect">
            <a:avLst/>
          </a:prstGeom>
          <a:noFill/>
        </p:spPr>
        <p:txBody>
          <a:bodyPr wrap="square" rtlCol="0">
            <a:spAutoFit/>
          </a:bodyPr>
          <a:p>
            <a:r>
              <a:rPr lang="zh-CN" altLang="en-US" sz="2400" b="1">
                <a:solidFill>
                  <a:schemeClr val="bg1"/>
                </a:solidFill>
              </a:rPr>
              <a:t>交换机资金选股，星网锐捷，锐捷网络，剑桥</a:t>
            </a:r>
            <a:r>
              <a:rPr lang="zh-CN" altLang="en-US" sz="2400" b="1">
                <a:solidFill>
                  <a:schemeClr val="bg1"/>
                </a:solidFill>
              </a:rPr>
              <a:t>科技</a:t>
            </a:r>
            <a:endParaRPr lang="zh-CN" altLang="en-US" sz="2400" b="1">
              <a:solidFill>
                <a:schemeClr val="bg1"/>
              </a:solidFill>
            </a:endParaRPr>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3775075" y="106680"/>
            <a:ext cx="4944110"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核心公司</a:t>
            </a:r>
            <a:r>
              <a:rPr lang="zh-CN" altLang="en-US" sz="2400" b="1">
                <a:solidFill>
                  <a:schemeClr val="bg1"/>
                </a:solidFill>
              </a:rPr>
              <a:t>展示星网锐捷，锐捷网络</a:t>
            </a:r>
            <a:r>
              <a:rPr lang="en-US" altLang="zh-CN" sz="2400" b="1">
                <a:solidFill>
                  <a:schemeClr val="bg1"/>
                </a:solidFill>
              </a:rPr>
              <a:t> </a:t>
            </a:r>
            <a:endParaRPr lang="en-US" altLang="zh-CN" sz="2400" b="1">
              <a:solidFill>
                <a:schemeClr val="bg1"/>
              </a:solidFill>
            </a:endParaRPr>
          </a:p>
        </p:txBody>
      </p:sp>
      <p:pic>
        <p:nvPicPr>
          <p:cNvPr id="3" name="图片 2"/>
          <p:cNvPicPr>
            <a:picLocks noChangeAspect="1"/>
          </p:cNvPicPr>
          <p:nvPr/>
        </p:nvPicPr>
        <p:blipFill>
          <a:blip r:embed="rId2"/>
          <a:stretch>
            <a:fillRect/>
          </a:stretch>
        </p:blipFill>
        <p:spPr>
          <a:xfrm>
            <a:off x="-54610" y="567055"/>
            <a:ext cx="12192000" cy="3881120"/>
          </a:xfrm>
          <a:prstGeom prst="rect">
            <a:avLst/>
          </a:prstGeom>
        </p:spPr>
      </p:pic>
      <p:pic>
        <p:nvPicPr>
          <p:cNvPr id="5" name="图片 4"/>
          <p:cNvPicPr>
            <a:picLocks noChangeAspect="1"/>
          </p:cNvPicPr>
          <p:nvPr/>
        </p:nvPicPr>
        <p:blipFill>
          <a:blip r:embed="rId3"/>
          <a:stretch>
            <a:fillRect/>
          </a:stretch>
        </p:blipFill>
        <p:spPr>
          <a:xfrm>
            <a:off x="0" y="2821305"/>
            <a:ext cx="12192000" cy="3668395"/>
          </a:xfrm>
          <a:prstGeom prst="rect">
            <a:avLst/>
          </a:prstGeom>
        </p:spPr>
      </p:pic>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725420" y="106680"/>
            <a:ext cx="709231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按照基本面</a:t>
            </a:r>
            <a:r>
              <a:rPr lang="zh-CN" altLang="en-US" sz="2400" b="1">
                <a:solidFill>
                  <a:schemeClr val="bg1"/>
                </a:solidFill>
              </a:rPr>
              <a:t>研究星网稳，锐捷弹性</a:t>
            </a:r>
            <a:r>
              <a:rPr lang="zh-CN" altLang="en-US" sz="2400" b="1">
                <a:solidFill>
                  <a:schemeClr val="bg1"/>
                </a:solidFill>
              </a:rPr>
              <a:t>大</a:t>
            </a:r>
            <a:endParaRPr lang="zh-CN" altLang="en-US" sz="2400" b="1">
              <a:solidFill>
                <a:schemeClr val="bg1"/>
              </a:solidFill>
            </a:endParaRPr>
          </a:p>
        </p:txBody>
      </p:sp>
      <p:pic>
        <p:nvPicPr>
          <p:cNvPr id="3" name="图片 2"/>
          <p:cNvPicPr>
            <a:picLocks noChangeAspect="1"/>
          </p:cNvPicPr>
          <p:nvPr/>
        </p:nvPicPr>
        <p:blipFill>
          <a:blip r:embed="rId2"/>
          <a:stretch>
            <a:fillRect/>
          </a:stretch>
        </p:blipFill>
        <p:spPr>
          <a:xfrm>
            <a:off x="406400" y="1443355"/>
            <a:ext cx="11581130" cy="3863340"/>
          </a:xfrm>
          <a:prstGeom prst="rect">
            <a:avLst/>
          </a:prstGeom>
        </p:spPr>
      </p:pic>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725420" y="106680"/>
            <a:ext cx="7092315" cy="460375"/>
          </a:xfrm>
          <a:prstGeom prst="rect">
            <a:avLst/>
          </a:prstGeom>
          <a:noFill/>
        </p:spPr>
        <p:txBody>
          <a:bodyPr wrap="square" rtlCol="0">
            <a:spAutoFit/>
          </a:bodyPr>
          <a:p>
            <a:r>
              <a:rPr lang="en-US" altLang="zh-CN" sz="2400" b="1">
                <a:solidFill>
                  <a:schemeClr val="bg1"/>
                </a:solidFill>
              </a:rPr>
              <a:t>                                  PCB</a:t>
            </a:r>
            <a:r>
              <a:rPr lang="zh-CN" altLang="en-US" sz="2400" b="1">
                <a:solidFill>
                  <a:schemeClr val="bg1"/>
                </a:solidFill>
              </a:rPr>
              <a:t>板</a:t>
            </a:r>
            <a:endParaRPr lang="zh-CN" altLang="en-US" sz="2400" b="1">
              <a:solidFill>
                <a:schemeClr val="bg1"/>
              </a:solidFill>
            </a:endParaRPr>
          </a:p>
        </p:txBody>
      </p:sp>
      <p:pic>
        <p:nvPicPr>
          <p:cNvPr id="2" name="图片 1"/>
          <p:cNvPicPr>
            <a:picLocks noChangeAspect="1"/>
          </p:cNvPicPr>
          <p:nvPr/>
        </p:nvPicPr>
        <p:blipFill>
          <a:blip r:embed="rId2"/>
          <a:stretch>
            <a:fillRect/>
          </a:stretch>
        </p:blipFill>
        <p:spPr>
          <a:xfrm>
            <a:off x="0" y="821055"/>
            <a:ext cx="12192000" cy="5537200"/>
          </a:xfrm>
          <a:prstGeom prst="rect">
            <a:avLst/>
          </a:prstGeom>
        </p:spPr>
      </p:pic>
    </p:spTree>
    <p:custDataLst>
      <p:tags r:id="rId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725420" y="106680"/>
            <a:ext cx="7092315" cy="460375"/>
          </a:xfrm>
          <a:prstGeom prst="rect">
            <a:avLst/>
          </a:prstGeom>
          <a:noFill/>
        </p:spPr>
        <p:txBody>
          <a:bodyPr wrap="square" rtlCol="0">
            <a:spAutoFit/>
          </a:bodyPr>
          <a:p>
            <a:r>
              <a:rPr lang="en-US" altLang="zh-CN" sz="2400" b="1">
                <a:solidFill>
                  <a:schemeClr val="bg1"/>
                </a:solidFill>
              </a:rPr>
              <a:t>                                  PCB</a:t>
            </a:r>
            <a:r>
              <a:rPr lang="zh-CN" altLang="en-US" sz="2400" b="1">
                <a:solidFill>
                  <a:schemeClr val="bg1"/>
                </a:solidFill>
              </a:rPr>
              <a:t>板</a:t>
            </a:r>
            <a:endParaRPr lang="zh-CN" altLang="en-US" sz="2400" b="1">
              <a:solidFill>
                <a:schemeClr val="bg1"/>
              </a:solidFill>
            </a:endParaRPr>
          </a:p>
        </p:txBody>
      </p:sp>
      <p:pic>
        <p:nvPicPr>
          <p:cNvPr id="3" name="图片 2"/>
          <p:cNvPicPr>
            <a:picLocks noChangeAspect="1"/>
          </p:cNvPicPr>
          <p:nvPr/>
        </p:nvPicPr>
        <p:blipFill>
          <a:blip r:embed="rId2"/>
          <a:stretch>
            <a:fillRect/>
          </a:stretch>
        </p:blipFill>
        <p:spPr>
          <a:xfrm>
            <a:off x="46355" y="546735"/>
            <a:ext cx="12192000" cy="4504690"/>
          </a:xfrm>
          <a:prstGeom prst="rect">
            <a:avLst/>
          </a:prstGeom>
        </p:spPr>
      </p:pic>
      <p:sp>
        <p:nvSpPr>
          <p:cNvPr id="6" name="文本框 5"/>
          <p:cNvSpPr txBox="1"/>
          <p:nvPr/>
        </p:nvSpPr>
        <p:spPr>
          <a:xfrm>
            <a:off x="283845" y="5109210"/>
            <a:ext cx="11908155" cy="1322070"/>
          </a:xfrm>
          <a:prstGeom prst="rect">
            <a:avLst/>
          </a:prstGeom>
          <a:noFill/>
        </p:spPr>
        <p:txBody>
          <a:bodyPr wrap="square" rtlCol="0" anchor="t">
            <a:spAutoFit/>
          </a:bodyPr>
          <a:p>
            <a:r>
              <a:rPr lang="en-US" altLang="zh-CN" sz="1600" b="1">
                <a:solidFill>
                  <a:schemeClr val="bg1"/>
                </a:solidFill>
              </a:rPr>
              <a:t>2026 </a:t>
            </a:r>
            <a:r>
              <a:rPr lang="zh-CN" altLang="en-US" sz="1600" b="1">
                <a:solidFill>
                  <a:schemeClr val="bg1"/>
                </a:solidFill>
              </a:rPr>
              <a:t>年业绩扭转的核心逻辑</a:t>
            </a:r>
            <a:endParaRPr lang="zh-CN" altLang="en-US" sz="1600" b="1">
              <a:solidFill>
                <a:schemeClr val="bg1"/>
              </a:solidFill>
            </a:endParaRPr>
          </a:p>
          <a:p>
            <a:r>
              <a:rPr lang="zh-CN" altLang="en-US" sz="1600" b="1">
                <a:solidFill>
                  <a:schemeClr val="bg1"/>
                </a:solidFill>
              </a:rPr>
              <a:t>产能集中释放：江苏二期、合肥一期、梅州创芯全面达产，总产能</a:t>
            </a:r>
            <a:r>
              <a:rPr lang="en-US" altLang="zh-CN" sz="1600" b="1">
                <a:solidFill>
                  <a:schemeClr val="bg1"/>
                </a:solidFill>
              </a:rPr>
              <a:t>426 </a:t>
            </a:r>
            <a:r>
              <a:rPr lang="zh-CN" altLang="en-US" sz="1600" b="1">
                <a:solidFill>
                  <a:schemeClr val="bg1"/>
                </a:solidFill>
              </a:rPr>
              <a:t>万㎡，支撑营收翻倍。</a:t>
            </a:r>
            <a:endParaRPr lang="zh-CN" altLang="en-US" sz="1600" b="1">
              <a:solidFill>
                <a:schemeClr val="bg1"/>
              </a:solidFill>
            </a:endParaRPr>
          </a:p>
          <a:p>
            <a:r>
              <a:rPr lang="zh-CN" altLang="en-US" sz="1600" b="1">
                <a:solidFill>
                  <a:schemeClr val="bg1"/>
                </a:solidFill>
              </a:rPr>
              <a:t>高端产品放量：</a:t>
            </a:r>
            <a:r>
              <a:rPr lang="en-US" altLang="zh-CN" sz="1600" b="1">
                <a:solidFill>
                  <a:schemeClr val="bg1"/>
                </a:solidFill>
              </a:rPr>
              <a:t>AI </a:t>
            </a:r>
            <a:r>
              <a:rPr lang="zh-CN" altLang="en-US" sz="1600" b="1">
                <a:solidFill>
                  <a:schemeClr val="bg1"/>
                </a:solidFill>
              </a:rPr>
              <a:t>服务器</a:t>
            </a:r>
            <a:r>
              <a:rPr lang="en-US" altLang="zh-CN" sz="1600" b="1">
                <a:solidFill>
                  <a:schemeClr val="bg1"/>
                </a:solidFill>
              </a:rPr>
              <a:t> PCB</a:t>
            </a:r>
            <a:r>
              <a:rPr lang="zh-CN" altLang="en-US" sz="1600" b="1">
                <a:solidFill>
                  <a:schemeClr val="bg1"/>
                </a:solidFill>
              </a:rPr>
              <a:t>、车规</a:t>
            </a:r>
            <a:r>
              <a:rPr lang="en-US" altLang="zh-CN" sz="1600" b="1">
                <a:solidFill>
                  <a:schemeClr val="bg1"/>
                </a:solidFill>
              </a:rPr>
              <a:t> IC </a:t>
            </a:r>
            <a:r>
              <a:rPr lang="zh-CN" altLang="en-US" sz="1600" b="1">
                <a:solidFill>
                  <a:schemeClr val="bg1"/>
                </a:solidFill>
              </a:rPr>
              <a:t>载板、</a:t>
            </a:r>
            <a:r>
              <a:rPr lang="en-US" altLang="zh-CN" sz="1600" b="1">
                <a:solidFill>
                  <a:schemeClr val="bg1"/>
                </a:solidFill>
              </a:rPr>
              <a:t>AMB </a:t>
            </a:r>
            <a:r>
              <a:rPr lang="zh-CN" altLang="en-US" sz="1600" b="1">
                <a:solidFill>
                  <a:schemeClr val="bg1"/>
                </a:solidFill>
              </a:rPr>
              <a:t>陶瓷基板订单爆发，高毛利业务占比超</a:t>
            </a:r>
            <a:r>
              <a:rPr lang="en-US" altLang="zh-CN" sz="1600" b="1">
                <a:solidFill>
                  <a:schemeClr val="bg1"/>
                </a:solidFill>
              </a:rPr>
              <a:t> 60%</a:t>
            </a:r>
            <a:r>
              <a:rPr lang="zh-CN" altLang="en-US" sz="1600" b="1">
                <a:solidFill>
                  <a:schemeClr val="bg1"/>
                </a:solidFill>
              </a:rPr>
              <a:t>。</a:t>
            </a:r>
            <a:endParaRPr lang="zh-CN" altLang="en-US" sz="1600" b="1">
              <a:solidFill>
                <a:schemeClr val="bg1"/>
              </a:solidFill>
            </a:endParaRPr>
          </a:p>
          <a:p>
            <a:r>
              <a:rPr lang="zh-CN" altLang="en-US" sz="1600" b="1">
                <a:solidFill>
                  <a:schemeClr val="bg1"/>
                </a:solidFill>
              </a:rPr>
              <a:t>盈利拐点确认：</a:t>
            </a:r>
            <a:r>
              <a:rPr lang="en-US" altLang="zh-CN" sz="1600" b="1">
                <a:solidFill>
                  <a:schemeClr val="accent6"/>
                </a:solidFill>
              </a:rPr>
              <a:t>2025 </a:t>
            </a:r>
            <a:r>
              <a:rPr lang="zh-CN" altLang="en-US" sz="1600" b="1">
                <a:solidFill>
                  <a:schemeClr val="accent6"/>
                </a:solidFill>
              </a:rPr>
              <a:t>年已实现归母净利润扭亏（</a:t>
            </a:r>
            <a:r>
              <a:rPr lang="en-US" altLang="zh-CN" sz="1600" b="1">
                <a:solidFill>
                  <a:schemeClr val="accent6"/>
                </a:solidFill>
              </a:rPr>
              <a:t>0.15–0.22 </a:t>
            </a:r>
            <a:r>
              <a:rPr lang="zh-CN" altLang="en-US" sz="1600" b="1">
                <a:solidFill>
                  <a:schemeClr val="accent6"/>
                </a:solidFill>
              </a:rPr>
              <a:t>亿元）</a:t>
            </a:r>
            <a:r>
              <a:rPr lang="zh-CN" altLang="en-US" sz="1600" b="1">
                <a:solidFill>
                  <a:schemeClr val="bg1"/>
                </a:solidFill>
              </a:rPr>
              <a:t>，</a:t>
            </a:r>
            <a:r>
              <a:rPr lang="en-US" altLang="zh-CN" sz="1600" b="1">
                <a:solidFill>
                  <a:schemeClr val="accent6"/>
                </a:solidFill>
              </a:rPr>
              <a:t>2026 </a:t>
            </a:r>
            <a:r>
              <a:rPr lang="zh-CN" altLang="en-US" sz="1600" b="1">
                <a:solidFill>
                  <a:schemeClr val="accent6"/>
                </a:solidFill>
              </a:rPr>
              <a:t>年规模效应</a:t>
            </a:r>
            <a:r>
              <a:rPr lang="en-US" altLang="zh-CN" sz="1600" b="1">
                <a:solidFill>
                  <a:schemeClr val="accent6"/>
                </a:solidFill>
              </a:rPr>
              <a:t> + </a:t>
            </a:r>
            <a:r>
              <a:rPr lang="zh-CN" altLang="en-US" sz="1600" b="1">
                <a:solidFill>
                  <a:schemeClr val="accent6"/>
                </a:solidFill>
              </a:rPr>
              <a:t>毛利率提升，扣非同步扭亏并大幅增长</a:t>
            </a:r>
            <a:r>
              <a:rPr lang="zh-CN" altLang="en-US" sz="1600" b="1">
                <a:solidFill>
                  <a:schemeClr val="bg1"/>
                </a:solidFill>
              </a:rPr>
              <a:t>。</a:t>
            </a:r>
            <a:endParaRPr lang="zh-CN" altLang="en-US" sz="1600" b="1">
              <a:solidFill>
                <a:schemeClr val="bg1"/>
              </a:solidFill>
            </a:endParaRPr>
          </a:p>
          <a:p>
            <a:r>
              <a:rPr lang="zh-CN" altLang="en-US" sz="1600" b="1">
                <a:solidFill>
                  <a:schemeClr val="bg1"/>
                </a:solidFill>
              </a:rPr>
              <a:t>现金流改善：营收与毛利双升，叠加产能爬坡完成，经营现金流有望从</a:t>
            </a:r>
            <a:r>
              <a:rPr lang="en-US" altLang="zh-CN" sz="1600" b="1">
                <a:solidFill>
                  <a:schemeClr val="bg1"/>
                </a:solidFill>
              </a:rPr>
              <a:t> 2025 </a:t>
            </a:r>
            <a:r>
              <a:rPr lang="zh-CN" altLang="en-US" sz="1600" b="1">
                <a:solidFill>
                  <a:schemeClr val="bg1"/>
                </a:solidFill>
              </a:rPr>
              <a:t>年的</a:t>
            </a:r>
            <a:r>
              <a:rPr lang="en-US" altLang="zh-CN" sz="1600" b="1">
                <a:solidFill>
                  <a:schemeClr val="bg1"/>
                </a:solidFill>
              </a:rPr>
              <a:t>2 </a:t>
            </a:r>
            <a:r>
              <a:rPr lang="zh-CN" altLang="en-US" sz="1600" b="1">
                <a:solidFill>
                  <a:schemeClr val="bg1"/>
                </a:solidFill>
              </a:rPr>
              <a:t>亿</a:t>
            </a:r>
            <a:r>
              <a:rPr lang="en-US" altLang="zh-CN" sz="1600" b="1">
                <a:solidFill>
                  <a:schemeClr val="bg1"/>
                </a:solidFill>
              </a:rPr>
              <a:t> +</a:t>
            </a:r>
            <a:r>
              <a:rPr lang="zh-CN" altLang="en-US" sz="1600" b="1">
                <a:solidFill>
                  <a:schemeClr val="bg1"/>
                </a:solidFill>
              </a:rPr>
              <a:t>提升至</a:t>
            </a:r>
            <a:r>
              <a:rPr lang="en-US" altLang="zh-CN" sz="1600" b="1">
                <a:solidFill>
                  <a:schemeClr val="bg1"/>
                </a:solidFill>
              </a:rPr>
              <a:t>8 </a:t>
            </a:r>
            <a:r>
              <a:rPr lang="zh-CN" altLang="en-US" sz="1600" b="1">
                <a:solidFill>
                  <a:schemeClr val="bg1"/>
                </a:solidFill>
              </a:rPr>
              <a:t>亿</a:t>
            </a:r>
            <a:r>
              <a:rPr lang="en-US" altLang="zh-CN" sz="1600" b="1">
                <a:solidFill>
                  <a:schemeClr val="bg1"/>
                </a:solidFill>
              </a:rPr>
              <a:t> +</a:t>
            </a:r>
            <a:endParaRPr lang="en-US" altLang="zh-CN" sz="1600" b="1">
              <a:solidFill>
                <a:schemeClr val="bg1"/>
              </a:solidFill>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725420" y="106680"/>
            <a:ext cx="7092315" cy="460375"/>
          </a:xfrm>
          <a:prstGeom prst="rect">
            <a:avLst/>
          </a:prstGeom>
          <a:noFill/>
        </p:spPr>
        <p:txBody>
          <a:bodyPr wrap="square" rtlCol="0">
            <a:spAutoFit/>
          </a:bodyPr>
          <a:p>
            <a:r>
              <a:rPr lang="en-US" altLang="zh-CN" sz="2400" b="1">
                <a:solidFill>
                  <a:schemeClr val="bg1"/>
                </a:solidFill>
              </a:rPr>
              <a:t>           Micro-LED </a:t>
            </a:r>
            <a:r>
              <a:rPr lang="zh-CN" altLang="en-US" sz="2400" b="1">
                <a:solidFill>
                  <a:schemeClr val="bg1"/>
                </a:solidFill>
              </a:rPr>
              <a:t>共封装光学技术</a:t>
            </a:r>
            <a:r>
              <a:rPr lang="zh-CN" altLang="en-US" sz="2400" b="1">
                <a:solidFill>
                  <a:schemeClr val="bg1"/>
                </a:solidFill>
              </a:rPr>
              <a:t>突破</a:t>
            </a:r>
            <a:endParaRPr lang="zh-CN" altLang="en-US" sz="2400" b="1">
              <a:solidFill>
                <a:schemeClr val="bg1"/>
              </a:solidFill>
            </a:endParaRPr>
          </a:p>
        </p:txBody>
      </p:sp>
      <p:pic>
        <p:nvPicPr>
          <p:cNvPr id="2" name="图片 1"/>
          <p:cNvPicPr>
            <a:picLocks noChangeAspect="1"/>
          </p:cNvPicPr>
          <p:nvPr/>
        </p:nvPicPr>
        <p:blipFill>
          <a:blip r:embed="rId2"/>
          <a:stretch>
            <a:fillRect/>
          </a:stretch>
        </p:blipFill>
        <p:spPr>
          <a:xfrm>
            <a:off x="382905" y="1011555"/>
            <a:ext cx="5032375" cy="2834005"/>
          </a:xfrm>
          <a:prstGeom prst="rect">
            <a:avLst/>
          </a:prstGeom>
        </p:spPr>
      </p:pic>
      <p:sp>
        <p:nvSpPr>
          <p:cNvPr id="5" name="文本框 4"/>
          <p:cNvSpPr txBox="1"/>
          <p:nvPr/>
        </p:nvSpPr>
        <p:spPr>
          <a:xfrm>
            <a:off x="5415915" y="1051560"/>
            <a:ext cx="6149975" cy="2794000"/>
          </a:xfrm>
          <a:prstGeom prst="rect">
            <a:avLst/>
          </a:prstGeom>
          <a:noFill/>
        </p:spPr>
        <p:txBody>
          <a:bodyPr wrap="square" rtlCol="0">
            <a:noAutofit/>
          </a:bodyPr>
          <a:p>
            <a:r>
              <a:rPr lang="zh-CN" altLang="en-US" b="1">
                <a:solidFill>
                  <a:schemeClr val="bg1"/>
                </a:solidFill>
              </a:rPr>
              <a:t>传统铜缆在</a:t>
            </a:r>
            <a:r>
              <a:rPr lang="en-US" altLang="zh-CN" b="1">
                <a:solidFill>
                  <a:schemeClr val="bg1"/>
                </a:solidFill>
              </a:rPr>
              <a:t>1.6T/3.2T</a:t>
            </a:r>
            <a:r>
              <a:rPr lang="zh-CN" altLang="en-US" b="1">
                <a:solidFill>
                  <a:schemeClr val="bg1"/>
                </a:solidFill>
              </a:rPr>
              <a:t>高速传输下单位能耗超</a:t>
            </a:r>
            <a:r>
              <a:rPr lang="en-US" altLang="zh-CN" b="1">
                <a:solidFill>
                  <a:schemeClr val="bg1"/>
                </a:solidFill>
              </a:rPr>
              <a:t>10 pJ/bit</a:t>
            </a:r>
            <a:r>
              <a:rPr lang="zh-CN" altLang="en-US" b="1">
                <a:solidFill>
                  <a:schemeClr val="bg1"/>
                </a:solidFill>
              </a:rPr>
              <a:t>，成为</a:t>
            </a:r>
            <a:r>
              <a:rPr lang="en-US" altLang="zh-CN" b="1">
                <a:solidFill>
                  <a:schemeClr val="bg1"/>
                </a:solidFill>
              </a:rPr>
              <a:t>“</a:t>
            </a:r>
            <a:r>
              <a:rPr lang="zh-CN" altLang="en-US" b="1">
                <a:solidFill>
                  <a:schemeClr val="bg1"/>
                </a:solidFill>
              </a:rPr>
              <a:t>电老虎</a:t>
            </a:r>
            <a:r>
              <a:rPr lang="en-US" altLang="zh-CN" b="1">
                <a:solidFill>
                  <a:schemeClr val="bg1"/>
                </a:solidFill>
              </a:rPr>
              <a:t>”</a:t>
            </a:r>
            <a:r>
              <a:rPr lang="zh-CN" altLang="en-US" b="1">
                <a:solidFill>
                  <a:schemeClr val="bg1"/>
                </a:solidFill>
              </a:rPr>
              <a:t>，面临功耗、散热、密度瓶颈（尤其双碳目标</a:t>
            </a:r>
            <a:r>
              <a:rPr lang="en-US" altLang="zh-CN" b="1">
                <a:solidFill>
                  <a:schemeClr val="bg1"/>
                </a:solidFill>
              </a:rPr>
              <a:t>+AI</a:t>
            </a:r>
            <a:r>
              <a:rPr lang="zh-CN" altLang="en-US" b="1">
                <a:solidFill>
                  <a:schemeClr val="bg1"/>
                </a:solidFill>
              </a:rPr>
              <a:t>算力指数级增长）。</a:t>
            </a:r>
            <a:r>
              <a:rPr lang="en-US" altLang="zh-CN" b="1">
                <a:solidFill>
                  <a:schemeClr val="bg1"/>
                </a:solidFill>
              </a:rPr>
              <a:t>Micro LED CPO</a:t>
            </a:r>
            <a:r>
              <a:rPr lang="zh-CN" altLang="en-US" b="1">
                <a:solidFill>
                  <a:schemeClr val="bg1"/>
                </a:solidFill>
              </a:rPr>
              <a:t>（共封装光学）采用自发光</a:t>
            </a:r>
            <a:r>
              <a:rPr lang="en-US" altLang="zh-CN" b="1">
                <a:solidFill>
                  <a:schemeClr val="bg1"/>
                </a:solidFill>
              </a:rPr>
              <a:t>Micro LED</a:t>
            </a:r>
            <a:r>
              <a:rPr lang="zh-CN" altLang="en-US" b="1">
                <a:solidFill>
                  <a:schemeClr val="bg1"/>
                </a:solidFill>
              </a:rPr>
              <a:t>芯片</a:t>
            </a:r>
            <a:r>
              <a:rPr lang="en-US" altLang="zh-CN" b="1">
                <a:solidFill>
                  <a:schemeClr val="bg1"/>
                </a:solidFill>
              </a:rPr>
              <a:t>+</a:t>
            </a:r>
            <a:r>
              <a:rPr lang="zh-CN" altLang="en-US" b="1">
                <a:solidFill>
                  <a:schemeClr val="bg1"/>
                </a:solidFill>
              </a:rPr>
              <a:t>电流直接调制，可将整体能耗降至铜缆的</a:t>
            </a:r>
            <a:r>
              <a:rPr lang="en-US" altLang="zh-CN" b="1">
                <a:solidFill>
                  <a:schemeClr val="bg1"/>
                </a:solidFill>
              </a:rPr>
              <a:t>5%</a:t>
            </a:r>
            <a:r>
              <a:rPr lang="zh-CN" altLang="en-US" b="1">
                <a:solidFill>
                  <a:schemeClr val="bg1"/>
                </a:solidFill>
              </a:rPr>
              <a:t>左右（理论功耗优势近</a:t>
            </a:r>
            <a:r>
              <a:rPr lang="en-US" altLang="zh-CN" b="1">
                <a:solidFill>
                  <a:schemeClr val="bg1"/>
                </a:solidFill>
              </a:rPr>
              <a:t>20</a:t>
            </a:r>
            <a:r>
              <a:rPr lang="zh-CN" altLang="en-US" b="1">
                <a:solidFill>
                  <a:schemeClr val="bg1"/>
                </a:solidFill>
              </a:rPr>
              <a:t>倍），</a:t>
            </a:r>
            <a:r>
              <a:rPr lang="zh-CN" altLang="en-US" b="1">
                <a:solidFill>
                  <a:srgbClr val="FFFF00"/>
                </a:solidFill>
              </a:rPr>
              <a:t>同时实现更高集成度、更低延迟、更优稳定性，完美适配</a:t>
            </a:r>
            <a:r>
              <a:rPr lang="en-US" altLang="zh-CN" b="1">
                <a:solidFill>
                  <a:srgbClr val="FFFF00"/>
                </a:solidFill>
              </a:rPr>
              <a:t>AI</a:t>
            </a:r>
            <a:r>
              <a:rPr lang="zh-CN" altLang="en-US" b="1">
                <a:solidFill>
                  <a:srgbClr val="FFFF00"/>
                </a:solidFill>
              </a:rPr>
              <a:t>超算集群中短距需求</a:t>
            </a:r>
            <a:r>
              <a:rPr lang="zh-CN" altLang="en-US" b="1">
                <a:solidFill>
                  <a:schemeClr val="bg1"/>
                </a:solidFill>
              </a:rPr>
              <a:t>。</a:t>
            </a:r>
            <a:r>
              <a:rPr lang="zh-CN" altLang="en-US" b="1">
                <a:solidFill>
                  <a:srgbClr val="00B0F0"/>
                </a:solidFill>
              </a:rPr>
              <a:t>它被视为硅光</a:t>
            </a:r>
            <a:r>
              <a:rPr lang="en-US" altLang="zh-CN" b="1">
                <a:solidFill>
                  <a:srgbClr val="00B0F0"/>
                </a:solidFill>
              </a:rPr>
              <a:t>CPO</a:t>
            </a:r>
            <a:r>
              <a:rPr lang="zh-CN" altLang="en-US" b="1">
                <a:solidFill>
                  <a:srgbClr val="00B0F0"/>
                </a:solidFill>
              </a:rPr>
              <a:t>的潜在下一代方案</a:t>
            </a:r>
            <a:r>
              <a:rPr lang="zh-CN" altLang="en-US" b="1">
                <a:solidFill>
                  <a:schemeClr val="bg1"/>
                </a:solidFill>
              </a:rPr>
              <a:t>，甚至部分替代可插拔光模块，契合英伟达等巨头对低能耗（</a:t>
            </a:r>
            <a:r>
              <a:rPr lang="en-US" altLang="zh-CN" b="1">
                <a:solidFill>
                  <a:schemeClr val="bg1"/>
                </a:solidFill>
              </a:rPr>
              <a:t>&lt;1.5 pJ/bit</a:t>
            </a:r>
            <a:r>
              <a:rPr lang="zh-CN" altLang="en-US" b="1">
                <a:solidFill>
                  <a:schemeClr val="bg1"/>
                </a:solidFill>
              </a:rPr>
              <a:t>）、高密度（</a:t>
            </a:r>
            <a:r>
              <a:rPr lang="en-US" altLang="zh-CN" b="1">
                <a:solidFill>
                  <a:schemeClr val="bg1"/>
                </a:solidFill>
              </a:rPr>
              <a:t>&gt;0.5 Tbps/mm</a:t>
            </a:r>
            <a:r>
              <a:rPr lang="en-US" altLang="en-US" b="1">
                <a:solidFill>
                  <a:schemeClr val="bg1"/>
                </a:solidFill>
              </a:rPr>
              <a:t>²</a:t>
            </a:r>
            <a:r>
              <a:rPr lang="zh-CN" altLang="en-US" b="1">
                <a:solidFill>
                  <a:schemeClr val="bg1"/>
                </a:solidFill>
              </a:rPr>
              <a:t>）的要求。</a:t>
            </a:r>
            <a:endParaRPr lang="zh-CN" altLang="en-US" b="1">
              <a:solidFill>
                <a:schemeClr val="bg1"/>
              </a:solidFill>
            </a:endParaRPr>
          </a:p>
        </p:txBody>
      </p:sp>
      <p:pic>
        <p:nvPicPr>
          <p:cNvPr id="6" name="图片 5"/>
          <p:cNvPicPr>
            <a:picLocks noChangeAspect="1"/>
          </p:cNvPicPr>
          <p:nvPr/>
        </p:nvPicPr>
        <p:blipFill>
          <a:blip r:embed="rId3"/>
          <a:stretch>
            <a:fillRect/>
          </a:stretch>
        </p:blipFill>
        <p:spPr>
          <a:xfrm>
            <a:off x="382905" y="3591560"/>
            <a:ext cx="6301740" cy="2882900"/>
          </a:xfrm>
          <a:prstGeom prst="rect">
            <a:avLst/>
          </a:prstGeom>
        </p:spPr>
      </p:pic>
      <p:pic>
        <p:nvPicPr>
          <p:cNvPr id="7" name="图片 6"/>
          <p:cNvPicPr>
            <a:picLocks noChangeAspect="1"/>
          </p:cNvPicPr>
          <p:nvPr/>
        </p:nvPicPr>
        <p:blipFill>
          <a:blip r:embed="rId4"/>
          <a:stretch>
            <a:fillRect/>
          </a:stretch>
        </p:blipFill>
        <p:spPr>
          <a:xfrm>
            <a:off x="6684645" y="3591560"/>
            <a:ext cx="3347085" cy="2867025"/>
          </a:xfrm>
          <a:prstGeom prst="rect">
            <a:avLst/>
          </a:prstGeom>
        </p:spPr>
      </p:pic>
    </p:spTree>
    <p:custDataLst>
      <p:tags r:id="rId5"/>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725420" y="106680"/>
            <a:ext cx="7092315" cy="460375"/>
          </a:xfrm>
          <a:prstGeom prst="rect">
            <a:avLst/>
          </a:prstGeom>
          <a:noFill/>
        </p:spPr>
        <p:txBody>
          <a:bodyPr wrap="square" rtlCol="0">
            <a:spAutoFit/>
          </a:bodyPr>
          <a:p>
            <a:r>
              <a:rPr lang="en-US" altLang="zh-CN" sz="2400" b="1">
                <a:solidFill>
                  <a:schemeClr val="bg1"/>
                </a:solidFill>
              </a:rPr>
              <a:t>                  Micro-LED </a:t>
            </a:r>
            <a:r>
              <a:rPr lang="zh-CN" altLang="en-US" sz="2400" b="1">
                <a:solidFill>
                  <a:schemeClr val="bg1"/>
                </a:solidFill>
              </a:rPr>
              <a:t>资金</a:t>
            </a:r>
            <a:r>
              <a:rPr lang="zh-CN" altLang="en-US" sz="2400" b="1">
                <a:solidFill>
                  <a:schemeClr val="bg1"/>
                </a:solidFill>
              </a:rPr>
              <a:t>前十</a:t>
            </a:r>
            <a:endParaRPr lang="zh-CN" altLang="en-US" sz="2400" b="1">
              <a:solidFill>
                <a:schemeClr val="bg1"/>
              </a:solidFill>
            </a:endParaRPr>
          </a:p>
        </p:txBody>
      </p:sp>
      <p:pic>
        <p:nvPicPr>
          <p:cNvPr id="3" name="图片 2"/>
          <p:cNvPicPr>
            <a:picLocks noChangeAspect="1"/>
          </p:cNvPicPr>
          <p:nvPr/>
        </p:nvPicPr>
        <p:blipFill>
          <a:blip r:embed="rId2"/>
          <a:stretch>
            <a:fillRect/>
          </a:stretch>
        </p:blipFill>
        <p:spPr>
          <a:xfrm>
            <a:off x="0" y="747395"/>
            <a:ext cx="12192000" cy="5139055"/>
          </a:xfrm>
          <a:prstGeom prst="rect">
            <a:avLst/>
          </a:prstGeom>
        </p:spPr>
      </p:pic>
      <p:sp>
        <p:nvSpPr>
          <p:cNvPr id="8" name="文本框 7"/>
          <p:cNvSpPr txBox="1"/>
          <p:nvPr/>
        </p:nvSpPr>
        <p:spPr>
          <a:xfrm>
            <a:off x="3340100" y="6123940"/>
            <a:ext cx="7251065" cy="368300"/>
          </a:xfrm>
          <a:prstGeom prst="rect">
            <a:avLst/>
          </a:prstGeom>
          <a:noFill/>
        </p:spPr>
        <p:txBody>
          <a:bodyPr wrap="square" rtlCol="0">
            <a:spAutoFit/>
          </a:bodyPr>
          <a:p>
            <a:r>
              <a:rPr lang="zh-CN" altLang="en-US" b="1">
                <a:solidFill>
                  <a:srgbClr val="00B0F0"/>
                </a:solidFill>
              </a:rPr>
              <a:t>排行第一三安光电，控盘增加【目前控盘</a:t>
            </a:r>
            <a:r>
              <a:rPr lang="en-US" altLang="zh-CN" b="1">
                <a:solidFill>
                  <a:srgbClr val="00B0F0"/>
                </a:solidFill>
              </a:rPr>
              <a:t>3.5</a:t>
            </a:r>
            <a:r>
              <a:rPr lang="zh-CN" altLang="en-US" b="1">
                <a:solidFill>
                  <a:srgbClr val="00B0F0"/>
                </a:solidFill>
              </a:rPr>
              <a:t>，流动资金</a:t>
            </a:r>
            <a:r>
              <a:rPr lang="zh-CN" altLang="en-US" b="1">
                <a:solidFill>
                  <a:srgbClr val="00B0F0"/>
                </a:solidFill>
              </a:rPr>
              <a:t>翻红】</a:t>
            </a:r>
            <a:endParaRPr lang="zh-CN" altLang="en-US" b="1">
              <a:solidFill>
                <a:srgbClr val="00B0F0"/>
              </a:solidFill>
            </a:endParaRPr>
          </a:p>
        </p:txBody>
      </p:sp>
    </p:spTree>
    <p:custDataLst>
      <p:tags r:id="rId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725420" y="106680"/>
            <a:ext cx="709231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有控盘有资金，等待</a:t>
            </a:r>
            <a:r>
              <a:rPr lang="en-US" altLang="zh-CN" sz="2400" b="1">
                <a:solidFill>
                  <a:schemeClr val="bg1"/>
                </a:solidFill>
              </a:rPr>
              <a:t>26</a:t>
            </a:r>
            <a:r>
              <a:rPr lang="zh-CN" altLang="en-US" sz="2400" b="1">
                <a:solidFill>
                  <a:schemeClr val="bg1"/>
                </a:solidFill>
              </a:rPr>
              <a:t>年业绩</a:t>
            </a:r>
            <a:r>
              <a:rPr lang="zh-CN" altLang="en-US" sz="2400" b="1">
                <a:solidFill>
                  <a:schemeClr val="bg1"/>
                </a:solidFill>
              </a:rPr>
              <a:t>扭转</a:t>
            </a:r>
            <a:endParaRPr lang="zh-CN" altLang="en-US" sz="2400" b="1">
              <a:solidFill>
                <a:schemeClr val="bg1"/>
              </a:solidFill>
            </a:endParaRPr>
          </a:p>
        </p:txBody>
      </p:sp>
      <p:pic>
        <p:nvPicPr>
          <p:cNvPr id="2" name="图片 1"/>
          <p:cNvPicPr>
            <a:picLocks noChangeAspect="1"/>
          </p:cNvPicPr>
          <p:nvPr/>
        </p:nvPicPr>
        <p:blipFill>
          <a:blip r:embed="rId2"/>
          <a:stretch>
            <a:fillRect/>
          </a:stretch>
        </p:blipFill>
        <p:spPr>
          <a:xfrm>
            <a:off x="0" y="729615"/>
            <a:ext cx="12192000" cy="4770755"/>
          </a:xfrm>
          <a:prstGeom prst="rect">
            <a:avLst/>
          </a:prstGeom>
        </p:spPr>
      </p:pic>
      <p:sp>
        <p:nvSpPr>
          <p:cNvPr id="5" name="文本框 4"/>
          <p:cNvSpPr txBox="1"/>
          <p:nvPr/>
        </p:nvSpPr>
        <p:spPr>
          <a:xfrm>
            <a:off x="535940" y="5577205"/>
            <a:ext cx="11318875" cy="1006475"/>
          </a:xfrm>
          <a:prstGeom prst="rect">
            <a:avLst/>
          </a:prstGeom>
          <a:noFill/>
        </p:spPr>
        <p:txBody>
          <a:bodyPr wrap="square" rtlCol="0">
            <a:noAutofit/>
          </a:bodyPr>
          <a:p>
            <a:r>
              <a:rPr lang="en-US" altLang="zh-CN" sz="1600" b="1">
                <a:solidFill>
                  <a:schemeClr val="bg1"/>
                </a:solidFill>
              </a:rPr>
              <a:t>                    </a:t>
            </a:r>
            <a:r>
              <a:rPr lang="zh-CN" altLang="en-US" sz="1600" b="1">
                <a:solidFill>
                  <a:schemeClr val="bg1"/>
                </a:solidFill>
              </a:rPr>
              <a:t>三安光电：生产的</a:t>
            </a:r>
            <a:r>
              <a:rPr lang="en-US" altLang="zh-CN" sz="1600" b="1">
                <a:solidFill>
                  <a:schemeClr val="bg1"/>
                </a:solidFill>
              </a:rPr>
              <a:t>Micro LED</a:t>
            </a:r>
            <a:r>
              <a:rPr lang="zh-CN" altLang="en-US" sz="1600" b="1">
                <a:solidFill>
                  <a:schemeClr val="bg1"/>
                </a:solidFill>
              </a:rPr>
              <a:t>光源器件已送样国内外头部企业进行模组组装验证</a:t>
            </a:r>
            <a:endParaRPr lang="zh-CN" altLang="en-US" sz="1600" b="1">
              <a:solidFill>
                <a:schemeClr val="bg1"/>
              </a:solidFill>
            </a:endParaRPr>
          </a:p>
          <a:p>
            <a:r>
              <a:rPr lang="en-US" altLang="zh-CN" sz="1600" b="1">
                <a:solidFill>
                  <a:schemeClr val="bg1"/>
                </a:solidFill>
              </a:rPr>
              <a:t>Micro LED </a:t>
            </a:r>
            <a:r>
              <a:rPr lang="zh-CN" altLang="en-US" sz="1600" b="1">
                <a:solidFill>
                  <a:schemeClr val="bg1"/>
                </a:solidFill>
              </a:rPr>
              <a:t>业务作为高毛利引擎，</a:t>
            </a:r>
            <a:r>
              <a:rPr lang="en-US" altLang="zh-CN" sz="1600" b="1">
                <a:solidFill>
                  <a:schemeClr val="bg1"/>
                </a:solidFill>
              </a:rPr>
              <a:t>2026 </a:t>
            </a:r>
            <a:r>
              <a:rPr lang="zh-CN" altLang="en-US" sz="1600" b="1">
                <a:solidFill>
                  <a:schemeClr val="bg1"/>
                </a:solidFill>
              </a:rPr>
              <a:t>年贡献显著增量，其</a:t>
            </a:r>
            <a:r>
              <a:rPr lang="en-US" altLang="zh-CN" sz="1600" b="1">
                <a:solidFill>
                  <a:schemeClr val="bg1"/>
                </a:solidFill>
              </a:rPr>
              <a:t> 35%+ </a:t>
            </a:r>
            <a:r>
              <a:rPr lang="zh-CN" altLang="en-US" sz="1600" b="1">
                <a:solidFill>
                  <a:schemeClr val="bg1"/>
                </a:solidFill>
              </a:rPr>
              <a:t>的毛利率将成为公司综合盈利修复的核心支撑</a:t>
            </a:r>
            <a:endParaRPr lang="zh-CN" altLang="en-US" sz="1600" b="1">
              <a:solidFill>
                <a:schemeClr val="bg1"/>
              </a:solidFill>
            </a:endParaRPr>
          </a:p>
          <a:p>
            <a:r>
              <a:rPr lang="en-US" altLang="zh-CN" sz="1600" b="1">
                <a:solidFill>
                  <a:schemeClr val="bg1"/>
                </a:solidFill>
              </a:rPr>
              <a:t>2026 </a:t>
            </a:r>
            <a:r>
              <a:rPr lang="zh-CN" altLang="en-US" sz="1600" b="1">
                <a:solidFill>
                  <a:schemeClr val="bg1"/>
                </a:solidFill>
              </a:rPr>
              <a:t>年三安光电将实现扭亏为盈，核心由</a:t>
            </a:r>
            <a:r>
              <a:rPr lang="en-US" altLang="zh-CN" sz="1600" b="1">
                <a:solidFill>
                  <a:schemeClr val="bg1"/>
                </a:solidFill>
              </a:rPr>
              <a:t> Micro LED </a:t>
            </a:r>
            <a:r>
              <a:rPr lang="zh-CN" altLang="en-US" sz="1600" b="1">
                <a:solidFill>
                  <a:schemeClr val="bg1"/>
                </a:solidFill>
              </a:rPr>
              <a:t>显示</a:t>
            </a:r>
            <a:r>
              <a:rPr lang="en-US" altLang="zh-CN" sz="1600" b="1">
                <a:solidFill>
                  <a:schemeClr val="bg1"/>
                </a:solidFill>
              </a:rPr>
              <a:t> + CPO </a:t>
            </a:r>
            <a:r>
              <a:rPr lang="zh-CN" altLang="en-US" sz="1600" b="1">
                <a:solidFill>
                  <a:schemeClr val="bg1"/>
                </a:solidFill>
              </a:rPr>
              <a:t>光芯片</a:t>
            </a:r>
            <a:r>
              <a:rPr lang="en-US" altLang="zh-CN" sz="1600" b="1">
                <a:solidFill>
                  <a:schemeClr val="bg1"/>
                </a:solidFill>
              </a:rPr>
              <a:t> + </a:t>
            </a:r>
            <a:r>
              <a:rPr lang="zh-CN" altLang="en-US" sz="1600" b="1">
                <a:solidFill>
                  <a:schemeClr val="bg1"/>
                </a:solidFill>
              </a:rPr>
              <a:t>碳化硅三大业务共振驱动，</a:t>
            </a:r>
            <a:r>
              <a:rPr lang="zh-CN" altLang="en-US" sz="1600" b="1">
                <a:solidFill>
                  <a:srgbClr val="B77DFE"/>
                </a:solidFill>
              </a:rPr>
              <a:t>营收同比增长约</a:t>
            </a:r>
            <a:r>
              <a:rPr lang="en-US" altLang="zh-CN" sz="1600" b="1">
                <a:solidFill>
                  <a:srgbClr val="B77DFE"/>
                </a:solidFill>
              </a:rPr>
              <a:t> 20%+</a:t>
            </a:r>
            <a:endParaRPr lang="en-US" altLang="zh-CN" sz="1600" b="1">
              <a:solidFill>
                <a:srgbClr val="B77DFE"/>
              </a:solidFill>
            </a:endParaRPr>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AutoShape 2"/>
          <p:cNvSpPr/>
          <p:nvPr/>
        </p:nvSpPr>
        <p:spPr>
          <a:xfrm>
            <a:off x="2389505" y="440055"/>
            <a:ext cx="902208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投资机会</a:t>
            </a:r>
            <a:r>
              <a:rPr lang="zh-CN" alt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二</a:t>
            </a:r>
            <a:r>
              <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en-US" sz="3600" b="1">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未来能源</a:t>
            </a:r>
            <a:r>
              <a:rPr lang="en-US" sz="3600" b="1">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双碳目标新动力</a:t>
            </a:r>
            <a:endParaRPr lang="en-US" sz="3600">
              <a:solidFill>
                <a:schemeClr val="bg1"/>
              </a:solidFill>
            </a:endParaRPr>
          </a:p>
          <a:p>
            <a:pPr indent="0" algn="l">
              <a:lnSpc>
                <a:spcPct val="125000"/>
              </a:lnSpc>
              <a:defRPr/>
            </a:pPr>
            <a:endPar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5" name="图片 4"/>
          <p:cNvPicPr>
            <a:picLocks noChangeAspect="1"/>
          </p:cNvPicPr>
          <p:nvPr/>
        </p:nvPicPr>
        <p:blipFill>
          <a:blip r:embed="rId2"/>
          <a:stretch>
            <a:fillRect/>
          </a:stretch>
        </p:blipFill>
        <p:spPr>
          <a:xfrm>
            <a:off x="0" y="954405"/>
            <a:ext cx="12192000" cy="5259705"/>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目录"/>
          <p:cNvPicPr>
            <a:picLocks noChangeAspect="1"/>
          </p:cNvPicPr>
          <p:nvPr/>
        </p:nvPicPr>
        <p:blipFill>
          <a:blip r:embed="rId1"/>
          <a:stretch>
            <a:fillRect/>
          </a:stretch>
        </p:blipFill>
        <p:spPr>
          <a:xfrm>
            <a:off x="1392555" y="1383030"/>
            <a:ext cx="1457325" cy="3444240"/>
          </a:xfrm>
          <a:prstGeom prst="rect">
            <a:avLst/>
          </a:prstGeom>
        </p:spPr>
      </p:pic>
      <p:grpSp>
        <p:nvGrpSpPr>
          <p:cNvPr id="4" name="组合 3"/>
          <p:cNvGrpSpPr/>
          <p:nvPr>
            <p:custDataLst>
              <p:tags r:id="rId2"/>
            </p:custDataLst>
          </p:nvPr>
        </p:nvGrpSpPr>
        <p:grpSpPr>
          <a:xfrm>
            <a:off x="4187825" y="1383030"/>
            <a:ext cx="6595745" cy="808355"/>
            <a:chOff x="6595" y="2178"/>
            <a:chExt cx="10387" cy="1273"/>
          </a:xfrm>
        </p:grpSpPr>
        <p:pic>
          <p:nvPicPr>
            <p:cNvPr id="5" name="图片 4" descr="第一章"/>
            <p:cNvPicPr>
              <a:picLocks noChangeAspect="1"/>
            </p:cNvPicPr>
            <p:nvPr>
              <p:custDataLst>
                <p:tags r:id="rId3"/>
              </p:custDataLst>
            </p:nvPr>
          </p:nvPicPr>
          <p:blipFill>
            <a:blip r:embed="rId4"/>
            <a:stretch>
              <a:fillRect/>
            </a:stretch>
          </p:blipFill>
          <p:spPr>
            <a:xfrm>
              <a:off x="6595" y="2178"/>
              <a:ext cx="10387" cy="1273"/>
            </a:xfrm>
            <a:prstGeom prst="rect">
              <a:avLst/>
            </a:prstGeom>
          </p:spPr>
        </p:pic>
        <p:sp>
          <p:nvSpPr>
            <p:cNvPr id="7" name="文本框 6"/>
            <p:cNvSpPr txBox="1"/>
            <p:nvPr>
              <p:custDataLst>
                <p:tags r:id="rId5"/>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8" name="文本框 7"/>
            <p:cNvSpPr txBox="1"/>
            <p:nvPr>
              <p:custDataLst>
                <p:tags r:id="rId6"/>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金融强国</a:t>
              </a:r>
              <a:r>
                <a:rPr lang="en-US" sz="2800">
                  <a:solidFill>
                    <a:schemeClr val="bg1"/>
                  </a:solidFill>
                  <a:latin typeface="思源黑体 CN Bold" panose="020B0800000000000000" charset="-122"/>
                  <a:ea typeface="思源黑体 CN Bold" panose="020B0800000000000000" charset="-122"/>
                </a:rPr>
                <a:t>---</a:t>
              </a:r>
              <a:r>
                <a:rPr lang="zh-CN" altLang="en-US" sz="2800">
                  <a:solidFill>
                    <a:schemeClr val="bg1"/>
                  </a:solidFill>
                  <a:latin typeface="思源黑体 CN Bold" panose="020B0800000000000000" charset="-122"/>
                  <a:ea typeface="思源黑体 CN Bold" panose="020B0800000000000000" charset="-122"/>
                </a:rPr>
                <a:t>夯实</a:t>
              </a:r>
              <a:r>
                <a:rPr lang="zh-CN" altLang="en-US" sz="2800">
                  <a:solidFill>
                    <a:schemeClr val="bg1"/>
                  </a:solidFill>
                  <a:latin typeface="思源黑体 CN Bold" panose="020B0800000000000000" charset="-122"/>
                  <a:ea typeface="思源黑体 CN Bold" panose="020B0800000000000000" charset="-122"/>
                </a:rPr>
                <a:t>地基</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9" name="组合 8"/>
          <p:cNvGrpSpPr/>
          <p:nvPr>
            <p:custDataLst>
              <p:tags r:id="rId7"/>
            </p:custDataLst>
          </p:nvPr>
        </p:nvGrpSpPr>
        <p:grpSpPr>
          <a:xfrm>
            <a:off x="4187825" y="2487930"/>
            <a:ext cx="6595745" cy="808355"/>
            <a:chOff x="6595" y="2178"/>
            <a:chExt cx="10387" cy="1273"/>
          </a:xfrm>
        </p:grpSpPr>
        <p:pic>
          <p:nvPicPr>
            <p:cNvPr id="10" name="图片 9" descr="第一章"/>
            <p:cNvPicPr>
              <a:picLocks noChangeAspect="1"/>
            </p:cNvPicPr>
            <p:nvPr>
              <p:custDataLst>
                <p:tags r:id="rId8"/>
              </p:custDataLst>
            </p:nvPr>
          </p:nvPicPr>
          <p:blipFill>
            <a:blip r:embed="rId4"/>
            <a:stretch>
              <a:fillRect/>
            </a:stretch>
          </p:blipFill>
          <p:spPr>
            <a:xfrm>
              <a:off x="6595" y="2178"/>
              <a:ext cx="10387" cy="1273"/>
            </a:xfrm>
            <a:prstGeom prst="rect">
              <a:avLst/>
            </a:prstGeom>
          </p:spPr>
        </p:pic>
        <p:sp>
          <p:nvSpPr>
            <p:cNvPr id="13" name="文本框 12"/>
            <p:cNvSpPr txBox="1"/>
            <p:nvPr>
              <p:custDataLst>
                <p:tags r:id="rId9"/>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4" name="文本框 13"/>
            <p:cNvSpPr txBox="1"/>
            <p:nvPr>
              <p:custDataLst>
                <p:tags r:id="rId10"/>
              </p:custDataLst>
            </p:nvPr>
          </p:nvSpPr>
          <p:spPr>
            <a:xfrm>
              <a:off x="10006" y="2474"/>
              <a:ext cx="6626"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十五五规划</a:t>
              </a:r>
              <a:r>
                <a:rPr lang="en-US" altLang="zh-CN" sz="2800">
                  <a:solidFill>
                    <a:schemeClr val="bg1"/>
                  </a:solidFill>
                  <a:latin typeface="思源黑体 CN Bold" panose="020B0800000000000000" charset="-122"/>
                  <a:ea typeface="思源黑体 CN Bold" panose="020B0800000000000000" charset="-122"/>
                </a:rPr>
                <a:t>--</a:t>
              </a:r>
              <a:r>
                <a:rPr lang="zh-CN" altLang="en-US" sz="2800">
                  <a:solidFill>
                    <a:schemeClr val="bg1"/>
                  </a:solidFill>
                  <a:latin typeface="思源黑体 CN Bold" panose="020B0800000000000000" charset="-122"/>
                  <a:ea typeface="思源黑体 CN Bold" panose="020B0800000000000000" charset="-122"/>
                </a:rPr>
                <a:t>跟资金</a:t>
              </a:r>
              <a:r>
                <a:rPr lang="zh-CN" altLang="en-US" sz="2800">
                  <a:solidFill>
                    <a:schemeClr val="bg1"/>
                  </a:solidFill>
                  <a:latin typeface="思源黑体 CN Bold" panose="020B0800000000000000" charset="-122"/>
                  <a:ea typeface="思源黑体 CN Bold" panose="020B0800000000000000" charset="-122"/>
                </a:rPr>
                <a:t>布局</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18" name="组合 17"/>
          <p:cNvGrpSpPr/>
          <p:nvPr>
            <p:custDataLst>
              <p:tags r:id="rId11"/>
            </p:custDataLst>
          </p:nvPr>
        </p:nvGrpSpPr>
        <p:grpSpPr>
          <a:xfrm>
            <a:off x="4187825" y="3592830"/>
            <a:ext cx="6595745" cy="808355"/>
            <a:chOff x="6595" y="2178"/>
            <a:chExt cx="10387" cy="1273"/>
          </a:xfrm>
        </p:grpSpPr>
        <p:pic>
          <p:nvPicPr>
            <p:cNvPr id="19" name="图片 18" descr="第一章"/>
            <p:cNvPicPr>
              <a:picLocks noChangeAspect="1"/>
            </p:cNvPicPr>
            <p:nvPr>
              <p:custDataLst>
                <p:tags r:id="rId12"/>
              </p:custDataLst>
            </p:nvPr>
          </p:nvPicPr>
          <p:blipFill>
            <a:blip r:embed="rId4"/>
            <a:stretch>
              <a:fillRect/>
            </a:stretch>
          </p:blipFill>
          <p:spPr>
            <a:xfrm>
              <a:off x="6595" y="2178"/>
              <a:ext cx="10387" cy="1273"/>
            </a:xfrm>
            <a:prstGeom prst="rect">
              <a:avLst/>
            </a:prstGeom>
          </p:spPr>
        </p:pic>
        <p:sp>
          <p:nvSpPr>
            <p:cNvPr id="20" name="文本框 19"/>
            <p:cNvSpPr txBox="1"/>
            <p:nvPr>
              <p:custDataLst>
                <p:tags r:id="rId13"/>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1" name="文本框 20"/>
            <p:cNvSpPr txBox="1"/>
            <p:nvPr>
              <p:custDataLst>
                <p:tags r:id="rId14"/>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选好基本面</a:t>
              </a:r>
              <a:r>
                <a:rPr lang="en-US" altLang="zh-CN" sz="2800">
                  <a:solidFill>
                    <a:schemeClr val="bg1"/>
                  </a:solidFill>
                  <a:latin typeface="思源黑体 CN Bold" panose="020B0800000000000000" charset="-122"/>
                  <a:ea typeface="思源黑体 CN Bold" panose="020B0800000000000000" charset="-122"/>
                </a:rPr>
                <a:t>/</a:t>
              </a:r>
              <a:r>
                <a:rPr lang="zh-CN" altLang="en-US" sz="2800">
                  <a:solidFill>
                    <a:schemeClr val="bg1"/>
                  </a:solidFill>
                  <a:latin typeface="思源黑体 CN Bold" panose="020B0800000000000000" charset="-122"/>
                  <a:ea typeface="思源黑体 CN Bold" panose="020B0800000000000000" charset="-122"/>
                </a:rPr>
                <a:t>看好资金</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23" name="组合 22"/>
          <p:cNvGrpSpPr/>
          <p:nvPr>
            <p:custDataLst>
              <p:tags r:id="rId15"/>
            </p:custDataLst>
          </p:nvPr>
        </p:nvGrpSpPr>
        <p:grpSpPr>
          <a:xfrm>
            <a:off x="4187825" y="4697730"/>
            <a:ext cx="6595745" cy="808355"/>
            <a:chOff x="6595" y="2178"/>
            <a:chExt cx="10387" cy="1273"/>
          </a:xfrm>
        </p:grpSpPr>
        <p:pic>
          <p:nvPicPr>
            <p:cNvPr id="32" name="图片 31" descr="第一章"/>
            <p:cNvPicPr>
              <a:picLocks noChangeAspect="1"/>
            </p:cNvPicPr>
            <p:nvPr>
              <p:custDataLst>
                <p:tags r:id="rId16"/>
              </p:custDataLst>
            </p:nvPr>
          </p:nvPicPr>
          <p:blipFill>
            <a:blip r:embed="rId4"/>
            <a:stretch>
              <a:fillRect/>
            </a:stretch>
          </p:blipFill>
          <p:spPr>
            <a:xfrm>
              <a:off x="6595" y="2178"/>
              <a:ext cx="10387" cy="1273"/>
            </a:xfrm>
            <a:prstGeom prst="rect">
              <a:avLst/>
            </a:prstGeom>
          </p:spPr>
        </p:pic>
        <p:sp>
          <p:nvSpPr>
            <p:cNvPr id="33" name="文本框 32"/>
            <p:cNvSpPr txBox="1"/>
            <p:nvPr>
              <p:custDataLst>
                <p:tags r:id="rId17"/>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4" name="文本框 33"/>
            <p:cNvSpPr txBox="1"/>
            <p:nvPr>
              <p:custDataLst>
                <p:tags r:id="rId18"/>
              </p:custDataLst>
            </p:nvPr>
          </p:nvSpPr>
          <p:spPr>
            <a:xfrm>
              <a:off x="10006" y="2474"/>
              <a:ext cx="6253" cy="822"/>
            </a:xfrm>
            <a:prstGeom prst="rect">
              <a:avLst/>
            </a:prstGeom>
            <a:noFill/>
          </p:spPr>
          <p:txBody>
            <a:bodyPr wrap="square" rtlCol="0">
              <a:spAutoFit/>
            </a:bodyPr>
            <a:p>
              <a:r>
                <a:rPr lang="en-US" altLang="zh-CN" sz="2800">
                  <a:solidFill>
                    <a:schemeClr val="bg1"/>
                  </a:solidFill>
                  <a:latin typeface="思源黑体 CN Bold" panose="020B0800000000000000" charset="-122"/>
                  <a:ea typeface="思源黑体 CN Bold" panose="020B0800000000000000" charset="-122"/>
                </a:rPr>
                <a:t> </a:t>
              </a:r>
              <a:r>
                <a:rPr lang="zh-CN" altLang="en-US" sz="2800">
                  <a:solidFill>
                    <a:schemeClr val="bg1"/>
                  </a:solidFill>
                  <a:latin typeface="思源黑体 CN Bold" panose="020B0800000000000000" charset="-122"/>
                  <a:ea typeface="思源黑体 CN Bold" panose="020B0800000000000000" charset="-122"/>
                </a:rPr>
                <a:t>建立长期投资</a:t>
              </a:r>
              <a:r>
                <a:rPr lang="zh-CN" altLang="en-US" sz="2800">
                  <a:solidFill>
                    <a:schemeClr val="bg1"/>
                  </a:solidFill>
                  <a:latin typeface="思源黑体 CN Bold" panose="020B0800000000000000" charset="-122"/>
                  <a:ea typeface="思源黑体 CN Bold" panose="020B0800000000000000" charset="-122"/>
                </a:rPr>
                <a:t>模型</a:t>
              </a:r>
              <a:endParaRPr lang="zh-CN" altLang="en-US" sz="2800">
                <a:solidFill>
                  <a:schemeClr val="bg1"/>
                </a:solidFill>
                <a:latin typeface="思源黑体 CN Bold" panose="020B0800000000000000" charset="-122"/>
                <a:ea typeface="思源黑体 CN Bold" panose="020B0800000000000000" charset="-122"/>
              </a:endParaRPr>
            </a:p>
          </p:txBody>
        </p:sp>
      </p:grpSp>
    </p:spTree>
    <p:custDataLst>
      <p:tags r:id="rId19"/>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725420" y="106680"/>
            <a:ext cx="709231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储能高速</a:t>
            </a:r>
            <a:r>
              <a:rPr lang="zh-CN" altLang="en-US" sz="2400" b="1">
                <a:solidFill>
                  <a:schemeClr val="bg1"/>
                </a:solidFill>
              </a:rPr>
              <a:t>增长</a:t>
            </a:r>
            <a:endParaRPr lang="zh-CN" altLang="en-US" sz="2400" b="1">
              <a:solidFill>
                <a:schemeClr val="bg1"/>
              </a:solidFill>
            </a:endParaRPr>
          </a:p>
        </p:txBody>
      </p:sp>
      <p:pic>
        <p:nvPicPr>
          <p:cNvPr id="3" name="图片 2"/>
          <p:cNvPicPr>
            <a:picLocks noChangeAspect="1"/>
          </p:cNvPicPr>
          <p:nvPr/>
        </p:nvPicPr>
        <p:blipFill>
          <a:blip r:embed="rId2"/>
          <a:stretch>
            <a:fillRect/>
          </a:stretch>
        </p:blipFill>
        <p:spPr>
          <a:xfrm>
            <a:off x="0" y="704215"/>
            <a:ext cx="12192000" cy="5648325"/>
          </a:xfrm>
          <a:prstGeom prst="rect">
            <a:avLst/>
          </a:prstGeom>
        </p:spPr>
      </p:pic>
    </p:spTree>
    <p:custDataLst>
      <p:tags r:id="rId3"/>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2725420" y="106680"/>
            <a:ext cx="7092315" cy="460375"/>
          </a:xfrm>
          <a:prstGeom prst="rect">
            <a:avLst/>
          </a:prstGeom>
          <a:noFill/>
        </p:spPr>
        <p:txBody>
          <a:bodyPr wrap="square" rtlCol="0">
            <a:spAutoFit/>
          </a:bodyPr>
          <a:p>
            <a:r>
              <a:rPr lang="en-US" altLang="zh-CN" sz="2400" b="1">
                <a:solidFill>
                  <a:schemeClr val="bg1"/>
                </a:solidFill>
              </a:rPr>
              <a:t>                     </a:t>
            </a:r>
            <a:r>
              <a:rPr lang="zh-CN" altLang="en-US" sz="2400" b="1">
                <a:solidFill>
                  <a:schemeClr val="bg1"/>
                </a:solidFill>
              </a:rPr>
              <a:t>核心</a:t>
            </a:r>
            <a:r>
              <a:rPr lang="zh-CN" altLang="en-US" sz="2400" b="1">
                <a:solidFill>
                  <a:schemeClr val="bg1"/>
                </a:solidFill>
              </a:rPr>
              <a:t>公司：上海电气</a:t>
            </a:r>
            <a:endParaRPr lang="zh-CN" altLang="en-US" sz="2400" b="1">
              <a:solidFill>
                <a:schemeClr val="bg1"/>
              </a:solidFill>
            </a:endParaRPr>
          </a:p>
        </p:txBody>
      </p:sp>
      <p:pic>
        <p:nvPicPr>
          <p:cNvPr id="2" name="图片 1"/>
          <p:cNvPicPr>
            <a:picLocks noChangeAspect="1"/>
          </p:cNvPicPr>
          <p:nvPr/>
        </p:nvPicPr>
        <p:blipFill>
          <a:blip r:embed="rId2"/>
          <a:stretch>
            <a:fillRect/>
          </a:stretch>
        </p:blipFill>
        <p:spPr>
          <a:xfrm>
            <a:off x="0" y="791210"/>
            <a:ext cx="12192000" cy="4679315"/>
          </a:xfrm>
          <a:prstGeom prst="rect">
            <a:avLst/>
          </a:prstGeom>
        </p:spPr>
      </p:pic>
      <p:sp>
        <p:nvSpPr>
          <p:cNvPr id="3" name="文本框 2"/>
          <p:cNvSpPr txBox="1"/>
          <p:nvPr/>
        </p:nvSpPr>
        <p:spPr>
          <a:xfrm>
            <a:off x="0" y="5567680"/>
            <a:ext cx="12139295" cy="922020"/>
          </a:xfrm>
          <a:prstGeom prst="rect">
            <a:avLst/>
          </a:prstGeom>
          <a:noFill/>
        </p:spPr>
        <p:txBody>
          <a:bodyPr wrap="square" rtlCol="0" anchor="t">
            <a:spAutoFit/>
          </a:bodyPr>
          <a:p>
            <a:r>
              <a:rPr lang="zh-CN" altLang="en-US" b="1">
                <a:solidFill>
                  <a:schemeClr val="bg1"/>
                </a:solidFill>
              </a:rPr>
              <a:t>上海电气是国内重型燃气轮机领域的绝对核心，</a:t>
            </a:r>
            <a:r>
              <a:rPr lang="en-US" altLang="zh-CN" b="1">
                <a:solidFill>
                  <a:schemeClr val="bg1"/>
                </a:solidFill>
              </a:rPr>
              <a:t>2025-2026 </a:t>
            </a:r>
            <a:r>
              <a:rPr lang="zh-CN" altLang="en-US" b="1">
                <a:solidFill>
                  <a:schemeClr val="bg1"/>
                </a:solidFill>
              </a:rPr>
              <a:t>年在订单、技术、国产化三端实现全面突破，正处于国产替代与海外扩张的黄金期。国内排产饱和，</a:t>
            </a:r>
            <a:r>
              <a:rPr lang="en-US" altLang="zh-CN" b="1">
                <a:solidFill>
                  <a:schemeClr val="bg1"/>
                </a:solidFill>
              </a:rPr>
              <a:t>AI </a:t>
            </a:r>
            <a:r>
              <a:rPr lang="zh-CN" altLang="en-US" b="1">
                <a:solidFill>
                  <a:schemeClr val="bg1"/>
                </a:solidFill>
              </a:rPr>
              <a:t>数据中心分布式燃机需求爆发</a:t>
            </a:r>
            <a:endParaRPr lang="zh-CN" altLang="en-US" b="1">
              <a:solidFill>
                <a:schemeClr val="bg1"/>
              </a:solidFill>
            </a:endParaRPr>
          </a:p>
          <a:p>
            <a:r>
              <a:rPr lang="en-US" altLang="zh-CN" b="1">
                <a:solidFill>
                  <a:schemeClr val="bg1"/>
                </a:solidFill>
              </a:rPr>
              <a:t>26</a:t>
            </a:r>
            <a:r>
              <a:rPr lang="zh-CN" altLang="en-US" b="1">
                <a:solidFill>
                  <a:schemeClr val="bg1"/>
                </a:solidFill>
              </a:rPr>
              <a:t>年在手订单超</a:t>
            </a:r>
            <a:r>
              <a:rPr lang="en-US" altLang="zh-CN" b="1">
                <a:solidFill>
                  <a:schemeClr val="bg1"/>
                </a:solidFill>
              </a:rPr>
              <a:t> 150 </a:t>
            </a:r>
            <a:r>
              <a:rPr lang="zh-CN" altLang="en-US" b="1">
                <a:solidFill>
                  <a:schemeClr val="bg1"/>
                </a:solidFill>
              </a:rPr>
              <a:t>亿元。三大主营【能源装备</a:t>
            </a:r>
            <a:r>
              <a:rPr lang="en-US" altLang="zh-CN" b="1">
                <a:solidFill>
                  <a:schemeClr val="bg1"/>
                </a:solidFill>
              </a:rPr>
              <a:t>55%</a:t>
            </a:r>
            <a:r>
              <a:rPr lang="zh-CN" altLang="en-US" b="1">
                <a:solidFill>
                  <a:schemeClr val="bg1"/>
                </a:solidFill>
              </a:rPr>
              <a:t>营收火电核电，海上风能，氢能基本盘</a:t>
            </a:r>
            <a:r>
              <a:rPr lang="en-US" altLang="zh-CN" b="1">
                <a:solidFill>
                  <a:schemeClr val="bg1"/>
                </a:solidFill>
              </a:rPr>
              <a:t>/</a:t>
            </a:r>
            <a:r>
              <a:rPr lang="zh-CN" altLang="en-US" b="1">
                <a:solidFill>
                  <a:schemeClr val="bg1"/>
                </a:solidFill>
              </a:rPr>
              <a:t>工业装备</a:t>
            </a:r>
            <a:r>
              <a:rPr lang="en-US" altLang="zh-CN" b="1">
                <a:solidFill>
                  <a:schemeClr val="bg1"/>
                </a:solidFill>
              </a:rPr>
              <a:t>32%/</a:t>
            </a:r>
            <a:r>
              <a:rPr lang="zh-CN" altLang="en-US" b="1">
                <a:solidFill>
                  <a:schemeClr val="bg1"/>
                </a:solidFill>
              </a:rPr>
              <a:t>集成服务】</a:t>
            </a:r>
            <a:endParaRPr lang="en-US" altLang="zh-CN" b="1">
              <a:solidFill>
                <a:schemeClr val="bg1"/>
              </a:solidFill>
            </a:endParaRPr>
          </a:p>
        </p:txBody>
      </p:sp>
    </p:spTree>
    <p:custDataLst>
      <p:tags r:id="rId3"/>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AutoShape 2"/>
          <p:cNvSpPr/>
          <p:nvPr/>
        </p:nvSpPr>
        <p:spPr>
          <a:xfrm>
            <a:off x="2389505" y="440055"/>
            <a:ext cx="902208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投资机会</a:t>
            </a:r>
            <a:r>
              <a:rPr lang="zh-CN" alt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三</a:t>
            </a:r>
            <a:r>
              <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r>
              <a:rPr lang="zh-CN" alt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rPr>
              <a:t>具身智能</a:t>
            </a:r>
            <a:endParaRPr lang="en-US" sz="3600">
              <a:solidFill>
                <a:schemeClr val="bg1"/>
              </a:solidFill>
            </a:endParaRPr>
          </a:p>
          <a:p>
            <a:pPr indent="0" algn="l">
              <a:lnSpc>
                <a:spcPct val="125000"/>
              </a:lnSpc>
              <a:defRPr/>
            </a:pPr>
            <a:endPar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2" name="图片 1"/>
          <p:cNvPicPr>
            <a:picLocks noChangeAspect="1"/>
          </p:cNvPicPr>
          <p:nvPr/>
        </p:nvPicPr>
        <p:blipFill>
          <a:blip r:embed="rId2"/>
          <a:stretch>
            <a:fillRect/>
          </a:stretch>
        </p:blipFill>
        <p:spPr>
          <a:xfrm>
            <a:off x="-40005" y="1028065"/>
            <a:ext cx="12192000" cy="5131435"/>
          </a:xfrm>
          <a:prstGeom prst="rect">
            <a:avLst/>
          </a:prstGeom>
        </p:spPr>
      </p:pic>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AutoShape 2"/>
          <p:cNvSpPr/>
          <p:nvPr/>
        </p:nvSpPr>
        <p:spPr>
          <a:xfrm>
            <a:off x="2389505" y="440055"/>
            <a:ext cx="902208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altLang="zh-CN" sz="3600" b="1">
                <a:solidFill>
                  <a:schemeClr val="bg1"/>
                </a:solidFill>
              </a:rPr>
              <a:t>        </a:t>
            </a:r>
            <a:r>
              <a:rPr lang="zh-CN" altLang="en-US" sz="3600" b="1">
                <a:solidFill>
                  <a:schemeClr val="bg1"/>
                </a:solidFill>
              </a:rPr>
              <a:t>事件拐点：量产突破</a:t>
            </a:r>
            <a:endParaRPr lang="en-US" sz="3600" b="1">
              <a:solidFill>
                <a:schemeClr val="bg1"/>
              </a:solidFill>
            </a:endParaRPr>
          </a:p>
          <a:p>
            <a:pPr indent="0" algn="l">
              <a:lnSpc>
                <a:spcPct val="125000"/>
              </a:lnSpc>
              <a:defRPr/>
            </a:pPr>
            <a:endPar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4" name="图片 3"/>
          <p:cNvPicPr>
            <a:picLocks noChangeAspect="1"/>
          </p:cNvPicPr>
          <p:nvPr/>
        </p:nvPicPr>
        <p:blipFill>
          <a:blip r:embed="rId2"/>
          <a:stretch>
            <a:fillRect/>
          </a:stretch>
        </p:blipFill>
        <p:spPr>
          <a:xfrm>
            <a:off x="0" y="1185545"/>
            <a:ext cx="12192000" cy="4738370"/>
          </a:xfrm>
          <a:prstGeom prst="rect">
            <a:avLst/>
          </a:prstGeom>
        </p:spPr>
      </p:pic>
    </p:spTree>
    <p:custDataLst>
      <p:tags r:id="rId3"/>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AutoShape 2"/>
          <p:cNvSpPr/>
          <p:nvPr/>
        </p:nvSpPr>
        <p:spPr>
          <a:xfrm>
            <a:off x="2389505" y="440055"/>
            <a:ext cx="902208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altLang="zh-CN" sz="3600" b="1">
                <a:solidFill>
                  <a:schemeClr val="bg1"/>
                </a:solidFill>
              </a:rPr>
              <a:t>        </a:t>
            </a:r>
            <a:r>
              <a:rPr lang="zh-CN" altLang="en-US" sz="3600" b="1">
                <a:solidFill>
                  <a:schemeClr val="bg1"/>
                </a:solidFill>
              </a:rPr>
              <a:t>等待资金</a:t>
            </a:r>
            <a:r>
              <a:rPr lang="en-US" altLang="zh-CN" sz="3600" b="1">
                <a:solidFill>
                  <a:schemeClr val="bg1"/>
                </a:solidFill>
              </a:rPr>
              <a:t>+</a:t>
            </a:r>
            <a:r>
              <a:rPr lang="zh-CN" altLang="en-US" sz="3600" b="1">
                <a:solidFill>
                  <a:schemeClr val="bg1"/>
                </a:solidFill>
              </a:rPr>
              <a:t>趋势</a:t>
            </a:r>
            <a:r>
              <a:rPr lang="zh-CN" altLang="en-US" sz="3600" b="1">
                <a:solidFill>
                  <a:schemeClr val="bg1"/>
                </a:solidFill>
              </a:rPr>
              <a:t>形成</a:t>
            </a:r>
            <a:endParaRPr lang="zh-CN" altLang="en-US" sz="3600" b="1">
              <a:solidFill>
                <a:schemeClr val="bg1"/>
              </a:solidFill>
            </a:endParaRPr>
          </a:p>
        </p:txBody>
      </p:sp>
      <p:pic>
        <p:nvPicPr>
          <p:cNvPr id="2" name="图片 1"/>
          <p:cNvPicPr>
            <a:picLocks noChangeAspect="1"/>
          </p:cNvPicPr>
          <p:nvPr/>
        </p:nvPicPr>
        <p:blipFill>
          <a:blip r:embed="rId2"/>
          <a:stretch>
            <a:fillRect/>
          </a:stretch>
        </p:blipFill>
        <p:spPr>
          <a:xfrm>
            <a:off x="2082800" y="1282700"/>
            <a:ext cx="7708900" cy="3524250"/>
          </a:xfrm>
          <a:prstGeom prst="rect">
            <a:avLst/>
          </a:prstGeom>
        </p:spPr>
      </p:pic>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AutoShape 2"/>
          <p:cNvSpPr/>
          <p:nvPr/>
        </p:nvSpPr>
        <p:spPr>
          <a:xfrm>
            <a:off x="2389505" y="102870"/>
            <a:ext cx="902208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altLang="zh-CN" sz="3600" b="1">
                <a:solidFill>
                  <a:schemeClr val="bg1"/>
                </a:solidFill>
              </a:rPr>
              <a:t>       </a:t>
            </a:r>
            <a:endParaRPr lang="en-US" sz="3600" b="1" i="0" u="none" strike="noStrike">
              <a:solidFill>
                <a:schemeClr val="bg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2" name="图片 1"/>
          <p:cNvPicPr>
            <a:picLocks noChangeAspect="1"/>
          </p:cNvPicPr>
          <p:nvPr/>
        </p:nvPicPr>
        <p:blipFill>
          <a:blip r:embed="rId2"/>
          <a:stretch>
            <a:fillRect/>
          </a:stretch>
        </p:blipFill>
        <p:spPr>
          <a:xfrm>
            <a:off x="564515" y="849630"/>
            <a:ext cx="11207115" cy="5600065"/>
          </a:xfrm>
          <a:prstGeom prst="rect">
            <a:avLst/>
          </a:prstGeom>
        </p:spPr>
      </p:pic>
      <p:sp>
        <p:nvSpPr>
          <p:cNvPr id="5" name="文本框 4"/>
          <p:cNvSpPr txBox="1"/>
          <p:nvPr/>
        </p:nvSpPr>
        <p:spPr>
          <a:xfrm>
            <a:off x="2389505" y="215900"/>
            <a:ext cx="8048625" cy="521970"/>
          </a:xfrm>
          <a:prstGeom prst="rect">
            <a:avLst/>
          </a:prstGeom>
          <a:noFill/>
        </p:spPr>
        <p:txBody>
          <a:bodyPr wrap="square" rtlCol="0">
            <a:spAutoFit/>
          </a:bodyPr>
          <a:p>
            <a:r>
              <a:rPr lang="zh-CN" altLang="en-US" sz="2800" b="1">
                <a:solidFill>
                  <a:schemeClr val="bg1"/>
                </a:solidFill>
              </a:rPr>
              <a:t>商业航天趋势目前未形成，等待周线级别调整到位</a:t>
            </a:r>
            <a:endParaRPr lang="zh-CN" altLang="en-US" sz="2800" b="1">
              <a:solidFill>
                <a:schemeClr val="bg1"/>
              </a:solidFill>
            </a:endParaRPr>
          </a:p>
        </p:txBody>
      </p:sp>
    </p:spTree>
    <p:custDataLst>
      <p:tags r:id="rId3"/>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2118043" y="3064510"/>
            <a:ext cx="7955915" cy="2430145"/>
          </a:xfrm>
          <a:prstGeom prst="rect">
            <a:avLst/>
          </a:prstGeom>
          <a:noFill/>
        </p:spPr>
        <p:txBody>
          <a:bodyPr wrap="square" rtlCol="0">
            <a:spAutoFit/>
          </a:bodyPr>
          <a:p>
            <a:pPr algn="ctr" fontAlgn="auto"/>
            <a:r>
              <a:rPr lang="en-US" altLang="zh-CN" sz="7600">
                <a:solidFill>
                  <a:schemeClr val="bg1"/>
                </a:solidFill>
                <a:latin typeface="思源黑体 CN Bold" panose="020B0800000000000000" charset="-122"/>
                <a:ea typeface="思源黑体 CN Bold" panose="020B0800000000000000" charset="-122"/>
                <a:sym typeface="+mn-ea"/>
              </a:rPr>
              <a:t> </a:t>
            </a:r>
            <a:r>
              <a:rPr lang="zh-CN" altLang="en-US" sz="7600">
                <a:solidFill>
                  <a:schemeClr val="bg1"/>
                </a:solidFill>
                <a:latin typeface="思源黑体 CN Bold" panose="020B0800000000000000" charset="-122"/>
                <a:ea typeface="思源黑体 CN Bold" panose="020B0800000000000000" charset="-122"/>
                <a:sym typeface="+mn-ea"/>
              </a:rPr>
              <a:t>选好基本面</a:t>
            </a:r>
            <a:r>
              <a:rPr lang="en-US" altLang="zh-CN" sz="7600">
                <a:solidFill>
                  <a:schemeClr val="bg1"/>
                </a:solidFill>
                <a:latin typeface="思源黑体 CN Bold" panose="020B0800000000000000" charset="-122"/>
                <a:ea typeface="思源黑体 CN Bold" panose="020B0800000000000000" charset="-122"/>
                <a:sym typeface="+mn-ea"/>
              </a:rPr>
              <a:t>/</a:t>
            </a:r>
            <a:endParaRPr lang="en-US" altLang="zh-CN" sz="7600">
              <a:solidFill>
                <a:schemeClr val="bg1"/>
              </a:solidFill>
              <a:latin typeface="思源黑体 CN Bold" panose="020B0800000000000000" charset="-122"/>
              <a:ea typeface="思源黑体 CN Bold" panose="020B0800000000000000" charset="-122"/>
              <a:sym typeface="+mn-ea"/>
            </a:endParaRPr>
          </a:p>
          <a:p>
            <a:pPr algn="ctr" fontAlgn="auto"/>
            <a:r>
              <a:rPr lang="zh-CN" altLang="en-US" sz="7600">
                <a:solidFill>
                  <a:schemeClr val="bg1"/>
                </a:solidFill>
                <a:latin typeface="思源黑体 CN Bold" panose="020B0800000000000000" charset="-122"/>
                <a:ea typeface="思源黑体 CN Bold" panose="020B0800000000000000" charset="-122"/>
                <a:sym typeface="+mn-ea"/>
              </a:rPr>
              <a:t>关注</a:t>
            </a:r>
            <a:r>
              <a:rPr lang="zh-CN" altLang="en-US" sz="7600">
                <a:solidFill>
                  <a:schemeClr val="bg1"/>
                </a:solidFill>
                <a:latin typeface="思源黑体 CN Bold" panose="020B0800000000000000" charset="-122"/>
                <a:ea typeface="思源黑体 CN Bold" panose="020B0800000000000000" charset="-122"/>
                <a:sym typeface="+mn-ea"/>
              </a:rPr>
              <a:t>资金</a:t>
            </a:r>
            <a:endParaRPr lang="zh-CN" altLang="en-US" sz="7600">
              <a:solidFill>
                <a:schemeClr val="bg1"/>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2"/>
          <a:stretch>
            <a:fillRect/>
          </a:stretch>
        </p:blipFill>
        <p:spPr>
          <a:xfrm>
            <a:off x="549275" y="946785"/>
            <a:ext cx="11093450" cy="5308600"/>
          </a:xfrm>
          <a:prstGeom prst="rect">
            <a:avLst/>
          </a:prstGeom>
        </p:spPr>
      </p:pic>
      <p:sp>
        <p:nvSpPr>
          <p:cNvPr id="5" name="文本框 4"/>
          <p:cNvSpPr txBox="1"/>
          <p:nvPr/>
        </p:nvSpPr>
        <p:spPr>
          <a:xfrm>
            <a:off x="3555365" y="252095"/>
            <a:ext cx="5002530" cy="460375"/>
          </a:xfrm>
          <a:prstGeom prst="rect">
            <a:avLst/>
          </a:prstGeom>
          <a:noFill/>
        </p:spPr>
        <p:txBody>
          <a:bodyPr wrap="square" rtlCol="0">
            <a:spAutoFit/>
          </a:bodyPr>
          <a:p>
            <a:r>
              <a:rPr lang="zh-CN" altLang="en-US" sz="2400" b="1">
                <a:solidFill>
                  <a:schemeClr val="bg1"/>
                </a:solidFill>
              </a:rPr>
              <a:t>再好的基本面都需要有资金的带动</a:t>
            </a:r>
            <a:endParaRPr lang="zh-CN" altLang="en-US" sz="2400" b="1">
              <a:solidFill>
                <a:schemeClr val="bg1"/>
              </a:solidFill>
            </a:endParaRPr>
          </a:p>
        </p:txBody>
      </p:sp>
    </p:spTree>
    <p:custDataLst>
      <p:tags r:id="rId3"/>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AutoShape 2"/>
          <p:cNvSpPr/>
          <p:nvPr/>
        </p:nvSpPr>
        <p:spPr>
          <a:xfrm>
            <a:off x="2879090" y="248285"/>
            <a:ext cx="715772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altLang="zh-CN" sz="3600" b="1">
                <a:solidFill>
                  <a:schemeClr val="bg1"/>
                </a:solidFill>
              </a:rPr>
              <a:t>        </a:t>
            </a:r>
            <a:r>
              <a:rPr lang="zh-CN" altLang="en-US" sz="3600" b="1">
                <a:solidFill>
                  <a:schemeClr val="bg1"/>
                </a:solidFill>
              </a:rPr>
              <a:t>周线的调整非几日</a:t>
            </a:r>
            <a:r>
              <a:rPr lang="zh-CN" altLang="en-US" sz="3600" b="1">
                <a:solidFill>
                  <a:schemeClr val="bg1"/>
                </a:solidFill>
              </a:rPr>
              <a:t>完成</a:t>
            </a:r>
            <a:endParaRPr lang="zh-CN" altLang="en-US" sz="3600" b="1">
              <a:solidFill>
                <a:schemeClr val="bg1"/>
              </a:solidFill>
            </a:endParaRPr>
          </a:p>
        </p:txBody>
      </p:sp>
      <p:pic>
        <p:nvPicPr>
          <p:cNvPr id="2" name="图片 1"/>
          <p:cNvPicPr>
            <a:picLocks noChangeAspect="1"/>
          </p:cNvPicPr>
          <p:nvPr/>
        </p:nvPicPr>
        <p:blipFill>
          <a:blip r:embed="rId2"/>
          <a:stretch>
            <a:fillRect/>
          </a:stretch>
        </p:blipFill>
        <p:spPr>
          <a:xfrm>
            <a:off x="0" y="979805"/>
            <a:ext cx="12192000" cy="5509895"/>
          </a:xfrm>
          <a:prstGeom prst="rect">
            <a:avLst/>
          </a:prstGeom>
        </p:spPr>
      </p:pic>
      <p:sp>
        <p:nvSpPr>
          <p:cNvPr id="5" name="矩形标注 4"/>
          <p:cNvSpPr/>
          <p:nvPr/>
        </p:nvSpPr>
        <p:spPr>
          <a:xfrm>
            <a:off x="4319270" y="1321435"/>
            <a:ext cx="2354580" cy="727710"/>
          </a:xfrm>
          <a:prstGeom prst="wedgeRectCallout">
            <a:avLst>
              <a:gd name="adj1" fmla="val 52777"/>
              <a:gd name="adj2" fmla="val 70680"/>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t>第一波上涨</a:t>
            </a:r>
            <a:r>
              <a:rPr lang="en-US" altLang="zh-CN" sz="1400" b="1"/>
              <a:t>40%</a:t>
            </a:r>
            <a:r>
              <a:rPr lang="zh-CN" altLang="en-US" sz="1400" b="1"/>
              <a:t>，一般会面临中线调整，周期</a:t>
            </a:r>
            <a:r>
              <a:rPr lang="en-US" altLang="zh-CN" sz="1400" b="1"/>
              <a:t>2</a:t>
            </a:r>
            <a:r>
              <a:rPr lang="zh-CN" altLang="en-US" sz="1400" b="1"/>
              <a:t>周</a:t>
            </a:r>
            <a:r>
              <a:rPr lang="zh-CN" altLang="en-US" sz="1400" b="1"/>
              <a:t>左右</a:t>
            </a:r>
            <a:endParaRPr lang="zh-CN" altLang="en-US" sz="1400" b="1"/>
          </a:p>
        </p:txBody>
      </p:sp>
      <p:sp>
        <p:nvSpPr>
          <p:cNvPr id="6" name="椭圆形标注 5"/>
          <p:cNvSpPr/>
          <p:nvPr/>
        </p:nvSpPr>
        <p:spPr>
          <a:xfrm>
            <a:off x="7733030" y="2804160"/>
            <a:ext cx="2340610" cy="1043940"/>
          </a:xfrm>
          <a:prstGeom prst="wedgeEllipseCallout">
            <a:avLst>
              <a:gd name="adj1" fmla="val -37998"/>
              <a:gd name="adj2" fmla="val -88636"/>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t>调整位置到</a:t>
            </a:r>
            <a:r>
              <a:rPr lang="en-US" altLang="zh-CN" sz="1400" b="1"/>
              <a:t>30</a:t>
            </a:r>
            <a:r>
              <a:rPr lang="zh-CN" altLang="en-US" sz="1400" b="1"/>
              <a:t>日附近，缩量到极致，等放量</a:t>
            </a:r>
            <a:r>
              <a:rPr lang="en-US" altLang="zh-CN" sz="1400" b="1"/>
              <a:t>/</a:t>
            </a:r>
            <a:r>
              <a:rPr lang="zh-CN" altLang="en-US" sz="1400" b="1"/>
              <a:t>控盘新</a:t>
            </a:r>
            <a:r>
              <a:rPr lang="zh-CN" altLang="en-US" sz="1400" b="1"/>
              <a:t>机会</a:t>
            </a:r>
            <a:endParaRPr lang="zh-CN" altLang="en-US" sz="1400" b="1"/>
          </a:p>
        </p:txBody>
      </p:sp>
    </p:spTree>
    <p:custDataLst>
      <p:tags r:id="rId3"/>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AutoShape 2"/>
          <p:cNvSpPr/>
          <p:nvPr/>
        </p:nvSpPr>
        <p:spPr>
          <a:xfrm>
            <a:off x="2879090" y="248285"/>
            <a:ext cx="715772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altLang="zh-CN" sz="3600" b="1">
                <a:solidFill>
                  <a:schemeClr val="bg1"/>
                </a:solidFill>
              </a:rPr>
              <a:t>        </a:t>
            </a:r>
            <a:r>
              <a:rPr lang="zh-CN" altLang="en-US" sz="3600" b="1">
                <a:solidFill>
                  <a:schemeClr val="bg1"/>
                </a:solidFill>
              </a:rPr>
              <a:t>周线的调整非几日</a:t>
            </a:r>
            <a:r>
              <a:rPr lang="zh-CN" altLang="en-US" sz="3600" b="1">
                <a:solidFill>
                  <a:schemeClr val="bg1"/>
                </a:solidFill>
              </a:rPr>
              <a:t>完成</a:t>
            </a:r>
            <a:endParaRPr lang="zh-CN" altLang="en-US" sz="3600" b="1">
              <a:solidFill>
                <a:schemeClr val="bg1"/>
              </a:solidFill>
            </a:endParaRPr>
          </a:p>
        </p:txBody>
      </p:sp>
      <p:pic>
        <p:nvPicPr>
          <p:cNvPr id="4" name="图片 3"/>
          <p:cNvPicPr>
            <a:picLocks noChangeAspect="1"/>
          </p:cNvPicPr>
          <p:nvPr/>
        </p:nvPicPr>
        <p:blipFill>
          <a:blip r:embed="rId2"/>
          <a:stretch>
            <a:fillRect/>
          </a:stretch>
        </p:blipFill>
        <p:spPr>
          <a:xfrm>
            <a:off x="0" y="962660"/>
            <a:ext cx="12192000" cy="5393055"/>
          </a:xfrm>
          <a:prstGeom prst="rect">
            <a:avLst/>
          </a:prstGeom>
        </p:spPr>
      </p:pic>
      <p:sp>
        <p:nvSpPr>
          <p:cNvPr id="7" name="圆角矩形标注 6"/>
          <p:cNvSpPr/>
          <p:nvPr/>
        </p:nvSpPr>
        <p:spPr>
          <a:xfrm>
            <a:off x="4305935" y="2836545"/>
            <a:ext cx="2705100" cy="852805"/>
          </a:xfrm>
          <a:prstGeom prst="wedgeRoundRectCallout">
            <a:avLst>
              <a:gd name="adj1" fmla="val 33708"/>
              <a:gd name="adj2" fmla="val -99590"/>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t>快速拉升主升浪的票，周线调整</a:t>
            </a:r>
            <a:r>
              <a:rPr lang="en-US" altLang="zh-CN" b="1"/>
              <a:t>3</a:t>
            </a:r>
            <a:r>
              <a:rPr lang="zh-CN" altLang="en-US" b="1"/>
              <a:t>周以上，在启动需要连续放量</a:t>
            </a:r>
            <a:endParaRPr lang="zh-CN" altLang="en-US" b="1"/>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2118043" y="3064510"/>
            <a:ext cx="7955915" cy="2430145"/>
          </a:xfrm>
          <a:prstGeom prst="rect">
            <a:avLst/>
          </a:prstGeom>
          <a:noFill/>
        </p:spPr>
        <p:txBody>
          <a:bodyPr wrap="square" rtlCol="0">
            <a:spAutoFit/>
          </a:bodyPr>
          <a:p>
            <a:pPr algn="ctr" fontAlgn="auto"/>
            <a:r>
              <a:rPr lang="zh-CN" altLang="en-US" sz="7600">
                <a:solidFill>
                  <a:schemeClr val="bg2"/>
                </a:solidFill>
                <a:latin typeface="思源黑体 CN Bold" panose="020B0800000000000000" charset="-122"/>
                <a:ea typeface="思源黑体 CN Bold" panose="020B0800000000000000" charset="-122"/>
                <a:sym typeface="+mn-ea"/>
              </a:rPr>
              <a:t>强国之路</a:t>
            </a:r>
            <a:endParaRPr lang="zh-CN" altLang="en-US" sz="7600">
              <a:solidFill>
                <a:schemeClr val="bg2"/>
              </a:solidFill>
              <a:latin typeface="思源黑体 CN Bold" panose="020B0800000000000000" charset="-122"/>
              <a:ea typeface="思源黑体 CN Bold" panose="020B0800000000000000" charset="-122"/>
              <a:sym typeface="+mn-ea"/>
            </a:endParaRPr>
          </a:p>
          <a:p>
            <a:pPr algn="ctr" fontAlgn="auto"/>
            <a:r>
              <a:rPr lang="zh-CN" altLang="en-US" sz="7600">
                <a:solidFill>
                  <a:schemeClr val="bg2"/>
                </a:solidFill>
                <a:latin typeface="思源黑体 CN Bold" panose="020B0800000000000000" charset="-122"/>
                <a:ea typeface="思源黑体 CN Bold" panose="020B0800000000000000" charset="-122"/>
                <a:sym typeface="+mn-ea"/>
              </a:rPr>
              <a:t>夯实基础</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2"/>
            </p:custDataLst>
          </p:nvPr>
        </p:nvSpPr>
        <p:spPr>
          <a:xfrm>
            <a:off x="1920240" y="3064510"/>
            <a:ext cx="8689340" cy="1260475"/>
          </a:xfrm>
          <a:prstGeom prst="rect">
            <a:avLst/>
          </a:prstGeom>
          <a:noFill/>
        </p:spPr>
        <p:txBody>
          <a:bodyPr wrap="square" rtlCol="0">
            <a:spAutoFit/>
          </a:bodyPr>
          <a:p>
            <a:pPr algn="ctr" fontAlgn="auto"/>
            <a:r>
              <a:rPr lang="en-US" altLang="zh-CN" sz="7600">
                <a:solidFill>
                  <a:schemeClr val="bg1"/>
                </a:solidFill>
                <a:latin typeface="思源黑体 CN Bold" panose="020B0800000000000000" charset="-122"/>
                <a:ea typeface="思源黑体 CN Bold" panose="020B0800000000000000" charset="-122"/>
                <a:sym typeface="+mn-ea"/>
              </a:rPr>
              <a:t> </a:t>
            </a:r>
            <a:r>
              <a:rPr lang="zh-CN" altLang="en-US" sz="7600">
                <a:solidFill>
                  <a:schemeClr val="bg1"/>
                </a:solidFill>
                <a:latin typeface="思源黑体 CN Bold" panose="020B0800000000000000" charset="-122"/>
                <a:ea typeface="思源黑体 CN Bold" panose="020B0800000000000000" charset="-122"/>
                <a:sym typeface="+mn-ea"/>
              </a:rPr>
              <a:t>建立长期投资</a:t>
            </a:r>
            <a:r>
              <a:rPr lang="zh-CN" altLang="en-US" sz="7600">
                <a:solidFill>
                  <a:schemeClr val="bg1"/>
                </a:solidFill>
                <a:latin typeface="思源黑体 CN Bold" panose="020B0800000000000000" charset="-122"/>
                <a:ea typeface="思源黑体 CN Bold" panose="020B0800000000000000" charset="-122"/>
                <a:sym typeface="+mn-ea"/>
              </a:rPr>
              <a:t>模型</a:t>
            </a:r>
            <a:endParaRPr lang="zh-CN" altLang="en-US" sz="7600">
              <a:solidFill>
                <a:schemeClr val="bg1"/>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3"/>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AutoShape 2"/>
          <p:cNvSpPr/>
          <p:nvPr/>
        </p:nvSpPr>
        <p:spPr>
          <a:xfrm>
            <a:off x="2389505" y="419735"/>
            <a:ext cx="9022080" cy="65532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altLang="zh-CN" sz="3600" b="1">
                <a:solidFill>
                  <a:schemeClr val="bg1"/>
                </a:solidFill>
              </a:rPr>
              <a:t>                </a:t>
            </a:r>
            <a:r>
              <a:rPr lang="zh-CN" altLang="en-US" sz="3600" b="1">
                <a:solidFill>
                  <a:schemeClr val="bg1"/>
                </a:solidFill>
              </a:rPr>
              <a:t>资产配置</a:t>
            </a:r>
            <a:r>
              <a:rPr lang="zh-CN" altLang="en-US" sz="3600" b="1">
                <a:solidFill>
                  <a:schemeClr val="bg1"/>
                </a:solidFill>
              </a:rPr>
              <a:t>第一位</a:t>
            </a:r>
            <a:endParaRPr lang="zh-CN" altLang="en-US" sz="3600" b="1">
              <a:solidFill>
                <a:schemeClr val="bg1"/>
              </a:solidFill>
            </a:endParaRPr>
          </a:p>
        </p:txBody>
      </p:sp>
      <p:sp>
        <p:nvSpPr>
          <p:cNvPr id="8" name="矩形: 圆角 22"/>
          <p:cNvSpPr/>
          <p:nvPr>
            <p:custDataLst>
              <p:tags r:id="rId2"/>
            </p:custDataLst>
          </p:nvPr>
        </p:nvSpPr>
        <p:spPr>
          <a:xfrm>
            <a:off x="692150" y="2198688"/>
            <a:ext cx="5076190" cy="4070985"/>
          </a:xfrm>
          <a:prstGeom prst="roundRect">
            <a:avLst>
              <a:gd name="adj" fmla="val 6347"/>
            </a:avLst>
          </a:prstGeom>
          <a:solidFill>
            <a:srgbClr val="FFFFFF">
              <a:alpha val="5000"/>
            </a:srgbClr>
          </a:solidFill>
          <a:ln w="15875">
            <a:no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734060" rIns="342095" bIns="486410" rtlCol="0" anchor="ctr">
            <a:noAutofit/>
          </a:bodyPr>
          <a:p>
            <a:pPr algn="ctr">
              <a:lnSpc>
                <a:spcPct val="150000"/>
              </a:lnSpc>
            </a:pPr>
            <a:endParaRPr lang="zh-CN" altLang="zh-CN" dirty="0">
              <a:solidFill>
                <a:schemeClr val="tx1">
                  <a:lumMod val="85000"/>
                  <a:lumOff val="15000"/>
                </a:schemeClr>
              </a:solidFill>
              <a:latin typeface="+mn-ea"/>
              <a:cs typeface="+mn-ea"/>
              <a:sym typeface="+mn-ea"/>
            </a:endParaRPr>
          </a:p>
        </p:txBody>
      </p:sp>
      <p:sp>
        <p:nvSpPr>
          <p:cNvPr id="9" name="矩形: 圆角 33"/>
          <p:cNvSpPr/>
          <p:nvPr>
            <p:custDataLst>
              <p:tags r:id="rId3"/>
            </p:custDataLst>
          </p:nvPr>
        </p:nvSpPr>
        <p:spPr>
          <a:xfrm>
            <a:off x="6423660" y="2198688"/>
            <a:ext cx="5076190" cy="4070350"/>
          </a:xfrm>
          <a:prstGeom prst="roundRect">
            <a:avLst>
              <a:gd name="adj" fmla="val 6347"/>
            </a:avLst>
          </a:prstGeom>
          <a:solidFill>
            <a:srgbClr val="FFFFFF">
              <a:alpha val="5000"/>
            </a:srgbClr>
          </a:solidFill>
          <a:ln w="15875">
            <a:noFill/>
          </a:ln>
          <a:effectLst>
            <a:outerShdw blurRad="279400" dist="228600" dir="2700000" algn="tl" rotWithShape="0">
              <a:schemeClr val="accent2">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640080" rIns="342095" bIns="488315" rtlCol="0" anchor="ctr">
            <a:noAutofit/>
          </a:bodyPr>
          <a:p>
            <a:pPr algn="ctr">
              <a:lnSpc>
                <a:spcPct val="150000"/>
              </a:lnSpc>
            </a:pPr>
            <a:endParaRPr lang="zh-CN" altLang="zh-CN">
              <a:solidFill>
                <a:schemeClr val="tx1">
                  <a:lumMod val="85000"/>
                  <a:lumOff val="15000"/>
                </a:schemeClr>
              </a:solidFill>
              <a:latin typeface="+mn-ea"/>
              <a:cs typeface="+mn-ea"/>
              <a:sym typeface="+mn-ea"/>
            </a:endParaRPr>
          </a:p>
        </p:txBody>
      </p:sp>
      <p:sp>
        <p:nvSpPr>
          <p:cNvPr id="10" name="矩形: 圆角 2"/>
          <p:cNvSpPr/>
          <p:nvPr>
            <p:custDataLst>
              <p:tags r:id="rId4"/>
            </p:custDataLst>
          </p:nvPr>
        </p:nvSpPr>
        <p:spPr>
          <a:xfrm>
            <a:off x="692150" y="2198053"/>
            <a:ext cx="5076190" cy="4070985"/>
          </a:xfrm>
          <a:prstGeom prst="roundRect">
            <a:avLst>
              <a:gd name="adj" fmla="val 6347"/>
            </a:avLst>
          </a:prstGeom>
          <a:gradFill flip="none" rotWithShape="1">
            <a:gsLst>
              <a:gs pos="0">
                <a:schemeClr val="accent1">
                  <a:lumMod val="20000"/>
                  <a:lumOff val="80000"/>
                  <a:alpha val="20000"/>
                </a:schemeClr>
              </a:gs>
              <a:gs pos="100000">
                <a:schemeClr val="bg1">
                  <a:alpha val="0"/>
                </a:schemeClr>
              </a:gs>
            </a:gsLst>
            <a:path path="circle">
              <a:fillToRect l="100000" t="100000"/>
            </a:path>
            <a:tileRect r="-100000" b="-100000"/>
          </a:gradFill>
          <a:ln w="15875">
            <a:solidFill>
              <a:schemeClr val="accent1">
                <a:lumMod val="40000"/>
                <a:lumOff val="60000"/>
                <a:alpha val="60000"/>
              </a:schemeClr>
            </a:solidFill>
          </a:ln>
          <a:effectLst>
            <a:outerShdw blurRad="279400" dist="228600" dir="2700000" algn="tl" rotWithShape="0">
              <a:schemeClr val="accent1">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734060" rIns="342095" bIns="486410" rtlCol="0" anchor="ctr">
            <a:noAutofit/>
          </a:bodyPr>
          <a:p>
            <a:pPr algn="ctr">
              <a:lnSpc>
                <a:spcPct val="150000"/>
              </a:lnSpc>
            </a:pPr>
            <a:r>
              <a:rPr lang="zh-CN" altLang="zh-CN" b="1" dirty="0">
                <a:solidFill>
                  <a:schemeClr val="bg1"/>
                </a:solidFill>
                <a:latin typeface="+mn-ea"/>
                <a:cs typeface="+mn-ea"/>
                <a:sym typeface="+mn-ea"/>
              </a:rPr>
              <a:t>行情好，周线上涨，形成明显趋势，资金能持续异动，这一类时间放大仓位在股票上，选好主线反复</a:t>
            </a:r>
            <a:r>
              <a:rPr lang="zh-CN" altLang="zh-CN" b="1" dirty="0">
                <a:solidFill>
                  <a:schemeClr val="bg1"/>
                </a:solidFill>
                <a:latin typeface="+mn-ea"/>
                <a:cs typeface="+mn-ea"/>
                <a:sym typeface="+mn-ea"/>
              </a:rPr>
              <a:t>操作。</a:t>
            </a:r>
            <a:endParaRPr lang="zh-CN" altLang="zh-CN" b="1" dirty="0">
              <a:solidFill>
                <a:schemeClr val="bg1"/>
              </a:solidFill>
              <a:latin typeface="+mn-ea"/>
              <a:cs typeface="+mn-ea"/>
              <a:sym typeface="+mn-ea"/>
            </a:endParaRPr>
          </a:p>
        </p:txBody>
      </p:sp>
      <p:sp>
        <p:nvSpPr>
          <p:cNvPr id="29" name="任意多边形: 形状 28"/>
          <p:cNvSpPr/>
          <p:nvPr>
            <p:custDataLst>
              <p:tags r:id="rId5"/>
            </p:custDataLst>
          </p:nvPr>
        </p:nvSpPr>
        <p:spPr>
          <a:xfrm>
            <a:off x="1185545" y="2078355"/>
            <a:ext cx="3979545" cy="807720"/>
          </a:xfrm>
          <a:prstGeom prst="round2SameRect">
            <a:avLst>
              <a:gd name="adj1" fmla="val 0"/>
              <a:gd name="adj2" fmla="val 31447"/>
            </a:avLst>
          </a:prstGeom>
          <a:gradFill flip="none" rotWithShape="1">
            <a:gsLst>
              <a:gs pos="0">
                <a:schemeClr val="accent1">
                  <a:lumMod val="40000"/>
                  <a:lumOff val="60000"/>
                  <a:alpha val="100000"/>
                </a:schemeClr>
              </a:gs>
              <a:gs pos="69000">
                <a:schemeClr val="accent1">
                  <a:alpha val="100000"/>
                </a:schemeClr>
              </a:gs>
              <a:gs pos="100000">
                <a:schemeClr val="accent1">
                  <a:alpha val="100000"/>
                </a:schemeClr>
              </a:gs>
            </a:gsLst>
            <a:lin ang="2700000" scaled="1"/>
            <a:tileRect/>
          </a:gradFill>
          <a:ln>
            <a:noFill/>
          </a:ln>
          <a:effectLst>
            <a:outerShdw blurRad="101600" dist="76200" dir="2700000" algn="tl" rotWithShape="0">
              <a:schemeClr val="accent1">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800" b="1" dirty="0">
                <a:solidFill>
                  <a:srgbClr val="FFFFFF"/>
                </a:solidFill>
                <a:uFillTx/>
                <a:latin typeface="+mn-ea"/>
                <a:cs typeface="+mn-ea"/>
                <a:sym typeface="+mn-ea"/>
              </a:rPr>
              <a:t>操作容易，有赚钱</a:t>
            </a:r>
            <a:r>
              <a:rPr lang="zh-CN" altLang="en-US" sz="2800" b="1" dirty="0">
                <a:solidFill>
                  <a:srgbClr val="FFFFFF"/>
                </a:solidFill>
                <a:uFillTx/>
                <a:latin typeface="+mn-ea"/>
                <a:cs typeface="+mn-ea"/>
                <a:sym typeface="+mn-ea"/>
              </a:rPr>
              <a:t>效应</a:t>
            </a:r>
            <a:endParaRPr lang="zh-CN" altLang="en-US" sz="2800" b="1" dirty="0">
              <a:solidFill>
                <a:srgbClr val="FFFFFF"/>
              </a:solidFill>
              <a:uFillTx/>
              <a:latin typeface="+mn-ea"/>
              <a:cs typeface="+mn-ea"/>
              <a:sym typeface="+mn-ea"/>
            </a:endParaRPr>
          </a:p>
        </p:txBody>
      </p:sp>
      <p:sp>
        <p:nvSpPr>
          <p:cNvPr id="25" name="等腰三角形 24"/>
          <p:cNvSpPr/>
          <p:nvPr>
            <p:custDataLst>
              <p:tags r:id="rId6"/>
            </p:custDataLst>
          </p:nvPr>
        </p:nvSpPr>
        <p:spPr>
          <a:xfrm>
            <a:off x="1141730" y="2078038"/>
            <a:ext cx="168561" cy="120119"/>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26" name="等腰三角形 25"/>
          <p:cNvSpPr/>
          <p:nvPr>
            <p:custDataLst>
              <p:tags r:id="rId7"/>
            </p:custDataLst>
          </p:nvPr>
        </p:nvSpPr>
        <p:spPr>
          <a:xfrm flipH="1">
            <a:off x="5165090" y="2078038"/>
            <a:ext cx="168561" cy="120119"/>
          </a:xfrm>
          <a:prstGeom prst="triangle">
            <a:avLst>
              <a:gd name="adj" fmla="val 10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6" name="矩形: 圆角 35"/>
          <p:cNvSpPr/>
          <p:nvPr>
            <p:custDataLst>
              <p:tags r:id="rId8"/>
            </p:custDataLst>
          </p:nvPr>
        </p:nvSpPr>
        <p:spPr>
          <a:xfrm>
            <a:off x="6423660" y="2198053"/>
            <a:ext cx="5076190" cy="4070350"/>
          </a:xfrm>
          <a:prstGeom prst="roundRect">
            <a:avLst>
              <a:gd name="adj" fmla="val 6347"/>
            </a:avLst>
          </a:prstGeom>
          <a:gradFill flip="none" rotWithShape="1">
            <a:gsLst>
              <a:gs pos="0">
                <a:schemeClr val="accent2">
                  <a:lumMod val="20000"/>
                  <a:lumOff val="80000"/>
                  <a:alpha val="20000"/>
                </a:schemeClr>
              </a:gs>
              <a:gs pos="100000">
                <a:schemeClr val="bg1">
                  <a:alpha val="0"/>
                </a:schemeClr>
              </a:gs>
            </a:gsLst>
            <a:path path="circle">
              <a:fillToRect l="100000" t="100000"/>
            </a:path>
            <a:tileRect r="-100000" b="-100000"/>
          </a:gradFill>
          <a:ln w="15875">
            <a:solidFill>
              <a:schemeClr val="accent2">
                <a:lumMod val="40000"/>
                <a:lumOff val="60000"/>
                <a:alpha val="60000"/>
              </a:schemeClr>
            </a:solidFill>
          </a:ln>
          <a:effectLst>
            <a:outerShdw blurRad="279400" dist="228600" dir="2700000" algn="tl" rotWithShape="0">
              <a:schemeClr val="accent2">
                <a:alpha val="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342095" tIns="640080" rIns="342095" bIns="488315" rtlCol="0" anchor="ctr">
            <a:noAutofit/>
          </a:bodyPr>
          <a:p>
            <a:pPr algn="ctr">
              <a:lnSpc>
                <a:spcPct val="150000"/>
              </a:lnSpc>
            </a:pPr>
            <a:r>
              <a:rPr lang="zh-CN" altLang="zh-CN" b="1">
                <a:solidFill>
                  <a:schemeClr val="bg1"/>
                </a:solidFill>
                <a:latin typeface="+mn-ea"/>
                <a:cs typeface="+mn-ea"/>
                <a:sym typeface="+mn-ea"/>
              </a:rPr>
              <a:t>行情震荡，轮动较快，仓位降低半仓左右，开始低吸基金，以基金小波动来控制账户波动率，比如量化基金</a:t>
            </a:r>
            <a:r>
              <a:rPr lang="en-US" altLang="zh-CN" b="1">
                <a:solidFill>
                  <a:schemeClr val="bg1"/>
                </a:solidFill>
                <a:latin typeface="+mn-ea"/>
                <a:cs typeface="+mn-ea"/>
                <a:sym typeface="+mn-ea"/>
              </a:rPr>
              <a:t>---</a:t>
            </a:r>
            <a:r>
              <a:rPr lang="zh-CN" altLang="en-US" b="1">
                <a:solidFill>
                  <a:schemeClr val="bg1"/>
                </a:solidFill>
                <a:latin typeface="+mn-ea"/>
                <a:cs typeface="+mn-ea"/>
                <a:sym typeface="+mn-ea"/>
              </a:rPr>
              <a:t>明亚中证</a:t>
            </a:r>
            <a:r>
              <a:rPr lang="en-US" altLang="zh-CN" b="1">
                <a:solidFill>
                  <a:schemeClr val="bg1"/>
                </a:solidFill>
                <a:latin typeface="+mn-ea"/>
                <a:cs typeface="+mn-ea"/>
                <a:sym typeface="+mn-ea"/>
              </a:rPr>
              <a:t>/</a:t>
            </a:r>
            <a:r>
              <a:rPr lang="zh-CN" altLang="en-US" b="1">
                <a:solidFill>
                  <a:schemeClr val="bg1"/>
                </a:solidFill>
                <a:latin typeface="+mn-ea"/>
                <a:cs typeface="+mn-ea"/>
                <a:sym typeface="+mn-ea"/>
              </a:rPr>
              <a:t>百嘉瑞丰</a:t>
            </a:r>
            <a:r>
              <a:rPr lang="en-US" altLang="zh-CN" b="1">
                <a:solidFill>
                  <a:schemeClr val="bg1"/>
                </a:solidFill>
                <a:latin typeface="+mn-ea"/>
                <a:cs typeface="+mn-ea"/>
                <a:sym typeface="+mn-ea"/>
              </a:rPr>
              <a:t>/</a:t>
            </a:r>
            <a:r>
              <a:rPr lang="zh-CN" altLang="en-US" b="1">
                <a:solidFill>
                  <a:schemeClr val="bg1"/>
                </a:solidFill>
                <a:latin typeface="+mn-ea"/>
                <a:cs typeface="+mn-ea"/>
                <a:sym typeface="+mn-ea"/>
              </a:rPr>
              <a:t>兴华景明</a:t>
            </a:r>
            <a:r>
              <a:rPr lang="zh-CN" altLang="en-US" b="1">
                <a:solidFill>
                  <a:schemeClr val="bg1"/>
                </a:solidFill>
                <a:latin typeface="+mn-ea"/>
                <a:cs typeface="+mn-ea"/>
                <a:sym typeface="+mn-ea"/>
              </a:rPr>
              <a:t>等</a:t>
            </a:r>
            <a:endParaRPr lang="zh-CN" altLang="en-US" b="1">
              <a:solidFill>
                <a:schemeClr val="bg1"/>
              </a:solidFill>
              <a:latin typeface="+mn-ea"/>
              <a:cs typeface="+mn-ea"/>
              <a:sym typeface="+mn-ea"/>
            </a:endParaRPr>
          </a:p>
        </p:txBody>
      </p:sp>
      <p:sp>
        <p:nvSpPr>
          <p:cNvPr id="37" name="任意多边形: 形状 36"/>
          <p:cNvSpPr/>
          <p:nvPr>
            <p:custDataLst>
              <p:tags r:id="rId9"/>
            </p:custDataLst>
          </p:nvPr>
        </p:nvSpPr>
        <p:spPr>
          <a:xfrm>
            <a:off x="7035165" y="2078038"/>
            <a:ext cx="3854450" cy="807720"/>
          </a:xfrm>
          <a:prstGeom prst="round2SameRect">
            <a:avLst>
              <a:gd name="adj1" fmla="val 0"/>
              <a:gd name="adj2" fmla="val 31447"/>
            </a:avLst>
          </a:prstGeom>
          <a:gradFill flip="none" rotWithShape="1">
            <a:gsLst>
              <a:gs pos="0">
                <a:schemeClr val="accent2">
                  <a:lumMod val="60000"/>
                  <a:lumOff val="40000"/>
                  <a:alpha val="100000"/>
                </a:schemeClr>
              </a:gs>
              <a:gs pos="66450">
                <a:schemeClr val="accent2">
                  <a:alpha val="100000"/>
                </a:schemeClr>
              </a:gs>
              <a:gs pos="100000">
                <a:schemeClr val="accent2">
                  <a:alpha val="100000"/>
                </a:schemeClr>
              </a:gs>
            </a:gsLst>
            <a:lin ang="2700000" scaled="1"/>
            <a:tileRect/>
          </a:gradFill>
          <a:ln>
            <a:noFill/>
          </a:ln>
          <a:effectLst>
            <a:outerShdw blurRad="101600" dist="76200" dir="2700000" algn="tl" rotWithShape="0">
              <a:schemeClr val="accent2">
                <a:alpha val="2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spcBef>
                <a:spcPct val="0"/>
              </a:spcBef>
              <a:spcAft>
                <a:spcPct val="0"/>
              </a:spcAft>
            </a:pPr>
            <a:r>
              <a:rPr lang="zh-CN" altLang="en-US" sz="2800" b="1" dirty="0">
                <a:solidFill>
                  <a:srgbClr val="FFFFFF"/>
                </a:solidFill>
                <a:uFillTx/>
                <a:latin typeface="+mn-ea"/>
                <a:cs typeface="+mn-ea"/>
                <a:sym typeface="+mn-ea"/>
              </a:rPr>
              <a:t>难度大仓位配置</a:t>
            </a:r>
            <a:r>
              <a:rPr lang="zh-CN" altLang="en-US" sz="2800" b="1" dirty="0">
                <a:solidFill>
                  <a:srgbClr val="FFFFFF"/>
                </a:solidFill>
                <a:uFillTx/>
                <a:latin typeface="+mn-ea"/>
                <a:cs typeface="+mn-ea"/>
                <a:sym typeface="+mn-ea"/>
              </a:rPr>
              <a:t>基金</a:t>
            </a:r>
            <a:endParaRPr lang="zh-CN" altLang="en-US" sz="2800" b="1" dirty="0">
              <a:solidFill>
                <a:srgbClr val="FFFFFF"/>
              </a:solidFill>
              <a:uFillTx/>
              <a:latin typeface="+mn-ea"/>
              <a:cs typeface="+mn-ea"/>
              <a:sym typeface="+mn-ea"/>
            </a:endParaRPr>
          </a:p>
        </p:txBody>
      </p:sp>
      <p:sp>
        <p:nvSpPr>
          <p:cNvPr id="38" name="等腰三角形 37"/>
          <p:cNvSpPr/>
          <p:nvPr>
            <p:custDataLst>
              <p:tags r:id="rId10"/>
            </p:custDataLst>
          </p:nvPr>
        </p:nvSpPr>
        <p:spPr>
          <a:xfrm>
            <a:off x="6866255" y="2078038"/>
            <a:ext cx="168561" cy="120119"/>
          </a:xfrm>
          <a:prstGeom prst="triangle">
            <a:avLst>
              <a:gd name="adj" fmla="val 10000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9" name="等腰三角形 38"/>
          <p:cNvSpPr/>
          <p:nvPr>
            <p:custDataLst>
              <p:tags r:id="rId11"/>
            </p:custDataLst>
          </p:nvPr>
        </p:nvSpPr>
        <p:spPr>
          <a:xfrm flipH="1">
            <a:off x="10888980" y="2078038"/>
            <a:ext cx="168561" cy="120119"/>
          </a:xfrm>
          <a:prstGeom prst="triangle">
            <a:avLst>
              <a:gd name="adj" fmla="val 10000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Tree>
    <p:custDataLst>
      <p:tags r:id="rId1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文本框 11"/>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3" name="AutoShape 2"/>
          <p:cNvSpPr/>
          <p:nvPr/>
        </p:nvSpPr>
        <p:spPr>
          <a:xfrm>
            <a:off x="2389505" y="419735"/>
            <a:ext cx="9022080" cy="65532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altLang="zh-CN" sz="3600" b="1">
                <a:solidFill>
                  <a:schemeClr val="bg1"/>
                </a:solidFill>
              </a:rPr>
              <a:t>         </a:t>
            </a:r>
            <a:r>
              <a:rPr lang="zh-CN" altLang="en-US" sz="3600" b="1">
                <a:solidFill>
                  <a:schemeClr val="bg1"/>
                </a:solidFill>
              </a:rPr>
              <a:t>建立基本面</a:t>
            </a:r>
            <a:r>
              <a:rPr lang="en-US" altLang="zh-CN" sz="3600" b="1">
                <a:solidFill>
                  <a:schemeClr val="bg1"/>
                </a:solidFill>
              </a:rPr>
              <a:t>+</a:t>
            </a:r>
            <a:r>
              <a:rPr lang="zh-CN" altLang="en-US" sz="3600" b="1">
                <a:solidFill>
                  <a:schemeClr val="bg1"/>
                </a:solidFill>
              </a:rPr>
              <a:t>技术面</a:t>
            </a:r>
            <a:r>
              <a:rPr lang="zh-CN" altLang="en-US" sz="3600" b="1">
                <a:solidFill>
                  <a:schemeClr val="bg1"/>
                </a:solidFill>
              </a:rPr>
              <a:t>配合</a:t>
            </a:r>
            <a:endParaRPr lang="zh-CN" altLang="en-US" sz="3600" b="1">
              <a:solidFill>
                <a:schemeClr val="bg1"/>
              </a:solidFill>
            </a:endParaRPr>
          </a:p>
        </p:txBody>
      </p:sp>
      <p:sp>
        <p:nvSpPr>
          <p:cNvPr id="6" name="图形 4"/>
          <p:cNvSpPr/>
          <p:nvPr>
            <p:custDataLst>
              <p:tags r:id="rId2"/>
            </p:custDataLst>
          </p:nvPr>
        </p:nvSpPr>
        <p:spPr>
          <a:xfrm>
            <a:off x="9642158" y="1683068"/>
            <a:ext cx="944642" cy="4255294"/>
          </a:xfrm>
          <a:custGeom>
            <a:avLst/>
            <a:gdLst>
              <a:gd name="connsiteX0" fmla="*/ -259 w 944642"/>
              <a:gd name="connsiteY0" fmla="*/ 4255111 h 4255294"/>
              <a:gd name="connsiteX1" fmla="*/ 203548 w 944642"/>
              <a:gd name="connsiteY1" fmla="*/ 203623 h 4255294"/>
              <a:gd name="connsiteX2" fmla="*/ -259 w 944642"/>
              <a:gd name="connsiteY2" fmla="*/ -183 h 4255294"/>
            </a:gdLst>
            <a:ahLst/>
            <a:cxnLst>
              <a:cxn ang="0">
                <a:pos x="connsiteX0" y="connsiteY0"/>
              </a:cxn>
              <a:cxn ang="0">
                <a:pos x="connsiteX1" y="connsiteY1"/>
              </a:cxn>
              <a:cxn ang="0">
                <a:pos x="connsiteX2" y="connsiteY2"/>
              </a:cxn>
            </a:cxnLst>
            <a:rect l="l" t="t" r="r" b="b"/>
            <a:pathLst>
              <a:path w="944642" h="4255294">
                <a:moveTo>
                  <a:pt x="-259" y="4255111"/>
                </a:moveTo>
                <a:cubicBezTo>
                  <a:pt x="1174812" y="3192606"/>
                  <a:pt x="1266062" y="1378694"/>
                  <a:pt x="203548" y="203623"/>
                </a:cubicBezTo>
                <a:cubicBezTo>
                  <a:pt x="139073" y="132319"/>
                  <a:pt x="71055" y="64291"/>
                  <a:pt x="-259" y="-183"/>
                </a:cubicBezTo>
              </a:path>
            </a:pathLst>
          </a:custGeom>
          <a:noFill/>
          <a:ln w="15875" cap="flat">
            <a:gradFill>
              <a:gsLst>
                <a:gs pos="100000">
                  <a:schemeClr val="accent5">
                    <a:alpha val="0"/>
                  </a:schemeClr>
                </a:gs>
                <a:gs pos="0">
                  <a:schemeClr val="accent5">
                    <a:alpha val="0"/>
                  </a:schemeClr>
                </a:gs>
                <a:gs pos="70000">
                  <a:schemeClr val="accent5">
                    <a:lumMod val="60000"/>
                    <a:lumOff val="40000"/>
                    <a:alpha val="100000"/>
                  </a:schemeClr>
                </a:gs>
                <a:gs pos="30000">
                  <a:schemeClr val="accent5">
                    <a:lumMod val="60000"/>
                    <a:lumOff val="40000"/>
                    <a:alpha val="100000"/>
                  </a:schemeClr>
                </a:gs>
              </a:gsLst>
              <a:lin ang="16200000" scaled="1"/>
            </a:gra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2" name="图形 4"/>
          <p:cNvSpPr/>
          <p:nvPr>
            <p:custDataLst>
              <p:tags r:id="rId3"/>
            </p:custDataLst>
          </p:nvPr>
        </p:nvSpPr>
        <p:spPr>
          <a:xfrm flipH="1">
            <a:off x="1688148" y="1683703"/>
            <a:ext cx="944642" cy="4255294"/>
          </a:xfrm>
          <a:custGeom>
            <a:avLst/>
            <a:gdLst>
              <a:gd name="connsiteX0" fmla="*/ -259 w 944642"/>
              <a:gd name="connsiteY0" fmla="*/ 4255111 h 4255294"/>
              <a:gd name="connsiteX1" fmla="*/ 203548 w 944642"/>
              <a:gd name="connsiteY1" fmla="*/ 203623 h 4255294"/>
              <a:gd name="connsiteX2" fmla="*/ -259 w 944642"/>
              <a:gd name="connsiteY2" fmla="*/ -183 h 4255294"/>
            </a:gdLst>
            <a:ahLst/>
            <a:cxnLst>
              <a:cxn ang="0">
                <a:pos x="connsiteX0" y="connsiteY0"/>
              </a:cxn>
              <a:cxn ang="0">
                <a:pos x="connsiteX1" y="connsiteY1"/>
              </a:cxn>
              <a:cxn ang="0">
                <a:pos x="connsiteX2" y="connsiteY2"/>
              </a:cxn>
            </a:cxnLst>
            <a:rect l="l" t="t" r="r" b="b"/>
            <a:pathLst>
              <a:path w="944642" h="4255294">
                <a:moveTo>
                  <a:pt x="-259" y="4255111"/>
                </a:moveTo>
                <a:cubicBezTo>
                  <a:pt x="1174812" y="3192606"/>
                  <a:pt x="1266062" y="1378694"/>
                  <a:pt x="203548" y="203623"/>
                </a:cubicBezTo>
                <a:cubicBezTo>
                  <a:pt x="139073" y="132319"/>
                  <a:pt x="71055" y="64291"/>
                  <a:pt x="-259" y="-183"/>
                </a:cubicBezTo>
              </a:path>
            </a:pathLst>
          </a:custGeom>
          <a:noFill/>
          <a:ln w="15875" cap="flat">
            <a:gradFill>
              <a:gsLst>
                <a:gs pos="100000">
                  <a:schemeClr val="accent5">
                    <a:alpha val="0"/>
                  </a:schemeClr>
                </a:gs>
                <a:gs pos="0">
                  <a:schemeClr val="accent5">
                    <a:alpha val="0"/>
                  </a:schemeClr>
                </a:gs>
                <a:gs pos="70000">
                  <a:schemeClr val="accent5">
                    <a:lumMod val="60000"/>
                    <a:lumOff val="40000"/>
                    <a:alpha val="100000"/>
                  </a:schemeClr>
                </a:gs>
                <a:gs pos="30000">
                  <a:schemeClr val="accent5">
                    <a:lumMod val="60000"/>
                    <a:lumOff val="40000"/>
                    <a:alpha val="100000"/>
                  </a:schemeClr>
                </a:gs>
              </a:gsLst>
              <a:lin ang="16200000" scaled="1"/>
            </a:gra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4" name="椭圆 3"/>
          <p:cNvSpPr/>
          <p:nvPr>
            <p:custDataLst>
              <p:tags r:id="rId4"/>
            </p:custDataLst>
          </p:nvPr>
        </p:nvSpPr>
        <p:spPr>
          <a:xfrm>
            <a:off x="1402398" y="3504883"/>
            <a:ext cx="609600" cy="609600"/>
          </a:xfrm>
          <a:prstGeom prst="ellipse">
            <a:avLst/>
          </a:prstGeom>
          <a:gradFill>
            <a:gsLst>
              <a:gs pos="0">
                <a:schemeClr val="accent4">
                  <a:alpha val="100000"/>
                </a:schemeClr>
              </a:gs>
              <a:gs pos="100000">
                <a:schemeClr val="accent4">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pic>
        <p:nvPicPr>
          <p:cNvPr id="5" name="图片 19" descr="343435383038363b343532323339393bd6b4d0d0d5aad2aa"/>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1571943" y="3674428"/>
            <a:ext cx="288000" cy="288000"/>
          </a:xfrm>
          <a:prstGeom prst="rect">
            <a:avLst/>
          </a:prstGeom>
          <a:effectLst/>
        </p:spPr>
      </p:pic>
      <p:sp>
        <p:nvSpPr>
          <p:cNvPr id="7" name="矩形 6"/>
          <p:cNvSpPr/>
          <p:nvPr>
            <p:custDataLst>
              <p:tags r:id="rId8"/>
            </p:custDataLst>
          </p:nvPr>
        </p:nvSpPr>
        <p:spPr>
          <a:xfrm>
            <a:off x="2236788" y="3088958"/>
            <a:ext cx="2261870" cy="699135"/>
          </a:xfrm>
          <a:prstGeom prst="rect">
            <a:avLst/>
          </a:prstGeom>
          <a:noFill/>
        </p:spPr>
        <p:txBody>
          <a:bodyPr wrap="square" lIns="0" tIns="0" rIns="0" bIns="0" rtlCol="0" anchor="b">
            <a:noAutofit/>
          </a:bodyPr>
          <a:lstStyle/>
          <a:p>
            <a:pPr>
              <a:spcBef>
                <a:spcPct val="0"/>
              </a:spcBef>
              <a:spcAft>
                <a:spcPct val="0"/>
              </a:spcAft>
            </a:pPr>
            <a:r>
              <a:rPr lang="zh-CN" altLang="en-US" b="1">
                <a:solidFill>
                  <a:schemeClr val="accent4"/>
                </a:solidFill>
                <a:latin typeface="+mn-ea"/>
                <a:cs typeface="+mn-ea"/>
                <a:sym typeface="+mn-ea"/>
              </a:rPr>
              <a:t>爆量</a:t>
            </a:r>
            <a:endParaRPr lang="zh-CN" altLang="en-US" b="1">
              <a:solidFill>
                <a:schemeClr val="accent4"/>
              </a:solidFill>
              <a:latin typeface="+mn-ea"/>
              <a:cs typeface="+mn-ea"/>
              <a:sym typeface="+mn-ea"/>
            </a:endParaRPr>
          </a:p>
        </p:txBody>
      </p:sp>
      <p:sp>
        <p:nvSpPr>
          <p:cNvPr id="11" name="矩形 10"/>
          <p:cNvSpPr/>
          <p:nvPr>
            <p:custDataLst>
              <p:tags r:id="rId9"/>
            </p:custDataLst>
          </p:nvPr>
        </p:nvSpPr>
        <p:spPr>
          <a:xfrm>
            <a:off x="2236788" y="3828733"/>
            <a:ext cx="2261870" cy="58039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1400" b="1">
                <a:solidFill>
                  <a:schemeClr val="bg1"/>
                </a:solidFill>
                <a:latin typeface="+mn-ea"/>
                <a:cs typeface="+mn-ea"/>
                <a:sym typeface="+mn-ea"/>
              </a:rPr>
              <a:t>出爆量有异动，搭配控盘，容易在起爆位置</a:t>
            </a:r>
            <a:r>
              <a:rPr lang="zh-CN" altLang="en-US" sz="1400" b="1">
                <a:solidFill>
                  <a:schemeClr val="bg1"/>
                </a:solidFill>
                <a:latin typeface="+mn-ea"/>
                <a:cs typeface="+mn-ea"/>
                <a:sym typeface="+mn-ea"/>
              </a:rPr>
              <a:t>上车</a:t>
            </a:r>
            <a:endParaRPr lang="zh-CN" altLang="en-US" sz="1400" b="1">
              <a:solidFill>
                <a:schemeClr val="bg1"/>
              </a:solidFill>
              <a:latin typeface="+mn-ea"/>
              <a:cs typeface="+mn-ea"/>
              <a:sym typeface="+mn-ea"/>
            </a:endParaRPr>
          </a:p>
        </p:txBody>
      </p:sp>
      <p:sp>
        <p:nvSpPr>
          <p:cNvPr id="13" name="椭圆 12"/>
          <p:cNvSpPr/>
          <p:nvPr>
            <p:custDataLst>
              <p:tags r:id="rId10"/>
            </p:custDataLst>
          </p:nvPr>
        </p:nvSpPr>
        <p:spPr>
          <a:xfrm>
            <a:off x="1728788" y="2163763"/>
            <a:ext cx="609600" cy="609600"/>
          </a:xfrm>
          <a:prstGeom prst="ellipse">
            <a:avLst/>
          </a:prstGeom>
          <a:gradFill>
            <a:gsLst>
              <a:gs pos="0">
                <a:schemeClr val="accent4">
                  <a:alpha val="100000"/>
                </a:schemeClr>
              </a:gs>
              <a:gs pos="100000">
                <a:schemeClr val="accent4">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sp>
        <p:nvSpPr>
          <p:cNvPr id="14" name="矩形 13"/>
          <p:cNvSpPr/>
          <p:nvPr>
            <p:custDataLst>
              <p:tags r:id="rId11"/>
            </p:custDataLst>
          </p:nvPr>
        </p:nvSpPr>
        <p:spPr>
          <a:xfrm>
            <a:off x="2577148" y="1747838"/>
            <a:ext cx="2158365" cy="699135"/>
          </a:xfrm>
          <a:prstGeom prst="rect">
            <a:avLst/>
          </a:prstGeom>
          <a:noFill/>
        </p:spPr>
        <p:txBody>
          <a:bodyPr wrap="square" lIns="0" tIns="0" rIns="0" bIns="0" rtlCol="0" anchor="b">
            <a:noAutofit/>
          </a:bodyPr>
          <a:lstStyle/>
          <a:p>
            <a:pPr>
              <a:spcBef>
                <a:spcPct val="0"/>
              </a:spcBef>
              <a:spcAft>
                <a:spcPct val="0"/>
              </a:spcAft>
            </a:pPr>
            <a:r>
              <a:rPr lang="zh-CN" altLang="en-US" b="1" dirty="0">
                <a:solidFill>
                  <a:schemeClr val="accent4"/>
                </a:solidFill>
                <a:latin typeface="+mn-ea"/>
                <a:cs typeface="+mn-ea"/>
                <a:sym typeface="+mn-ea"/>
              </a:rPr>
              <a:t>控盘</a:t>
            </a:r>
            <a:endParaRPr lang="zh-CN" altLang="en-US" b="1" dirty="0">
              <a:solidFill>
                <a:schemeClr val="accent4"/>
              </a:solidFill>
              <a:latin typeface="+mn-ea"/>
              <a:cs typeface="+mn-ea"/>
              <a:sym typeface="+mn-ea"/>
            </a:endParaRPr>
          </a:p>
        </p:txBody>
      </p:sp>
      <p:sp>
        <p:nvSpPr>
          <p:cNvPr id="16" name="矩形 15"/>
          <p:cNvSpPr/>
          <p:nvPr>
            <p:custDataLst>
              <p:tags r:id="rId12"/>
            </p:custDataLst>
          </p:nvPr>
        </p:nvSpPr>
        <p:spPr>
          <a:xfrm>
            <a:off x="2575878" y="2487613"/>
            <a:ext cx="2159635" cy="580390"/>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1400" b="1">
                <a:solidFill>
                  <a:schemeClr val="bg1"/>
                </a:solidFill>
                <a:latin typeface="+mn-ea"/>
                <a:cs typeface="+mn-ea"/>
                <a:sym typeface="+mn-ea"/>
              </a:rPr>
              <a:t>控盘决定中线启动，有</a:t>
            </a:r>
            <a:r>
              <a:rPr lang="zh-CN" altLang="en-US" sz="1400" b="1">
                <a:solidFill>
                  <a:schemeClr val="bg1"/>
                </a:solidFill>
                <a:latin typeface="+mn-ea"/>
                <a:cs typeface="+mn-ea"/>
                <a:sym typeface="+mn-ea"/>
              </a:rPr>
              <a:t>筹码，</a:t>
            </a:r>
            <a:endParaRPr lang="zh-CN" altLang="en-US" sz="1400" b="1">
              <a:solidFill>
                <a:schemeClr val="bg1"/>
              </a:solidFill>
              <a:latin typeface="+mn-ea"/>
              <a:cs typeface="+mn-ea"/>
              <a:sym typeface="+mn-ea"/>
            </a:endParaRPr>
          </a:p>
          <a:p>
            <a:pPr>
              <a:lnSpc>
                <a:spcPct val="130000"/>
              </a:lnSpc>
              <a:spcBef>
                <a:spcPct val="0"/>
              </a:spcBef>
              <a:spcAft>
                <a:spcPct val="0"/>
              </a:spcAft>
            </a:pPr>
            <a:r>
              <a:rPr lang="zh-CN" altLang="en-US" sz="1400" b="1">
                <a:solidFill>
                  <a:schemeClr val="bg1"/>
                </a:solidFill>
                <a:latin typeface="+mn-ea"/>
                <a:cs typeface="+mn-ea"/>
                <a:sym typeface="+mn-ea"/>
              </a:rPr>
              <a:t>，做盘</a:t>
            </a:r>
            <a:r>
              <a:rPr lang="zh-CN" altLang="en-US" sz="1400" b="1">
                <a:solidFill>
                  <a:schemeClr val="bg1"/>
                </a:solidFill>
                <a:latin typeface="+mn-ea"/>
                <a:cs typeface="+mn-ea"/>
                <a:sym typeface="+mn-ea"/>
              </a:rPr>
              <a:t>完毕，不用熬</a:t>
            </a:r>
            <a:r>
              <a:rPr lang="zh-CN" altLang="en-US" sz="1400" b="1">
                <a:solidFill>
                  <a:schemeClr val="bg1"/>
                </a:solidFill>
                <a:latin typeface="+mn-ea"/>
                <a:cs typeface="+mn-ea"/>
                <a:sym typeface="+mn-ea"/>
              </a:rPr>
              <a:t>时间</a:t>
            </a:r>
            <a:endParaRPr lang="zh-CN" altLang="en-US" sz="1400" b="1">
              <a:solidFill>
                <a:schemeClr val="bg1"/>
              </a:solidFill>
              <a:latin typeface="+mn-ea"/>
              <a:cs typeface="+mn-ea"/>
              <a:sym typeface="+mn-ea"/>
            </a:endParaRPr>
          </a:p>
        </p:txBody>
      </p:sp>
      <p:sp>
        <p:nvSpPr>
          <p:cNvPr id="15" name="椭圆 14"/>
          <p:cNvSpPr/>
          <p:nvPr>
            <p:custDataLst>
              <p:tags r:id="rId13"/>
            </p:custDataLst>
          </p:nvPr>
        </p:nvSpPr>
        <p:spPr>
          <a:xfrm>
            <a:off x="1728788" y="4846003"/>
            <a:ext cx="609600" cy="609600"/>
          </a:xfrm>
          <a:prstGeom prst="ellipse">
            <a:avLst/>
          </a:prstGeom>
          <a:gradFill>
            <a:gsLst>
              <a:gs pos="0">
                <a:schemeClr val="accent4">
                  <a:alpha val="100000"/>
                </a:schemeClr>
              </a:gs>
              <a:gs pos="100000">
                <a:schemeClr val="accent4">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4">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sp>
        <p:nvSpPr>
          <p:cNvPr id="17" name="矩形 16"/>
          <p:cNvSpPr/>
          <p:nvPr>
            <p:custDataLst>
              <p:tags r:id="rId14"/>
            </p:custDataLst>
          </p:nvPr>
        </p:nvSpPr>
        <p:spPr>
          <a:xfrm>
            <a:off x="2577148" y="4430078"/>
            <a:ext cx="2339975" cy="699135"/>
          </a:xfrm>
          <a:prstGeom prst="rect">
            <a:avLst/>
          </a:prstGeom>
          <a:noFill/>
        </p:spPr>
        <p:txBody>
          <a:bodyPr wrap="square" lIns="0" tIns="0" rIns="0" bIns="0" rtlCol="0" anchor="b">
            <a:noAutofit/>
          </a:bodyPr>
          <a:lstStyle/>
          <a:p>
            <a:pPr>
              <a:spcBef>
                <a:spcPct val="0"/>
              </a:spcBef>
              <a:spcAft>
                <a:spcPct val="0"/>
              </a:spcAft>
            </a:pPr>
            <a:r>
              <a:rPr lang="zh-CN" altLang="en-US" b="1" dirty="0">
                <a:solidFill>
                  <a:schemeClr val="accent4"/>
                </a:solidFill>
                <a:latin typeface="+mn-ea"/>
                <a:cs typeface="+mn-ea"/>
                <a:sym typeface="+mn-ea"/>
              </a:rPr>
              <a:t>流动资金</a:t>
            </a:r>
            <a:endParaRPr lang="zh-CN" altLang="en-US" b="1" dirty="0">
              <a:solidFill>
                <a:schemeClr val="accent4"/>
              </a:solidFill>
              <a:latin typeface="+mn-ea"/>
              <a:cs typeface="+mn-ea"/>
              <a:sym typeface="+mn-ea"/>
            </a:endParaRPr>
          </a:p>
        </p:txBody>
      </p:sp>
      <p:sp>
        <p:nvSpPr>
          <p:cNvPr id="20" name="矩形 19"/>
          <p:cNvSpPr/>
          <p:nvPr>
            <p:custDataLst>
              <p:tags r:id="rId15"/>
            </p:custDataLst>
          </p:nvPr>
        </p:nvSpPr>
        <p:spPr>
          <a:xfrm>
            <a:off x="2577465" y="5170170"/>
            <a:ext cx="2564130" cy="864235"/>
          </a:xfrm>
          <a:prstGeom prst="rect">
            <a:avLst/>
          </a:prstGeom>
          <a:noFill/>
        </p:spPr>
        <p:txBody>
          <a:bodyPr wrap="square" lIns="0" tIns="0" rIns="0" bIns="0" rtlCol="0" anchor="t" anchorCtr="0">
            <a:noAutofit/>
          </a:bodyPr>
          <a:lstStyle/>
          <a:p>
            <a:pPr>
              <a:lnSpc>
                <a:spcPct val="130000"/>
              </a:lnSpc>
              <a:spcBef>
                <a:spcPct val="0"/>
              </a:spcBef>
              <a:spcAft>
                <a:spcPct val="0"/>
              </a:spcAft>
            </a:pPr>
            <a:r>
              <a:rPr lang="zh-CN" altLang="en-US" sz="1400" b="1">
                <a:solidFill>
                  <a:schemeClr val="bg1"/>
                </a:solidFill>
                <a:latin typeface="+mn-ea"/>
                <a:cs typeface="+mn-ea"/>
                <a:sym typeface="+mn-ea"/>
              </a:rPr>
              <a:t>看股价承接情况，底部启动，上涨中继，高位，看承接，量在价之前，价在量</a:t>
            </a:r>
            <a:r>
              <a:rPr lang="zh-CN" altLang="en-US" sz="1400" b="1">
                <a:solidFill>
                  <a:schemeClr val="bg1"/>
                </a:solidFill>
                <a:latin typeface="+mn-ea"/>
                <a:cs typeface="+mn-ea"/>
                <a:sym typeface="+mn-ea"/>
              </a:rPr>
              <a:t>之后</a:t>
            </a:r>
            <a:endParaRPr lang="zh-CN" altLang="en-US" sz="1400" b="1">
              <a:solidFill>
                <a:schemeClr val="bg1"/>
              </a:solidFill>
              <a:latin typeface="+mn-ea"/>
              <a:cs typeface="+mn-ea"/>
              <a:sym typeface="+mn-ea"/>
            </a:endParaRPr>
          </a:p>
        </p:txBody>
      </p:sp>
      <p:sp>
        <p:nvSpPr>
          <p:cNvPr id="18" name="椭圆 17"/>
          <p:cNvSpPr/>
          <p:nvPr>
            <p:custDataLst>
              <p:tags r:id="rId16"/>
            </p:custDataLst>
          </p:nvPr>
        </p:nvSpPr>
        <p:spPr>
          <a:xfrm>
            <a:off x="10206673" y="4175443"/>
            <a:ext cx="609600" cy="609600"/>
          </a:xfrm>
          <a:prstGeom prst="ellipse">
            <a:avLst/>
          </a:prstGeom>
          <a:gradFill>
            <a:gsLst>
              <a:gs pos="0">
                <a:schemeClr val="accent5">
                  <a:alpha val="100000"/>
                </a:schemeClr>
              </a:gs>
              <a:gs pos="100000">
                <a:schemeClr val="accent5">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5">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sp>
        <p:nvSpPr>
          <p:cNvPr id="19" name="椭圆 18"/>
          <p:cNvSpPr/>
          <p:nvPr>
            <p:custDataLst>
              <p:tags r:id="rId17"/>
            </p:custDataLst>
          </p:nvPr>
        </p:nvSpPr>
        <p:spPr>
          <a:xfrm>
            <a:off x="10206673" y="2834323"/>
            <a:ext cx="609600" cy="609600"/>
          </a:xfrm>
          <a:prstGeom prst="ellipse">
            <a:avLst/>
          </a:prstGeom>
          <a:gradFill>
            <a:gsLst>
              <a:gs pos="0">
                <a:schemeClr val="accent5">
                  <a:alpha val="100000"/>
                </a:schemeClr>
              </a:gs>
              <a:gs pos="100000">
                <a:schemeClr val="accent5">
                  <a:lumMod val="80000"/>
                  <a:lumOff val="20000"/>
                  <a:alpha val="100000"/>
                </a:schemeClr>
              </a:gs>
            </a:gsLst>
            <a:lin ang="13500000"/>
          </a:gradFill>
          <a:ln w="12700">
            <a:gradFill>
              <a:gsLst>
                <a:gs pos="100000">
                  <a:schemeClr val="bg1">
                    <a:alpha val="0"/>
                  </a:schemeClr>
                </a:gs>
                <a:gs pos="0">
                  <a:schemeClr val="bg1"/>
                </a:gs>
              </a:gsLst>
              <a:lin ang="15960000" scaled="0"/>
            </a:gradFill>
          </a:ln>
          <a:effectLst>
            <a:outerShdw blurRad="215900" dist="114300" dir="5400000" algn="t" rotWithShape="0">
              <a:schemeClr val="accent5">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396240" rIns="71755" bIns="45720" numCol="1" spcCol="0" rtlCol="0" fromWordArt="0" anchor="ctr" anchorCtr="0" forceAA="0" compatLnSpc="1">
            <a:normAutofit fontScale="25000" lnSpcReduction="20000"/>
          </a:bodyPr>
          <a:lstStyle/>
          <a:p>
            <a:pPr lvl="0" algn="ctr">
              <a:buClrTx/>
              <a:buSzTx/>
              <a:buFontTx/>
            </a:pPr>
            <a:endParaRPr lang="zh-CN" altLang="en-US" b="1" spc="130" dirty="0">
              <a:solidFill>
                <a:schemeClr val="bg1"/>
              </a:solidFill>
              <a:uFillTx/>
              <a:latin typeface="+中文标题" charset="0"/>
              <a:ea typeface="+mj-ea"/>
              <a:cs typeface="+mj-ea"/>
              <a:sym typeface="+mn-ea"/>
            </a:endParaRPr>
          </a:p>
        </p:txBody>
      </p:sp>
      <p:pic>
        <p:nvPicPr>
          <p:cNvPr id="32" name="图片 12" descr="343439383331313b343532303032383bbfcdbba7b9dcc0ed"/>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889443" y="2324418"/>
            <a:ext cx="288000" cy="288000"/>
          </a:xfrm>
          <a:prstGeom prst="rect">
            <a:avLst/>
          </a:prstGeom>
        </p:spPr>
      </p:pic>
      <p:sp>
        <p:nvSpPr>
          <p:cNvPr id="21" name="矩形 20"/>
          <p:cNvSpPr/>
          <p:nvPr>
            <p:custDataLst>
              <p:tags r:id="rId21"/>
            </p:custDataLst>
          </p:nvPr>
        </p:nvSpPr>
        <p:spPr>
          <a:xfrm>
            <a:off x="7775258" y="2415223"/>
            <a:ext cx="2193925" cy="699135"/>
          </a:xfrm>
          <a:prstGeom prst="rect">
            <a:avLst/>
          </a:prstGeom>
          <a:noFill/>
        </p:spPr>
        <p:txBody>
          <a:bodyPr wrap="square" lIns="0" tIns="0" rIns="0" bIns="0" rtlCol="0" anchor="b">
            <a:noAutofit/>
          </a:bodyPr>
          <a:lstStyle/>
          <a:p>
            <a:pPr algn="r">
              <a:spcBef>
                <a:spcPct val="0"/>
              </a:spcBef>
              <a:spcAft>
                <a:spcPct val="0"/>
              </a:spcAft>
            </a:pPr>
            <a:r>
              <a:rPr lang="zh-CN" altLang="en-US" b="1" dirty="0">
                <a:solidFill>
                  <a:schemeClr val="accent5"/>
                </a:solidFill>
                <a:latin typeface="+mn-ea"/>
                <a:cs typeface="+mn-ea"/>
                <a:sym typeface="+mn-ea"/>
              </a:rPr>
              <a:t>主题</a:t>
            </a:r>
            <a:r>
              <a:rPr lang="zh-CN" altLang="en-US" b="1" dirty="0">
                <a:solidFill>
                  <a:schemeClr val="accent5"/>
                </a:solidFill>
                <a:latin typeface="+mn-ea"/>
                <a:cs typeface="+mn-ea"/>
                <a:sym typeface="+mn-ea"/>
              </a:rPr>
              <a:t>风口</a:t>
            </a:r>
            <a:endParaRPr lang="zh-CN" altLang="en-US" b="1" dirty="0">
              <a:solidFill>
                <a:schemeClr val="accent5"/>
              </a:solidFill>
              <a:latin typeface="+mn-ea"/>
              <a:cs typeface="+mn-ea"/>
              <a:sym typeface="+mn-ea"/>
            </a:endParaRPr>
          </a:p>
        </p:txBody>
      </p:sp>
      <p:sp>
        <p:nvSpPr>
          <p:cNvPr id="22" name="矩形 21"/>
          <p:cNvSpPr/>
          <p:nvPr>
            <p:custDataLst>
              <p:tags r:id="rId22"/>
            </p:custDataLst>
          </p:nvPr>
        </p:nvSpPr>
        <p:spPr>
          <a:xfrm>
            <a:off x="7775258" y="3154998"/>
            <a:ext cx="2193925" cy="58039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b="1">
                <a:solidFill>
                  <a:schemeClr val="bg1"/>
                </a:solidFill>
                <a:latin typeface="+mn-ea"/>
                <a:cs typeface="+mn-ea"/>
                <a:sym typeface="+mn-ea"/>
              </a:rPr>
              <a:t>主题风口是大方向，跟资金走，容错率低。</a:t>
            </a:r>
            <a:endParaRPr lang="zh-CN" altLang="en-US" sz="1400" b="1">
              <a:solidFill>
                <a:schemeClr val="bg1"/>
              </a:solidFill>
              <a:latin typeface="+mn-ea"/>
              <a:cs typeface="+mn-ea"/>
              <a:sym typeface="+mn-ea"/>
            </a:endParaRPr>
          </a:p>
        </p:txBody>
      </p:sp>
      <p:sp>
        <p:nvSpPr>
          <p:cNvPr id="23" name="矩形 22"/>
          <p:cNvSpPr/>
          <p:nvPr>
            <p:custDataLst>
              <p:tags r:id="rId23"/>
            </p:custDataLst>
          </p:nvPr>
        </p:nvSpPr>
        <p:spPr>
          <a:xfrm>
            <a:off x="7776528" y="3770313"/>
            <a:ext cx="2192655" cy="699135"/>
          </a:xfrm>
          <a:prstGeom prst="rect">
            <a:avLst/>
          </a:prstGeom>
          <a:noFill/>
        </p:spPr>
        <p:txBody>
          <a:bodyPr wrap="square" lIns="0" tIns="0" rIns="0" bIns="0" rtlCol="0" anchor="b">
            <a:noAutofit/>
          </a:bodyPr>
          <a:lstStyle/>
          <a:p>
            <a:pPr algn="r">
              <a:spcBef>
                <a:spcPct val="0"/>
              </a:spcBef>
              <a:spcAft>
                <a:spcPct val="0"/>
              </a:spcAft>
            </a:pPr>
            <a:r>
              <a:rPr lang="zh-CN" altLang="en-US" b="1" dirty="0">
                <a:solidFill>
                  <a:schemeClr val="accent5"/>
                </a:solidFill>
                <a:latin typeface="+mn-ea"/>
                <a:cs typeface="+mn-ea"/>
                <a:sym typeface="+mn-ea"/>
              </a:rPr>
              <a:t>十五五</a:t>
            </a:r>
            <a:r>
              <a:rPr lang="zh-CN" altLang="en-US" b="1" dirty="0">
                <a:solidFill>
                  <a:schemeClr val="accent5"/>
                </a:solidFill>
                <a:latin typeface="+mn-ea"/>
                <a:cs typeface="+mn-ea"/>
                <a:sym typeface="+mn-ea"/>
              </a:rPr>
              <a:t>规划</a:t>
            </a:r>
            <a:endParaRPr lang="zh-CN" altLang="en-US" b="1" dirty="0">
              <a:solidFill>
                <a:schemeClr val="accent5"/>
              </a:solidFill>
              <a:latin typeface="+mn-ea"/>
              <a:cs typeface="+mn-ea"/>
              <a:sym typeface="+mn-ea"/>
            </a:endParaRPr>
          </a:p>
        </p:txBody>
      </p:sp>
      <p:sp>
        <p:nvSpPr>
          <p:cNvPr id="28" name="矩形 27"/>
          <p:cNvSpPr/>
          <p:nvPr>
            <p:custDataLst>
              <p:tags r:id="rId24"/>
            </p:custDataLst>
          </p:nvPr>
        </p:nvSpPr>
        <p:spPr>
          <a:xfrm>
            <a:off x="7776528" y="4510088"/>
            <a:ext cx="2192655" cy="580390"/>
          </a:xfrm>
          <a:prstGeom prst="rect">
            <a:avLst/>
          </a:prstGeom>
          <a:noFill/>
        </p:spPr>
        <p:txBody>
          <a:bodyPr wrap="square" lIns="0" tIns="0" rIns="0" bIns="0" rtlCol="0" anchor="t" anchorCtr="0">
            <a:noAutofit/>
          </a:bodyPr>
          <a:lstStyle/>
          <a:p>
            <a:pPr algn="r">
              <a:lnSpc>
                <a:spcPct val="130000"/>
              </a:lnSpc>
              <a:spcBef>
                <a:spcPct val="0"/>
              </a:spcBef>
              <a:spcAft>
                <a:spcPct val="0"/>
              </a:spcAft>
            </a:pPr>
            <a:r>
              <a:rPr lang="zh-CN" altLang="en-US" sz="1400" b="1">
                <a:solidFill>
                  <a:schemeClr val="bg1"/>
                </a:solidFill>
                <a:latin typeface="+mn-ea"/>
                <a:cs typeface="+mn-ea"/>
                <a:sym typeface="+mn-ea"/>
              </a:rPr>
              <a:t>国家政策</a:t>
            </a:r>
            <a:r>
              <a:rPr lang="en-US" altLang="zh-CN" sz="1400" b="1">
                <a:solidFill>
                  <a:schemeClr val="bg1"/>
                </a:solidFill>
                <a:latin typeface="+mn-ea"/>
                <a:cs typeface="+mn-ea"/>
                <a:sym typeface="+mn-ea"/>
              </a:rPr>
              <a:t>---</a:t>
            </a:r>
            <a:r>
              <a:rPr lang="zh-CN" altLang="en-US" sz="1400" b="1">
                <a:solidFill>
                  <a:schemeClr val="bg1"/>
                </a:solidFill>
                <a:latin typeface="+mn-ea"/>
                <a:cs typeface="+mn-ea"/>
                <a:sym typeface="+mn-ea"/>
              </a:rPr>
              <a:t>产业升级</a:t>
            </a:r>
            <a:r>
              <a:rPr lang="en-US" altLang="zh-CN" sz="1400" b="1">
                <a:solidFill>
                  <a:schemeClr val="bg1"/>
                </a:solidFill>
                <a:latin typeface="+mn-ea"/>
                <a:cs typeface="+mn-ea"/>
                <a:sym typeface="+mn-ea"/>
              </a:rPr>
              <a:t>---</a:t>
            </a:r>
            <a:r>
              <a:rPr lang="zh-CN" altLang="en-US" sz="1400" b="1">
                <a:solidFill>
                  <a:schemeClr val="bg1"/>
                </a:solidFill>
                <a:latin typeface="+mn-ea"/>
                <a:cs typeface="+mn-ea"/>
                <a:sym typeface="+mn-ea"/>
              </a:rPr>
              <a:t>机构布局</a:t>
            </a:r>
            <a:r>
              <a:rPr lang="en-US" altLang="zh-CN" sz="1400" b="1">
                <a:solidFill>
                  <a:schemeClr val="bg1"/>
                </a:solidFill>
                <a:latin typeface="+mn-ea"/>
                <a:cs typeface="+mn-ea"/>
                <a:sym typeface="+mn-ea"/>
              </a:rPr>
              <a:t>---</a:t>
            </a:r>
            <a:r>
              <a:rPr lang="zh-CN" altLang="en-US" sz="1400" b="1">
                <a:solidFill>
                  <a:schemeClr val="bg1"/>
                </a:solidFill>
                <a:latin typeface="+mn-ea"/>
                <a:cs typeface="+mn-ea"/>
                <a:sym typeface="+mn-ea"/>
              </a:rPr>
              <a:t>形成趋势</a:t>
            </a:r>
            <a:endParaRPr lang="zh-CN" altLang="en-US" sz="1400" b="1">
              <a:solidFill>
                <a:schemeClr val="bg1"/>
              </a:solidFill>
              <a:latin typeface="+mn-ea"/>
              <a:cs typeface="+mn-ea"/>
              <a:sym typeface="+mn-ea"/>
            </a:endParaRPr>
          </a:p>
        </p:txBody>
      </p:sp>
      <p:pic>
        <p:nvPicPr>
          <p:cNvPr id="35" name="图片 14" descr="343439383331313b343532303033303bd2d1b9bad3a6d3c3"/>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10371138" y="2998788"/>
            <a:ext cx="288000" cy="288000"/>
          </a:xfrm>
          <a:prstGeom prst="rect">
            <a:avLst/>
          </a:prstGeom>
        </p:spPr>
      </p:pic>
      <p:pic>
        <p:nvPicPr>
          <p:cNvPr id="24" name="图片 5" descr="343435383036303b343532343134393bcdb7c4d4b7e7b1a9"/>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1889443" y="5006658"/>
            <a:ext cx="288000" cy="288000"/>
          </a:xfrm>
          <a:prstGeom prst="rect">
            <a:avLst/>
          </a:prstGeom>
        </p:spPr>
      </p:pic>
      <p:pic>
        <p:nvPicPr>
          <p:cNvPr id="27" name="图片 5" descr="343439383331313b343532303032323bb2fac6b7d5b9cabe"/>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10358438" y="4327208"/>
            <a:ext cx="288000" cy="288000"/>
          </a:xfrm>
          <a:prstGeom prst="rect">
            <a:avLst/>
          </a:prstGeom>
        </p:spPr>
      </p:pic>
      <p:sp>
        <p:nvSpPr>
          <p:cNvPr id="30" name="椭圆 29"/>
          <p:cNvSpPr/>
          <p:nvPr>
            <p:custDataLst>
              <p:tags r:id="rId34"/>
            </p:custDataLst>
          </p:nvPr>
        </p:nvSpPr>
        <p:spPr>
          <a:xfrm>
            <a:off x="5140643" y="2814003"/>
            <a:ext cx="1992630" cy="1992630"/>
          </a:xfrm>
          <a:prstGeom prst="ellipse">
            <a:avLst/>
          </a:prstGeom>
          <a:gradFill>
            <a:gsLst>
              <a:gs pos="0">
                <a:schemeClr val="accent4">
                  <a:alpha val="100000"/>
                </a:schemeClr>
              </a:gs>
              <a:gs pos="100000">
                <a:schemeClr val="accent4">
                  <a:lumMod val="80000"/>
                  <a:lumOff val="20000"/>
                  <a:alpha val="100000"/>
                </a:schemeClr>
              </a:gs>
            </a:gsLst>
            <a:lin ang="13500000"/>
          </a:gradFill>
          <a:ln w="19050">
            <a:gradFill>
              <a:gsLst>
                <a:gs pos="100000">
                  <a:srgbClr val="FFFFFF">
                    <a:alpha val="0"/>
                  </a:srgbClr>
                </a:gs>
                <a:gs pos="0">
                  <a:srgbClr val="FFFFFF"/>
                </a:gs>
              </a:gsLst>
              <a:lin ang="16200000" scaled="1"/>
            </a:gradFill>
          </a:ln>
          <a:effectLst>
            <a:outerShdw blurRad="215900" dist="1143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zh-CN" altLang="en-US" b="1" dirty="0">
                <a:solidFill>
                  <a:srgbClr val="FFFFFF"/>
                </a:solidFill>
                <a:latin typeface="+mn-ea"/>
                <a:cs typeface="+mn-ea"/>
                <a:sym typeface="+mn-ea"/>
              </a:rPr>
              <a:t>单击此处</a:t>
            </a:r>
            <a:endParaRPr lang="zh-CN" altLang="en-US" b="1" dirty="0">
              <a:solidFill>
                <a:srgbClr val="FFFFFF"/>
              </a:solidFill>
              <a:latin typeface="+mn-ea"/>
              <a:cs typeface="+mn-ea"/>
              <a:sym typeface="+mn-ea"/>
            </a:endParaRPr>
          </a:p>
          <a:p>
            <a:pPr algn="ctr">
              <a:spcBef>
                <a:spcPct val="0"/>
              </a:spcBef>
              <a:spcAft>
                <a:spcPct val="0"/>
              </a:spcAft>
            </a:pPr>
            <a:r>
              <a:rPr lang="zh-CN" altLang="en-US" b="1" dirty="0">
                <a:solidFill>
                  <a:srgbClr val="FFFFFF"/>
                </a:solidFill>
                <a:latin typeface="+mn-ea"/>
                <a:cs typeface="+mn-ea"/>
                <a:sym typeface="+mn-ea"/>
              </a:rPr>
              <a:t>添加标题</a:t>
            </a:r>
            <a:endParaRPr lang="zh-CN" altLang="en-US" b="1" dirty="0">
              <a:solidFill>
                <a:srgbClr val="FFFFFF"/>
              </a:solidFill>
              <a:latin typeface="+mn-ea"/>
              <a:cs typeface="+mn-ea"/>
              <a:sym typeface="+mn-ea"/>
            </a:endParaRPr>
          </a:p>
        </p:txBody>
      </p:sp>
      <p:sp>
        <p:nvSpPr>
          <p:cNvPr id="31" name="弧形 30"/>
          <p:cNvSpPr/>
          <p:nvPr>
            <p:custDataLst>
              <p:tags r:id="rId35"/>
            </p:custDataLst>
          </p:nvPr>
        </p:nvSpPr>
        <p:spPr>
          <a:xfrm rot="20460000">
            <a:off x="4981893" y="2683193"/>
            <a:ext cx="2311400" cy="2311400"/>
          </a:xfrm>
          <a:prstGeom prst="arc">
            <a:avLst>
              <a:gd name="adj1" fmla="val 13075779"/>
              <a:gd name="adj2" fmla="val 0"/>
            </a:avLst>
          </a:prstGeom>
          <a:ln>
            <a:gradFill>
              <a:gsLst>
                <a:gs pos="100000">
                  <a:schemeClr val="accent4">
                    <a:alpha val="5000"/>
                  </a:schemeClr>
                </a:gs>
                <a:gs pos="0">
                  <a:schemeClr val="accent4">
                    <a:alpha val="100000"/>
                  </a:schemeClr>
                </a:gs>
              </a:gsLst>
              <a:lin ang="0" scaled="1"/>
            </a:gradFill>
            <a:headEnd type="ova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endParaRPr>
          </a:p>
        </p:txBody>
      </p:sp>
      <p:sp>
        <p:nvSpPr>
          <p:cNvPr id="33" name="弧形 32"/>
          <p:cNvSpPr/>
          <p:nvPr>
            <p:custDataLst>
              <p:tags r:id="rId36"/>
            </p:custDataLst>
          </p:nvPr>
        </p:nvSpPr>
        <p:spPr>
          <a:xfrm rot="9660000">
            <a:off x="4981893" y="2654618"/>
            <a:ext cx="2311400" cy="2311400"/>
          </a:xfrm>
          <a:prstGeom prst="arc">
            <a:avLst>
              <a:gd name="adj1" fmla="val 13075779"/>
              <a:gd name="adj2" fmla="val 0"/>
            </a:avLst>
          </a:prstGeom>
          <a:ln>
            <a:gradFill>
              <a:gsLst>
                <a:gs pos="100000">
                  <a:schemeClr val="accent4">
                    <a:alpha val="5000"/>
                  </a:schemeClr>
                </a:gs>
                <a:gs pos="0">
                  <a:schemeClr val="accent4">
                    <a:alpha val="100000"/>
                  </a:schemeClr>
                </a:gs>
              </a:gsLst>
              <a:lin ang="0" scaled="1"/>
            </a:gradFill>
            <a:headEnd type="oval"/>
          </a:ln>
        </p:spPr>
        <p:style>
          <a:lnRef idx="2">
            <a:schemeClr val="accent1"/>
          </a:lnRef>
          <a:fillRef idx="0">
            <a:srgbClr val="FFFFFF"/>
          </a:fillRef>
          <a:effectRef idx="0">
            <a:srgbClr val="FFFFFF"/>
          </a:effectRef>
          <a:fontRef idx="minor">
            <a:schemeClr val="tx1"/>
          </a:fontRef>
        </p:style>
        <p:txBody>
          <a:bodyPr vertOverflow="overflow" horzOverflow="overflow" vert="horz" wrap="square" tIns="0" numCol="1" spcCol="0" rtlCol="0" fromWordArt="0" anchor="ctr" anchorCtr="0" forceAA="0" compatLnSpc="1">
            <a:noAutofit/>
          </a:bodyPr>
          <a:lstStyle/>
          <a:p>
            <a:pPr lvl="0" algn="ctr">
              <a:buClrTx/>
              <a:buSzTx/>
              <a:buFontTx/>
            </a:pPr>
            <a:endParaRPr lang="zh-CN" altLang="en-US">
              <a:solidFill>
                <a:schemeClr val="tx1"/>
              </a:solidFill>
              <a:sym typeface="+mn-ea"/>
            </a:endParaRPr>
          </a:p>
        </p:txBody>
      </p:sp>
      <p:sp>
        <p:nvSpPr>
          <p:cNvPr id="34" name="椭圆 33"/>
          <p:cNvSpPr/>
          <p:nvPr>
            <p:custDataLst>
              <p:tags r:id="rId37"/>
            </p:custDataLst>
          </p:nvPr>
        </p:nvSpPr>
        <p:spPr>
          <a:xfrm>
            <a:off x="4853623" y="2526348"/>
            <a:ext cx="2567940" cy="2567940"/>
          </a:xfrm>
          <a:prstGeom prst="ellipse">
            <a:avLst/>
          </a:prstGeom>
          <a:noFill/>
          <a:ln w="44450">
            <a:gradFill>
              <a:gsLst>
                <a:gs pos="99000">
                  <a:schemeClr val="accent4">
                    <a:alpha val="21000"/>
                  </a:schemeClr>
                </a:gs>
                <a:gs pos="0">
                  <a:schemeClr val="accent4">
                    <a:alpha val="10000"/>
                  </a:schemeClr>
                </a:gs>
              </a:gsLst>
              <a:lin ang="162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539750" numCol="1" spcCol="0" rtlCol="0" fromWordArt="0" anchor="ctr" anchorCtr="0" forceAA="0" compatLnSpc="1">
            <a:noAutofit/>
          </a:bodyPr>
          <a:lstStyle/>
          <a:p>
            <a:pPr lvl="0" algn="ctr">
              <a:buClrTx/>
              <a:buSzTx/>
              <a:buFontTx/>
            </a:pPr>
            <a:endParaRPr lang="zh-CN" altLang="en-US" sz="2000" b="1" spc="130" dirty="0">
              <a:solidFill>
                <a:schemeClr val="bg1"/>
              </a:solidFill>
              <a:uFillTx/>
              <a:latin typeface="+中文标题" charset="0"/>
              <a:ea typeface="+mj-ea"/>
              <a:cs typeface="+mj-ea"/>
              <a:sym typeface="+mn-ea"/>
            </a:endParaRPr>
          </a:p>
        </p:txBody>
      </p:sp>
      <p:sp>
        <p:nvSpPr>
          <p:cNvPr id="40" name="椭圆 39"/>
          <p:cNvSpPr/>
          <p:nvPr>
            <p:custDataLst>
              <p:tags r:id="rId38"/>
            </p:custDataLst>
          </p:nvPr>
        </p:nvSpPr>
        <p:spPr>
          <a:xfrm>
            <a:off x="4696778" y="2398078"/>
            <a:ext cx="2881630" cy="2881630"/>
          </a:xfrm>
          <a:prstGeom prst="ellipse">
            <a:avLst/>
          </a:prstGeom>
          <a:noFill/>
          <a:ln w="44450">
            <a:gradFill>
              <a:gsLst>
                <a:gs pos="100000">
                  <a:schemeClr val="accent4">
                    <a:alpha val="4000"/>
                  </a:schemeClr>
                </a:gs>
                <a:gs pos="0">
                  <a:schemeClr val="accent4">
                    <a:alpha val="7000"/>
                  </a:schemeClr>
                </a:gs>
              </a:gsLst>
              <a:lin ang="162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tIns="575945" numCol="1" spcCol="0" rtlCol="0" fromWordArt="0" anchor="ctr" anchorCtr="0" forceAA="0" compatLnSpc="1">
            <a:noAutofit/>
          </a:bodyPr>
          <a:lstStyle/>
          <a:p>
            <a:pPr lvl="0" algn="ctr">
              <a:buClrTx/>
              <a:buSzTx/>
              <a:buFontTx/>
            </a:pPr>
            <a:endParaRPr lang="zh-CN" altLang="en-US" sz="2000" b="1" spc="130" dirty="0">
              <a:solidFill>
                <a:schemeClr val="bg1"/>
              </a:solidFill>
              <a:uFillTx/>
              <a:latin typeface="+中文标题" charset="0"/>
              <a:ea typeface="+mj-ea"/>
              <a:cs typeface="+mj-ea"/>
              <a:sym typeface="+mn-ea"/>
            </a:endParaRPr>
          </a:p>
        </p:txBody>
      </p:sp>
    </p:spTree>
    <p:custDataLst>
      <p:tags r:id="rId39"/>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3006"/>
          <p:cNvPicPr>
            <a:picLocks noChangeAspect="1"/>
          </p:cNvPicPr>
          <p:nvPr/>
        </p:nvPicPr>
        <p:blipFill>
          <a:blip r:embed="rId1"/>
          <a:stretch>
            <a:fillRect/>
          </a:stretch>
        </p:blipFill>
        <p:spPr>
          <a:xfrm>
            <a:off x="1789748" y="1723390"/>
            <a:ext cx="8612505" cy="3411220"/>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5" name="矩形: 圆角 24"/>
          <p:cNvSpPr/>
          <p:nvPr>
            <p:custDataLst>
              <p:tags r:id="rId2"/>
            </p:custDataLst>
          </p:nvPr>
        </p:nvSpPr>
        <p:spPr>
          <a:xfrm>
            <a:off x="243793" y="1109614"/>
            <a:ext cx="3632359" cy="2359736"/>
          </a:xfrm>
          <a:prstGeom prst="roundRect">
            <a:avLst>
              <a:gd name="adj" fmla="val 5275"/>
            </a:avLst>
          </a:prstGeom>
          <a:solidFill>
            <a:srgbClr val="FFFFFF"/>
          </a:solidFill>
          <a:ln w="12700" cap="flat" cmpd="sng" algn="ctr">
            <a:solidFill>
              <a:srgbClr val="253CE3"/>
            </a:solidFill>
            <a:prstDash val="solid"/>
            <a:miter lim="800000"/>
          </a:ln>
          <a:effectLst/>
        </p:spPr>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 name="矩形 1"/>
          <p:cNvSpPr/>
          <p:nvPr>
            <p:custDataLst>
              <p:tags r:id="rId3"/>
            </p:custDataLst>
          </p:nvPr>
        </p:nvSpPr>
        <p:spPr>
          <a:xfrm>
            <a:off x="470274" y="2021095"/>
            <a:ext cx="3179660" cy="1237892"/>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600" b="1">
                <a:ln>
                  <a:noFill/>
                  <a:prstDash val="sysDot"/>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分析当前宏观经济环境，探讨培育长期资本的紧迫性</a:t>
            </a:r>
            <a:endParaRPr lang="zh-CN" altLang="en-US" sz="1600" b="1">
              <a:ln>
                <a:noFill/>
                <a:prstDash val="sysDot"/>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custDataLst>
              <p:tags r:id="rId4"/>
            </p:custDataLst>
          </p:nvPr>
        </p:nvSpPr>
        <p:spPr>
          <a:xfrm>
            <a:off x="252730" y="1218565"/>
            <a:ext cx="2961005" cy="852170"/>
          </a:xfrm>
          <a:prstGeom prst="rect">
            <a:avLst/>
          </a:prstGeom>
          <a:noFill/>
        </p:spPr>
        <p:txBody>
          <a:bodyPr wrap="square" lIns="0" tIns="0" rIns="0" bIns="0" rtlCol="0" anchor="ctr" anchorCtr="0">
            <a:noAutofit/>
          </a:bodyPr>
          <a:p>
            <a:pPr>
              <a:spcBef>
                <a:spcPct val="0"/>
              </a:spcBef>
              <a:spcAft>
                <a:spcPct val="0"/>
              </a:spcAft>
              <a:buClr>
                <a:srgbClr val="253CE3"/>
              </a:buClr>
              <a:buSzPct val="70000"/>
            </a:pPr>
            <a:r>
              <a:rPr lang="zh-CN" altLang="en-US" sz="2000" b="1">
                <a:solidFill>
                  <a:srgbClr val="253CE3"/>
                </a:solidFill>
                <a:latin typeface="微软雅黑" panose="020B0503020204020204" pitchFamily="34" charset="-122"/>
                <a:cs typeface="微软雅黑" panose="020B0503020204020204" pitchFamily="34" charset="-122"/>
                <a:sym typeface="+mn-ea"/>
              </a:rPr>
              <a:t>时代背景：需要耐心资本</a:t>
            </a:r>
            <a:endParaRPr lang="zh-CN" altLang="en-US" sz="2000" b="1">
              <a:solidFill>
                <a:srgbClr val="253CE3"/>
              </a:solidFill>
              <a:latin typeface="微软雅黑" panose="020B0503020204020204" pitchFamily="34" charset="-122"/>
              <a:cs typeface="微软雅黑" panose="020B0503020204020204" pitchFamily="34" charset="-122"/>
              <a:sym typeface="+mn-ea"/>
            </a:endParaRPr>
          </a:p>
        </p:txBody>
      </p:sp>
      <p:sp>
        <p:nvSpPr>
          <p:cNvPr id="10" name="矩形 9"/>
          <p:cNvSpPr/>
          <p:nvPr>
            <p:custDataLst>
              <p:tags r:id="rId5"/>
            </p:custDataLst>
          </p:nvPr>
        </p:nvSpPr>
        <p:spPr>
          <a:xfrm>
            <a:off x="2864038" y="1316642"/>
            <a:ext cx="796086" cy="646283"/>
          </a:xfrm>
          <a:prstGeom prst="rect">
            <a:avLst/>
          </a:prstGeom>
          <a:noFill/>
        </p:spPr>
        <p:txBody>
          <a:bodyPr wrap="none" lIns="0" tIns="0" rIns="0" bIns="0" rtlCol="0" anchor="ctr" anchorCtr="0">
            <a:noAutofit/>
          </a:bodyPr>
          <a:p>
            <a:pPr algn="r">
              <a:spcBef>
                <a:spcPct val="0"/>
              </a:spcBef>
              <a:spcAft>
                <a:spcPct val="0"/>
              </a:spcAft>
              <a:buClr>
                <a:srgbClr val="253CE3"/>
              </a:buClr>
              <a:buSzPct val="70000"/>
            </a:pPr>
            <a:r>
              <a:rPr lang="en-US" altLang="zh-CN" sz="3200" b="1">
                <a:solidFill>
                  <a:srgbClr val="253CE3"/>
                </a:solidFill>
                <a:latin typeface="微软雅黑" panose="020B0503020204020204" pitchFamily="34" charset="-122"/>
                <a:cs typeface="微软雅黑" panose="020B0503020204020204" pitchFamily="34" charset="-122"/>
              </a:rPr>
              <a:t>01</a:t>
            </a:r>
            <a:endParaRPr lang="zh-CN" altLang="en-US" sz="3200" b="1">
              <a:solidFill>
                <a:srgbClr val="253CE3"/>
              </a:solidFill>
              <a:latin typeface="微软雅黑" panose="020B0503020204020204" pitchFamily="34" charset="-122"/>
              <a:cs typeface="微软雅黑" panose="020B0503020204020204" pitchFamily="34" charset="-122"/>
            </a:endParaRPr>
          </a:p>
        </p:txBody>
      </p:sp>
      <p:sp>
        <p:nvSpPr>
          <p:cNvPr id="18" name="矩形: 圆角 17"/>
          <p:cNvSpPr/>
          <p:nvPr>
            <p:custDataLst>
              <p:tags r:id="rId6"/>
            </p:custDataLst>
          </p:nvPr>
        </p:nvSpPr>
        <p:spPr>
          <a:xfrm>
            <a:off x="4345454" y="1109614"/>
            <a:ext cx="3632359" cy="2359736"/>
          </a:xfrm>
          <a:prstGeom prst="roundRect">
            <a:avLst>
              <a:gd name="adj" fmla="val 5275"/>
            </a:avLst>
          </a:prstGeom>
          <a:solidFill>
            <a:srgbClr val="FFFFFF"/>
          </a:solidFill>
          <a:ln w="12700" cap="flat" cmpd="sng" algn="ctr">
            <a:solidFill>
              <a:srgbClr val="253CE3"/>
            </a:solidFill>
            <a:prstDash val="solid"/>
            <a:miter lim="800000"/>
          </a:ln>
          <a:effectLst/>
        </p:spPr>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1" name="矩形 10"/>
          <p:cNvSpPr/>
          <p:nvPr>
            <p:custDataLst>
              <p:tags r:id="rId7"/>
            </p:custDataLst>
          </p:nvPr>
        </p:nvSpPr>
        <p:spPr>
          <a:xfrm>
            <a:off x="4571935" y="2021095"/>
            <a:ext cx="3179660" cy="1237892"/>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600" b="1" dirty="0">
                <a:ln>
                  <a:noFill/>
                  <a:prstDash val="sysDot"/>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解读新</a:t>
            </a:r>
            <a:r>
              <a:rPr lang="en-US" altLang="zh-CN" sz="1600" b="1" dirty="0">
                <a:ln>
                  <a:noFill/>
                  <a:prstDash val="sysDot"/>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ln>
                  <a:noFill/>
                  <a:prstDash val="sysDot"/>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国九条</a:t>
            </a:r>
            <a:r>
              <a:rPr lang="en-US" altLang="zh-CN" sz="1600" b="1" dirty="0">
                <a:ln>
                  <a:noFill/>
                  <a:prstDash val="sysDot"/>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ln>
                  <a:noFill/>
                  <a:prstDash val="sysDot"/>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的核心要义与战略方向</a:t>
            </a:r>
            <a:endParaRPr lang="zh-CN" altLang="en-US" sz="1600" b="1" dirty="0">
              <a:ln>
                <a:noFill/>
                <a:prstDash val="sysDot"/>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Bef>
                <a:spcPct val="0"/>
              </a:spcBef>
              <a:spcAft>
                <a:spcPct val="0"/>
              </a:spcAft>
            </a:pPr>
            <a:endParaRPr lang="zh-CN" altLang="en-US" sz="1600" b="1" dirty="0">
              <a:ln>
                <a:noFill/>
                <a:prstDash val="sysDot"/>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custDataLst>
              <p:tags r:id="rId8"/>
            </p:custDataLst>
          </p:nvPr>
        </p:nvSpPr>
        <p:spPr>
          <a:xfrm>
            <a:off x="4463415" y="1316355"/>
            <a:ext cx="2811145" cy="646430"/>
          </a:xfrm>
          <a:prstGeom prst="rect">
            <a:avLst/>
          </a:prstGeom>
          <a:noFill/>
        </p:spPr>
        <p:txBody>
          <a:bodyPr wrap="square" lIns="0" tIns="0" rIns="0" bIns="0" rtlCol="0" anchor="ctr" anchorCtr="0">
            <a:noAutofit/>
          </a:bodyPr>
          <a:p>
            <a:pPr>
              <a:spcBef>
                <a:spcPct val="0"/>
              </a:spcBef>
              <a:spcAft>
                <a:spcPct val="0"/>
              </a:spcAft>
              <a:buClr>
                <a:srgbClr val="253CE3"/>
              </a:buClr>
              <a:buSzPct val="70000"/>
            </a:pPr>
            <a:r>
              <a:rPr lang="zh-CN" altLang="en-US" sz="2000" b="1">
                <a:solidFill>
                  <a:srgbClr val="253CE3"/>
                </a:solidFill>
                <a:latin typeface="微软雅黑" panose="020B0503020204020204" pitchFamily="34" charset="-122"/>
                <a:cs typeface="微软雅黑" panose="020B0503020204020204" pitchFamily="34" charset="-122"/>
              </a:rPr>
              <a:t>顶层设计：新国九条</a:t>
            </a:r>
            <a:r>
              <a:rPr lang="zh-CN" altLang="en-US" sz="2000" b="1">
                <a:solidFill>
                  <a:srgbClr val="253CE3"/>
                </a:solidFill>
                <a:latin typeface="微软雅黑" panose="020B0503020204020204" pitchFamily="34" charset="-122"/>
                <a:cs typeface="微软雅黑" panose="020B0503020204020204" pitchFamily="34" charset="-122"/>
              </a:rPr>
              <a:t>部署</a:t>
            </a:r>
            <a:endParaRPr lang="zh-CN" altLang="en-US" sz="2000" b="1">
              <a:solidFill>
                <a:srgbClr val="253CE3"/>
              </a:solidFill>
              <a:latin typeface="微软雅黑" panose="020B0503020204020204" pitchFamily="34" charset="-122"/>
              <a:cs typeface="微软雅黑" panose="020B0503020204020204" pitchFamily="34" charset="-122"/>
            </a:endParaRPr>
          </a:p>
        </p:txBody>
      </p:sp>
      <p:sp>
        <p:nvSpPr>
          <p:cNvPr id="13" name="矩形 12"/>
          <p:cNvSpPr/>
          <p:nvPr>
            <p:custDataLst>
              <p:tags r:id="rId9"/>
            </p:custDataLst>
          </p:nvPr>
        </p:nvSpPr>
        <p:spPr>
          <a:xfrm>
            <a:off x="6955539" y="1316642"/>
            <a:ext cx="796087" cy="646283"/>
          </a:xfrm>
          <a:prstGeom prst="rect">
            <a:avLst/>
          </a:prstGeom>
          <a:noFill/>
        </p:spPr>
        <p:txBody>
          <a:bodyPr wrap="none" lIns="0" tIns="0" rIns="0" bIns="0" rtlCol="0" anchor="ctr" anchorCtr="0">
            <a:noAutofit/>
          </a:bodyPr>
          <a:p>
            <a:pPr algn="r">
              <a:spcBef>
                <a:spcPct val="0"/>
              </a:spcBef>
              <a:spcAft>
                <a:spcPct val="0"/>
              </a:spcAft>
              <a:buClr>
                <a:srgbClr val="253CE3"/>
              </a:buClr>
              <a:buSzPct val="70000"/>
            </a:pPr>
            <a:r>
              <a:rPr lang="en-US" altLang="zh-CN" sz="3200" b="1">
                <a:solidFill>
                  <a:srgbClr val="253CE3"/>
                </a:solidFill>
                <a:latin typeface="微软雅黑" panose="020B0503020204020204" pitchFamily="34" charset="-122"/>
                <a:cs typeface="微软雅黑" panose="020B0503020204020204" pitchFamily="34" charset="-122"/>
              </a:rPr>
              <a:t>02</a:t>
            </a:r>
            <a:endParaRPr lang="zh-CN" altLang="en-US" sz="3200" b="1">
              <a:solidFill>
                <a:srgbClr val="253CE3"/>
              </a:solidFill>
              <a:latin typeface="微软雅黑" panose="020B0503020204020204" pitchFamily="34" charset="-122"/>
              <a:cs typeface="微软雅黑" panose="020B0503020204020204" pitchFamily="34" charset="-122"/>
            </a:endParaRPr>
          </a:p>
        </p:txBody>
      </p:sp>
      <p:sp>
        <p:nvSpPr>
          <p:cNvPr id="23" name="矩形: 圆角 22"/>
          <p:cNvSpPr/>
          <p:nvPr>
            <p:custDataLst>
              <p:tags r:id="rId10"/>
            </p:custDataLst>
          </p:nvPr>
        </p:nvSpPr>
        <p:spPr>
          <a:xfrm>
            <a:off x="8437390" y="1109614"/>
            <a:ext cx="3632359" cy="2359736"/>
          </a:xfrm>
          <a:prstGeom prst="roundRect">
            <a:avLst>
              <a:gd name="adj" fmla="val 5275"/>
            </a:avLst>
          </a:prstGeom>
          <a:solidFill>
            <a:srgbClr val="FFFFFF"/>
          </a:solidFill>
          <a:ln w="12700" cap="flat" cmpd="sng" algn="ctr">
            <a:solidFill>
              <a:srgbClr val="253CE3"/>
            </a:solidFill>
            <a:prstDash val="solid"/>
            <a:miter lim="800000"/>
          </a:ln>
          <a:effectLst/>
        </p:spPr>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4" name="矩形 13"/>
          <p:cNvSpPr/>
          <p:nvPr>
            <p:custDataLst>
              <p:tags r:id="rId11"/>
            </p:custDataLst>
          </p:nvPr>
        </p:nvSpPr>
        <p:spPr>
          <a:xfrm>
            <a:off x="8663176" y="2021095"/>
            <a:ext cx="3179661" cy="1237892"/>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600" b="1" dirty="0">
                <a:ln>
                  <a:noFill/>
                  <a:prstDash val="sysDot"/>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梳理配套政策组合拳，构建全方位政策支持体系</a:t>
            </a:r>
            <a:endParaRPr lang="zh-CN" altLang="en-US" sz="1600" b="1" dirty="0">
              <a:ln>
                <a:noFill/>
                <a:prstDash val="sysDot"/>
              </a:ln>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custDataLst>
              <p:tags r:id="rId12"/>
            </p:custDataLst>
          </p:nvPr>
        </p:nvSpPr>
        <p:spPr>
          <a:xfrm>
            <a:off x="8629650" y="1316355"/>
            <a:ext cx="2952750" cy="646430"/>
          </a:xfrm>
          <a:prstGeom prst="rect">
            <a:avLst/>
          </a:prstGeom>
          <a:noFill/>
        </p:spPr>
        <p:txBody>
          <a:bodyPr wrap="square" lIns="0" tIns="0" rIns="0" bIns="0" rtlCol="0" anchor="ctr" anchorCtr="0">
            <a:noAutofit/>
          </a:bodyPr>
          <a:p>
            <a:pPr>
              <a:spcBef>
                <a:spcPct val="0"/>
              </a:spcBef>
              <a:spcAft>
                <a:spcPct val="0"/>
              </a:spcAft>
              <a:buClr>
                <a:srgbClr val="253CE3"/>
              </a:buClr>
              <a:buSzPct val="70000"/>
            </a:pPr>
            <a:r>
              <a:rPr lang="zh-CN" altLang="en-US" sz="2000" b="1">
                <a:solidFill>
                  <a:srgbClr val="253CE3"/>
                </a:solidFill>
                <a:latin typeface="微软雅黑" panose="020B0503020204020204" pitchFamily="34" charset="-122"/>
                <a:cs typeface="微软雅黑" panose="020B0503020204020204" pitchFamily="34" charset="-122"/>
              </a:rPr>
              <a:t>政策体系：多框架</a:t>
            </a:r>
            <a:r>
              <a:rPr lang="zh-CN" altLang="en-US" sz="2000" b="1">
                <a:solidFill>
                  <a:srgbClr val="253CE3"/>
                </a:solidFill>
                <a:latin typeface="微软雅黑" panose="020B0503020204020204" pitchFamily="34" charset="-122"/>
                <a:cs typeface="微软雅黑" panose="020B0503020204020204" pitchFamily="34" charset="-122"/>
              </a:rPr>
              <a:t>协同</a:t>
            </a:r>
            <a:endParaRPr lang="zh-CN" altLang="en-US" sz="2000" b="1">
              <a:solidFill>
                <a:srgbClr val="253CE3"/>
              </a:solidFill>
              <a:latin typeface="微软雅黑" panose="020B0503020204020204" pitchFamily="34" charset="-122"/>
              <a:cs typeface="微软雅黑" panose="020B0503020204020204" pitchFamily="34" charset="-122"/>
            </a:endParaRPr>
          </a:p>
        </p:txBody>
      </p:sp>
      <p:sp>
        <p:nvSpPr>
          <p:cNvPr id="19" name="矩形 18"/>
          <p:cNvSpPr/>
          <p:nvPr>
            <p:custDataLst>
              <p:tags r:id="rId13"/>
            </p:custDataLst>
          </p:nvPr>
        </p:nvSpPr>
        <p:spPr>
          <a:xfrm>
            <a:off x="11046780" y="1316642"/>
            <a:ext cx="796086" cy="646283"/>
          </a:xfrm>
          <a:prstGeom prst="rect">
            <a:avLst/>
          </a:prstGeom>
          <a:noFill/>
        </p:spPr>
        <p:txBody>
          <a:bodyPr wrap="none" lIns="0" tIns="0" rIns="0" bIns="0" rtlCol="0" anchor="ctr" anchorCtr="0">
            <a:noAutofit/>
          </a:bodyPr>
          <a:p>
            <a:pPr algn="r">
              <a:spcBef>
                <a:spcPct val="0"/>
              </a:spcBef>
              <a:spcAft>
                <a:spcPct val="0"/>
              </a:spcAft>
              <a:buClr>
                <a:srgbClr val="253CE3"/>
              </a:buClr>
              <a:buSzPct val="70000"/>
            </a:pPr>
            <a:r>
              <a:rPr lang="en-US" altLang="zh-CN" sz="3200" b="1">
                <a:solidFill>
                  <a:srgbClr val="253CE3"/>
                </a:solidFill>
                <a:latin typeface="微软雅黑" panose="020B0503020204020204" pitchFamily="34" charset="-122"/>
                <a:cs typeface="微软雅黑" panose="020B0503020204020204" pitchFamily="34" charset="-122"/>
              </a:rPr>
              <a:t>03</a:t>
            </a:r>
            <a:endParaRPr lang="zh-CN" altLang="en-US" sz="3200" b="1">
              <a:solidFill>
                <a:srgbClr val="253CE3"/>
              </a:solidFill>
              <a:latin typeface="微软雅黑" panose="020B0503020204020204" pitchFamily="34" charset="-122"/>
              <a:cs typeface="微软雅黑" panose="020B0503020204020204" pitchFamily="34" charset="-122"/>
            </a:endParaRPr>
          </a:p>
        </p:txBody>
      </p:sp>
      <p:sp>
        <p:nvSpPr>
          <p:cNvPr id="40" name="矩形: 圆角 39"/>
          <p:cNvSpPr/>
          <p:nvPr>
            <p:custDataLst>
              <p:tags r:id="rId14"/>
            </p:custDataLst>
          </p:nvPr>
        </p:nvSpPr>
        <p:spPr>
          <a:xfrm>
            <a:off x="252824" y="3766941"/>
            <a:ext cx="3632359" cy="2359736"/>
          </a:xfrm>
          <a:prstGeom prst="roundRect">
            <a:avLst>
              <a:gd name="adj" fmla="val 5275"/>
            </a:avLst>
          </a:prstGeom>
          <a:solidFill>
            <a:srgbClr val="FFFFFF"/>
          </a:solidFill>
          <a:ln w="12700" cap="flat" cmpd="sng" algn="ctr">
            <a:solidFill>
              <a:srgbClr val="253CE3"/>
            </a:solidFill>
            <a:prstDash val="solid"/>
            <a:miter lim="800000"/>
          </a:ln>
          <a:effectLst/>
        </p:spPr>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0" name="矩形 19"/>
          <p:cNvSpPr/>
          <p:nvPr>
            <p:custDataLst>
              <p:tags r:id="rId15"/>
            </p:custDataLst>
          </p:nvPr>
        </p:nvSpPr>
        <p:spPr>
          <a:xfrm>
            <a:off x="479305" y="4678421"/>
            <a:ext cx="3179660" cy="1237892"/>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600" b="1">
                <a:ln>
                  <a:noFill/>
                  <a:prstDash val="sysDot"/>
                </a:ln>
                <a:solidFill>
                  <a:schemeClr val="tx2"/>
                </a:solidFill>
                <a:latin typeface="微软雅黑" panose="020B0503020204020204" pitchFamily="34" charset="-122"/>
                <a:cs typeface="微软雅黑" panose="020B0503020204020204" pitchFamily="34" charset="-122"/>
              </a:rPr>
              <a:t>详解社保、保险、年金等各类资金的引入机制</a:t>
            </a:r>
            <a:endParaRPr lang="zh-CN" altLang="en-US" sz="1600" b="1">
              <a:ln>
                <a:noFill/>
                <a:prstDash val="sysDot"/>
              </a:ln>
              <a:solidFill>
                <a:schemeClr val="tx2"/>
              </a:solidFill>
              <a:latin typeface="微软雅黑" panose="020B0503020204020204" pitchFamily="34" charset="-122"/>
              <a:cs typeface="微软雅黑" panose="020B0503020204020204" pitchFamily="34" charset="-122"/>
            </a:endParaRPr>
          </a:p>
        </p:txBody>
      </p:sp>
      <p:sp>
        <p:nvSpPr>
          <p:cNvPr id="21" name="矩形 20"/>
          <p:cNvSpPr/>
          <p:nvPr>
            <p:custDataLst>
              <p:tags r:id="rId16"/>
            </p:custDataLst>
          </p:nvPr>
        </p:nvSpPr>
        <p:spPr>
          <a:xfrm>
            <a:off x="252730" y="3973830"/>
            <a:ext cx="2960370" cy="646430"/>
          </a:xfrm>
          <a:prstGeom prst="rect">
            <a:avLst/>
          </a:prstGeom>
          <a:noFill/>
        </p:spPr>
        <p:txBody>
          <a:bodyPr wrap="square" lIns="0" tIns="0" rIns="0" bIns="0" rtlCol="0" anchor="ctr" anchorCtr="0">
            <a:noAutofit/>
          </a:bodyPr>
          <a:p>
            <a:pPr>
              <a:spcBef>
                <a:spcPct val="0"/>
              </a:spcBef>
              <a:spcAft>
                <a:spcPct val="0"/>
              </a:spcAft>
              <a:buClr>
                <a:srgbClr val="253CE3"/>
              </a:buClr>
              <a:buSzPct val="70000"/>
            </a:pPr>
            <a:r>
              <a:rPr lang="zh-CN" altLang="en-US" sz="2000" b="1">
                <a:solidFill>
                  <a:srgbClr val="253CE3"/>
                </a:solidFill>
                <a:latin typeface="微软雅黑" panose="020B0503020204020204" pitchFamily="34" charset="-122"/>
                <a:cs typeface="微软雅黑" panose="020B0503020204020204" pitchFamily="34" charset="-122"/>
              </a:rPr>
              <a:t>核心举措</a:t>
            </a:r>
            <a:r>
              <a:rPr lang="en-US" altLang="zh-CN" sz="2000" b="1">
                <a:solidFill>
                  <a:srgbClr val="253CE3"/>
                </a:solidFill>
                <a:latin typeface="微软雅黑" panose="020B0503020204020204" pitchFamily="34" charset="-122"/>
                <a:cs typeface="微软雅黑" panose="020B0503020204020204" pitchFamily="34" charset="-122"/>
              </a:rPr>
              <a:t>:</a:t>
            </a:r>
            <a:r>
              <a:rPr lang="zh-CN" altLang="en-US" sz="2000" b="1">
                <a:solidFill>
                  <a:srgbClr val="253CE3"/>
                </a:solidFill>
                <a:latin typeface="微软雅黑" panose="020B0503020204020204" pitchFamily="34" charset="-122"/>
                <a:cs typeface="微软雅黑" panose="020B0503020204020204" pitchFamily="34" charset="-122"/>
              </a:rPr>
              <a:t>引长期资本</a:t>
            </a:r>
            <a:r>
              <a:rPr lang="zh-CN" altLang="en-US" sz="2000" b="1">
                <a:solidFill>
                  <a:srgbClr val="253CE3"/>
                </a:solidFill>
                <a:latin typeface="微软雅黑" panose="020B0503020204020204" pitchFamily="34" charset="-122"/>
                <a:cs typeface="微软雅黑" panose="020B0503020204020204" pitchFamily="34" charset="-122"/>
              </a:rPr>
              <a:t>入市</a:t>
            </a:r>
            <a:endParaRPr lang="zh-CN" altLang="en-US" sz="2000" b="1">
              <a:solidFill>
                <a:srgbClr val="253CE3"/>
              </a:solidFill>
              <a:latin typeface="微软雅黑" panose="020B0503020204020204" pitchFamily="34" charset="-122"/>
              <a:cs typeface="微软雅黑" panose="020B0503020204020204" pitchFamily="34" charset="-122"/>
            </a:endParaRPr>
          </a:p>
        </p:txBody>
      </p:sp>
      <p:sp>
        <p:nvSpPr>
          <p:cNvPr id="22" name="矩形 21"/>
          <p:cNvSpPr/>
          <p:nvPr>
            <p:custDataLst>
              <p:tags r:id="rId17"/>
            </p:custDataLst>
          </p:nvPr>
        </p:nvSpPr>
        <p:spPr>
          <a:xfrm>
            <a:off x="2984194" y="3957460"/>
            <a:ext cx="796086" cy="646283"/>
          </a:xfrm>
          <a:prstGeom prst="rect">
            <a:avLst/>
          </a:prstGeom>
          <a:noFill/>
        </p:spPr>
        <p:txBody>
          <a:bodyPr wrap="none" lIns="0" tIns="0" rIns="0" bIns="0" rtlCol="0" anchor="ctr" anchorCtr="0">
            <a:noAutofit/>
          </a:bodyPr>
          <a:p>
            <a:pPr algn="r">
              <a:spcBef>
                <a:spcPct val="0"/>
              </a:spcBef>
              <a:spcAft>
                <a:spcPct val="0"/>
              </a:spcAft>
              <a:buClr>
                <a:srgbClr val="253CE3"/>
              </a:buClr>
              <a:buSzPct val="70000"/>
            </a:pPr>
            <a:r>
              <a:rPr lang="en-US" altLang="zh-CN" sz="3200" b="1">
                <a:solidFill>
                  <a:srgbClr val="253CE3"/>
                </a:solidFill>
                <a:latin typeface="微软雅黑" panose="020B0503020204020204" pitchFamily="34" charset="-122"/>
                <a:cs typeface="微软雅黑" panose="020B0503020204020204" pitchFamily="34" charset="-122"/>
              </a:rPr>
              <a:t>04</a:t>
            </a:r>
            <a:endParaRPr lang="zh-CN" altLang="en-US" sz="3200" b="1">
              <a:solidFill>
                <a:srgbClr val="253CE3"/>
              </a:solidFill>
              <a:latin typeface="微软雅黑" panose="020B0503020204020204" pitchFamily="34" charset="-122"/>
              <a:cs typeface="微软雅黑" panose="020B0503020204020204" pitchFamily="34" charset="-122"/>
            </a:endParaRPr>
          </a:p>
        </p:txBody>
      </p:sp>
      <p:sp>
        <p:nvSpPr>
          <p:cNvPr id="45" name="矩形: 圆角 44"/>
          <p:cNvSpPr/>
          <p:nvPr>
            <p:custDataLst>
              <p:tags r:id="rId18"/>
            </p:custDataLst>
          </p:nvPr>
        </p:nvSpPr>
        <p:spPr>
          <a:xfrm>
            <a:off x="4345454" y="3766941"/>
            <a:ext cx="3632359" cy="2359736"/>
          </a:xfrm>
          <a:prstGeom prst="roundRect">
            <a:avLst>
              <a:gd name="adj" fmla="val 5275"/>
            </a:avLst>
          </a:prstGeom>
          <a:solidFill>
            <a:srgbClr val="FFFFFF"/>
          </a:solidFill>
          <a:ln w="12700" cap="flat" cmpd="sng" algn="ctr">
            <a:solidFill>
              <a:srgbClr val="253CE3"/>
            </a:solidFill>
            <a:prstDash val="solid"/>
            <a:miter lim="800000"/>
          </a:ln>
          <a:effectLst/>
        </p:spPr>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28" name="矩形 27"/>
          <p:cNvSpPr/>
          <p:nvPr>
            <p:custDataLst>
              <p:tags r:id="rId19"/>
            </p:custDataLst>
          </p:nvPr>
        </p:nvSpPr>
        <p:spPr>
          <a:xfrm>
            <a:off x="4571935" y="4678421"/>
            <a:ext cx="3179660" cy="1237892"/>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600" b="1" dirty="0">
                <a:ln>
                  <a:noFill/>
                  <a:prstDash val="sysDot"/>
                </a:ln>
                <a:solidFill>
                  <a:schemeClr val="tx2"/>
                </a:solidFill>
                <a:latin typeface="微软雅黑" panose="020B0503020204020204" pitchFamily="34" charset="-122"/>
                <a:cs typeface="微软雅黑" panose="020B0503020204020204" pitchFamily="34" charset="-122"/>
              </a:rPr>
              <a:t>探讨提升上市公司质量与优化投资者结构的路径</a:t>
            </a:r>
            <a:endParaRPr lang="zh-CN" altLang="en-US" sz="1600" b="1" dirty="0">
              <a:ln>
                <a:noFill/>
                <a:prstDash val="sysDot"/>
              </a:ln>
              <a:solidFill>
                <a:schemeClr val="tx2"/>
              </a:solidFill>
              <a:latin typeface="微软雅黑" panose="020B0503020204020204" pitchFamily="34" charset="-122"/>
              <a:cs typeface="微软雅黑" panose="020B0503020204020204" pitchFamily="34" charset="-122"/>
            </a:endParaRPr>
          </a:p>
        </p:txBody>
      </p:sp>
      <p:sp>
        <p:nvSpPr>
          <p:cNvPr id="29" name="矩形 28"/>
          <p:cNvSpPr/>
          <p:nvPr>
            <p:custDataLst>
              <p:tags r:id="rId20"/>
            </p:custDataLst>
          </p:nvPr>
        </p:nvSpPr>
        <p:spPr>
          <a:xfrm>
            <a:off x="4403090" y="3973830"/>
            <a:ext cx="2888615" cy="646430"/>
          </a:xfrm>
          <a:prstGeom prst="rect">
            <a:avLst/>
          </a:prstGeom>
          <a:noFill/>
        </p:spPr>
        <p:txBody>
          <a:bodyPr wrap="square" lIns="0" tIns="0" rIns="0" bIns="0" rtlCol="0" anchor="ctr" anchorCtr="0">
            <a:noAutofit/>
          </a:bodyPr>
          <a:p>
            <a:pPr>
              <a:spcBef>
                <a:spcPct val="0"/>
              </a:spcBef>
              <a:spcAft>
                <a:spcPct val="0"/>
              </a:spcAft>
              <a:buClr>
                <a:srgbClr val="253CE3"/>
              </a:buClr>
              <a:buSzPct val="70000"/>
            </a:pPr>
            <a:r>
              <a:rPr lang="zh-CN" altLang="en-US" sz="2000" b="1" dirty="0">
                <a:solidFill>
                  <a:srgbClr val="253CE3"/>
                </a:solidFill>
                <a:latin typeface="微软雅黑" panose="020B0503020204020204" pitchFamily="34" charset="-122"/>
                <a:cs typeface="微软雅黑" panose="020B0503020204020204" pitchFamily="34" charset="-122"/>
              </a:rPr>
              <a:t>生态优化：夯实长期投资</a:t>
            </a:r>
            <a:endParaRPr lang="zh-CN" altLang="en-US" sz="2000" b="1" dirty="0">
              <a:solidFill>
                <a:srgbClr val="253CE3"/>
              </a:solidFill>
              <a:latin typeface="微软雅黑" panose="020B0503020204020204" pitchFamily="34" charset="-122"/>
              <a:cs typeface="微软雅黑" panose="020B0503020204020204" pitchFamily="34" charset="-122"/>
            </a:endParaRPr>
          </a:p>
        </p:txBody>
      </p:sp>
      <p:sp>
        <p:nvSpPr>
          <p:cNvPr id="30" name="矩形 29"/>
          <p:cNvSpPr/>
          <p:nvPr>
            <p:custDataLst>
              <p:tags r:id="rId21"/>
            </p:custDataLst>
          </p:nvPr>
        </p:nvSpPr>
        <p:spPr>
          <a:xfrm>
            <a:off x="6955539" y="3973970"/>
            <a:ext cx="796087" cy="646283"/>
          </a:xfrm>
          <a:prstGeom prst="rect">
            <a:avLst/>
          </a:prstGeom>
          <a:noFill/>
        </p:spPr>
        <p:txBody>
          <a:bodyPr wrap="none" lIns="0" tIns="0" rIns="0" bIns="0" rtlCol="0" anchor="ctr" anchorCtr="0">
            <a:noAutofit/>
          </a:bodyPr>
          <a:p>
            <a:pPr algn="r">
              <a:spcBef>
                <a:spcPct val="0"/>
              </a:spcBef>
              <a:spcAft>
                <a:spcPct val="0"/>
              </a:spcAft>
              <a:buClr>
                <a:srgbClr val="253CE3"/>
              </a:buClr>
              <a:buSzPct val="70000"/>
            </a:pPr>
            <a:r>
              <a:rPr lang="en-US" altLang="zh-CN" sz="3200" b="1">
                <a:solidFill>
                  <a:srgbClr val="253CE3"/>
                </a:solidFill>
                <a:latin typeface="微软雅黑" panose="020B0503020204020204" pitchFamily="34" charset="-122"/>
                <a:cs typeface="微软雅黑" panose="020B0503020204020204" pitchFamily="34" charset="-122"/>
              </a:rPr>
              <a:t>05</a:t>
            </a:r>
            <a:endParaRPr lang="zh-CN" altLang="en-US" sz="3200" b="1">
              <a:solidFill>
                <a:srgbClr val="253CE3"/>
              </a:solidFill>
              <a:latin typeface="微软雅黑" panose="020B0503020204020204" pitchFamily="34" charset="-122"/>
              <a:cs typeface="微软雅黑" panose="020B0503020204020204" pitchFamily="34" charset="-122"/>
            </a:endParaRPr>
          </a:p>
        </p:txBody>
      </p:sp>
      <p:sp>
        <p:nvSpPr>
          <p:cNvPr id="50" name="矩形: 圆角 49"/>
          <p:cNvSpPr/>
          <p:nvPr>
            <p:custDataLst>
              <p:tags r:id="rId22"/>
            </p:custDataLst>
          </p:nvPr>
        </p:nvSpPr>
        <p:spPr>
          <a:xfrm>
            <a:off x="8427663" y="3766941"/>
            <a:ext cx="3632359" cy="2359736"/>
          </a:xfrm>
          <a:prstGeom prst="roundRect">
            <a:avLst>
              <a:gd name="adj" fmla="val 5275"/>
            </a:avLst>
          </a:prstGeom>
          <a:solidFill>
            <a:srgbClr val="FFFFFF"/>
          </a:solidFill>
          <a:ln w="12700" cap="flat" cmpd="sng" algn="ctr">
            <a:solidFill>
              <a:srgbClr val="253CE3"/>
            </a:solidFill>
            <a:prstDash val="solid"/>
            <a:miter lim="800000"/>
          </a:ln>
          <a:effectLst/>
        </p:spPr>
        <p:txBody>
          <a:bodyPr rtlCol="0" anchor="ctr"/>
          <a:p>
            <a:pPr algn="ct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31" name="矩形 30"/>
          <p:cNvSpPr/>
          <p:nvPr>
            <p:custDataLst>
              <p:tags r:id="rId23"/>
            </p:custDataLst>
          </p:nvPr>
        </p:nvSpPr>
        <p:spPr>
          <a:xfrm>
            <a:off x="8654144" y="4678421"/>
            <a:ext cx="3179660" cy="1237892"/>
          </a:xfrm>
          <a:prstGeom prst="rect">
            <a:avLst/>
          </a:prstGeom>
          <a:noFill/>
        </p:spPr>
        <p:txBody>
          <a:bodyPr wrap="square" lIns="0" tIns="0" rIns="0" bIns="0" rtlCol="0" anchor="t" anchorCtr="0">
            <a:noAutofit/>
          </a:bodyPr>
          <a:p>
            <a:pPr>
              <a:lnSpc>
                <a:spcPct val="150000"/>
              </a:lnSpc>
              <a:spcBef>
                <a:spcPct val="0"/>
              </a:spcBef>
              <a:spcAft>
                <a:spcPct val="0"/>
              </a:spcAft>
            </a:pPr>
            <a:r>
              <a:rPr lang="zh-CN" altLang="en-US" sz="1600" b="1">
                <a:ln>
                  <a:noFill/>
                  <a:prstDash val="sysDot"/>
                </a:ln>
                <a:solidFill>
                  <a:srgbClr val="212121"/>
                </a:solidFill>
                <a:latin typeface="微软雅黑" panose="020B0503020204020204" pitchFamily="34" charset="-122"/>
                <a:cs typeface="微软雅黑" panose="020B0503020204020204" pitchFamily="34" charset="-122"/>
              </a:rPr>
              <a:t>构建从资金供给到价值创造的良性循环模型</a:t>
            </a:r>
            <a:endParaRPr lang="zh-CN" altLang="en-US" sz="1600" b="1">
              <a:ln>
                <a:noFill/>
                <a:prstDash val="sysDot"/>
              </a:ln>
              <a:solidFill>
                <a:srgbClr val="212121"/>
              </a:solidFill>
              <a:latin typeface="微软雅黑" panose="020B0503020204020204" pitchFamily="34" charset="-122"/>
              <a:cs typeface="微软雅黑" panose="020B0503020204020204" pitchFamily="34" charset="-122"/>
            </a:endParaRPr>
          </a:p>
          <a:p>
            <a:pPr>
              <a:lnSpc>
                <a:spcPct val="150000"/>
              </a:lnSpc>
              <a:spcBef>
                <a:spcPct val="0"/>
              </a:spcBef>
              <a:spcAft>
                <a:spcPct val="0"/>
              </a:spcAft>
            </a:pPr>
            <a:endParaRPr lang="zh-CN" altLang="en-US" sz="1600" b="1">
              <a:ln>
                <a:noFill/>
                <a:prstDash val="sysDot"/>
              </a:ln>
              <a:solidFill>
                <a:srgbClr val="212121"/>
              </a:solidFill>
              <a:latin typeface="微软雅黑" panose="020B0503020204020204" pitchFamily="34" charset="-122"/>
              <a:cs typeface="微软雅黑" panose="020B0503020204020204" pitchFamily="34" charset="-122"/>
            </a:endParaRPr>
          </a:p>
        </p:txBody>
      </p:sp>
      <p:sp>
        <p:nvSpPr>
          <p:cNvPr id="32" name="矩形 31"/>
          <p:cNvSpPr/>
          <p:nvPr>
            <p:custDataLst>
              <p:tags r:id="rId24"/>
            </p:custDataLst>
          </p:nvPr>
        </p:nvSpPr>
        <p:spPr>
          <a:xfrm>
            <a:off x="8481695" y="3973830"/>
            <a:ext cx="2983230" cy="646430"/>
          </a:xfrm>
          <a:prstGeom prst="rect">
            <a:avLst/>
          </a:prstGeom>
          <a:noFill/>
        </p:spPr>
        <p:txBody>
          <a:bodyPr wrap="square" lIns="0" tIns="0" rIns="0" bIns="0" rtlCol="0" anchor="ctr" anchorCtr="0">
            <a:noAutofit/>
          </a:bodyPr>
          <a:p>
            <a:pPr>
              <a:spcBef>
                <a:spcPct val="0"/>
              </a:spcBef>
              <a:spcAft>
                <a:spcPct val="0"/>
              </a:spcAft>
              <a:buClr>
                <a:srgbClr val="253CE3"/>
              </a:buClr>
              <a:buSzPct val="70000"/>
            </a:pPr>
            <a:r>
              <a:rPr lang="zh-CN" altLang="en-US" sz="2000" b="1">
                <a:solidFill>
                  <a:srgbClr val="253CE3"/>
                </a:solidFill>
                <a:latin typeface="微软雅黑" panose="020B0503020204020204" pitchFamily="34" charset="-122"/>
                <a:cs typeface="微软雅黑" panose="020B0503020204020204" pitchFamily="34" charset="-122"/>
              </a:rPr>
              <a:t>模型构建：耐心投资</a:t>
            </a:r>
            <a:r>
              <a:rPr lang="zh-CN" altLang="en-US" sz="2000" b="1">
                <a:solidFill>
                  <a:srgbClr val="253CE3"/>
                </a:solidFill>
                <a:latin typeface="微软雅黑" panose="020B0503020204020204" pitchFamily="34" charset="-122"/>
                <a:cs typeface="微软雅黑" panose="020B0503020204020204" pitchFamily="34" charset="-122"/>
              </a:rPr>
              <a:t>闭环</a:t>
            </a:r>
            <a:endParaRPr lang="zh-CN" altLang="en-US" sz="2000" b="1">
              <a:solidFill>
                <a:srgbClr val="253CE3"/>
              </a:solidFill>
              <a:latin typeface="微软雅黑" panose="020B0503020204020204" pitchFamily="34" charset="-122"/>
              <a:cs typeface="微软雅黑" panose="020B0503020204020204" pitchFamily="34" charset="-122"/>
            </a:endParaRPr>
          </a:p>
        </p:txBody>
      </p:sp>
      <p:sp>
        <p:nvSpPr>
          <p:cNvPr id="33" name="矩形 32"/>
          <p:cNvSpPr/>
          <p:nvPr>
            <p:custDataLst>
              <p:tags r:id="rId25"/>
            </p:custDataLst>
          </p:nvPr>
        </p:nvSpPr>
        <p:spPr>
          <a:xfrm>
            <a:off x="11037749" y="3973970"/>
            <a:ext cx="796086" cy="646283"/>
          </a:xfrm>
          <a:prstGeom prst="rect">
            <a:avLst/>
          </a:prstGeom>
          <a:noFill/>
        </p:spPr>
        <p:txBody>
          <a:bodyPr wrap="none" lIns="0" tIns="0" rIns="0" bIns="0" rtlCol="0" anchor="ctr" anchorCtr="0">
            <a:noAutofit/>
          </a:bodyPr>
          <a:p>
            <a:pPr algn="r">
              <a:spcBef>
                <a:spcPct val="0"/>
              </a:spcBef>
              <a:spcAft>
                <a:spcPct val="0"/>
              </a:spcAft>
              <a:buClr>
                <a:srgbClr val="253CE3"/>
              </a:buClr>
              <a:buSzPct val="70000"/>
            </a:pPr>
            <a:r>
              <a:rPr lang="en-US" altLang="zh-CN" sz="3200" b="1">
                <a:solidFill>
                  <a:srgbClr val="253CE3"/>
                </a:solidFill>
                <a:latin typeface="微软雅黑" panose="020B0503020204020204" pitchFamily="34" charset="-122"/>
                <a:cs typeface="微软雅黑" panose="020B0503020204020204" pitchFamily="34" charset="-122"/>
              </a:rPr>
              <a:t>06</a:t>
            </a:r>
            <a:endParaRPr lang="zh-CN" altLang="en-US" sz="3200" b="1">
              <a:solidFill>
                <a:srgbClr val="253CE3"/>
              </a:solidFill>
              <a:latin typeface="微软雅黑" panose="020B0503020204020204" pitchFamily="34" charset="-122"/>
              <a:cs typeface="微软雅黑" panose="020B0503020204020204" pitchFamily="34" charset="-122"/>
            </a:endParaRPr>
          </a:p>
        </p:txBody>
      </p:sp>
    </p:spTree>
    <p:custDataLst>
      <p:tags r:id="rId26"/>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2492375" y="417195"/>
            <a:ext cx="7884795" cy="645160"/>
          </a:xfrm>
          <a:prstGeom prst="rect">
            <a:avLst/>
          </a:prstGeom>
          <a:noFill/>
        </p:spPr>
        <p:txBody>
          <a:bodyPr wrap="square" rtlCol="0" anchor="t">
            <a:spAutoFit/>
          </a:bodyPr>
          <a:p>
            <a:r>
              <a:rPr lang="en-US" sz="3600" b="1">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结构失衡：短期交易主导的市场生态</a:t>
            </a:r>
            <a:endParaRPr lang="en-US" altLang="en-US" sz="3600" b="1">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pic>
        <p:nvPicPr>
          <p:cNvPr id="3" name="图片 2"/>
          <p:cNvPicPr>
            <a:picLocks noChangeAspect="1"/>
          </p:cNvPicPr>
          <p:nvPr/>
        </p:nvPicPr>
        <p:blipFill>
          <a:blip r:embed="rId2"/>
          <a:stretch>
            <a:fillRect/>
          </a:stretch>
        </p:blipFill>
        <p:spPr>
          <a:xfrm>
            <a:off x="1459865" y="1580515"/>
            <a:ext cx="9436100" cy="3981450"/>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任意多边形: 形状 3"/>
          <p:cNvSpPr/>
          <p:nvPr>
            <p:custDataLst>
              <p:tags r:id="rId2"/>
            </p:custDataLst>
          </p:nvPr>
        </p:nvSpPr>
        <p:spPr>
          <a:xfrm rot="10800000">
            <a:off x="6769922" y="2204183"/>
            <a:ext cx="4354431" cy="3040056"/>
          </a:xfrm>
          <a:custGeom>
            <a:avLst/>
            <a:gdLst>
              <a:gd name="connsiteX0" fmla="*/ 2584395 w 2695478"/>
              <a:gd name="connsiteY0" fmla="*/ 1854489 h 1854489"/>
              <a:gd name="connsiteX1" fmla="*/ 111083 w 2695478"/>
              <a:gd name="connsiteY1" fmla="*/ 1854489 h 1854489"/>
              <a:gd name="connsiteX2" fmla="*/ 0 w 2695478"/>
              <a:gd name="connsiteY2" fmla="*/ 1743406 h 1854489"/>
              <a:gd name="connsiteX3" fmla="*/ 0 w 2695478"/>
              <a:gd name="connsiteY3" fmla="*/ 362180 h 1854489"/>
              <a:gd name="connsiteX4" fmla="*/ 111083 w 2695478"/>
              <a:gd name="connsiteY4" fmla="*/ 251097 h 1854489"/>
              <a:gd name="connsiteX5" fmla="*/ 1139340 w 2695478"/>
              <a:gd name="connsiteY5" fmla="*/ 251097 h 1854489"/>
              <a:gd name="connsiteX6" fmla="*/ 1347740 w 2695478"/>
              <a:gd name="connsiteY6" fmla="*/ 0 h 1854489"/>
              <a:gd name="connsiteX7" fmla="*/ 1556139 w 2695478"/>
              <a:gd name="connsiteY7" fmla="*/ 251097 h 1854489"/>
              <a:gd name="connsiteX8" fmla="*/ 2584395 w 2695478"/>
              <a:gd name="connsiteY8" fmla="*/ 251097 h 1854489"/>
              <a:gd name="connsiteX9" fmla="*/ 2695478 w 2695478"/>
              <a:gd name="connsiteY9" fmla="*/ 362180 h 1854489"/>
              <a:gd name="connsiteX10" fmla="*/ 2695478 w 2695478"/>
              <a:gd name="connsiteY10" fmla="*/ 1743406 h 1854489"/>
              <a:gd name="connsiteX11" fmla="*/ 2584395 w 2695478"/>
              <a:gd name="connsiteY11" fmla="*/ 1854489 h 1854489"/>
              <a:gd name="connsiteX0-1" fmla="*/ 2584395 w 2695478"/>
              <a:gd name="connsiteY0-2" fmla="*/ 1865811 h 1865811"/>
              <a:gd name="connsiteX1-3" fmla="*/ 111083 w 2695478"/>
              <a:gd name="connsiteY1-4" fmla="*/ 1865811 h 1865811"/>
              <a:gd name="connsiteX2-5" fmla="*/ 0 w 2695478"/>
              <a:gd name="connsiteY2-6" fmla="*/ 1754728 h 1865811"/>
              <a:gd name="connsiteX3-7" fmla="*/ 0 w 2695478"/>
              <a:gd name="connsiteY3-8" fmla="*/ 373502 h 1865811"/>
              <a:gd name="connsiteX4-9" fmla="*/ 111083 w 2695478"/>
              <a:gd name="connsiteY4-10" fmla="*/ 262419 h 1865811"/>
              <a:gd name="connsiteX5-11" fmla="*/ 1139340 w 2695478"/>
              <a:gd name="connsiteY5-12" fmla="*/ 262419 h 1865811"/>
              <a:gd name="connsiteX6-13" fmla="*/ 1575299 w 2695478"/>
              <a:gd name="connsiteY6-14" fmla="*/ 0 h 1865811"/>
              <a:gd name="connsiteX7-15" fmla="*/ 1556139 w 2695478"/>
              <a:gd name="connsiteY7-16" fmla="*/ 262419 h 1865811"/>
              <a:gd name="connsiteX8-17" fmla="*/ 2584395 w 2695478"/>
              <a:gd name="connsiteY8-18" fmla="*/ 262419 h 1865811"/>
              <a:gd name="connsiteX9-19" fmla="*/ 2695478 w 2695478"/>
              <a:gd name="connsiteY9-20" fmla="*/ 373502 h 1865811"/>
              <a:gd name="connsiteX10-21" fmla="*/ 2695478 w 2695478"/>
              <a:gd name="connsiteY10-22" fmla="*/ 1754728 h 1865811"/>
              <a:gd name="connsiteX11-23" fmla="*/ 2584395 w 2695478"/>
              <a:gd name="connsiteY11-24" fmla="*/ 1865811 h 18658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2695478" h="1865811">
                <a:moveTo>
                  <a:pt x="2584395" y="1865811"/>
                </a:moveTo>
                <a:lnTo>
                  <a:pt x="111083" y="1865811"/>
                </a:lnTo>
                <a:cubicBezTo>
                  <a:pt x="49734" y="1865811"/>
                  <a:pt x="0" y="1816077"/>
                  <a:pt x="0" y="1754728"/>
                </a:cubicBezTo>
                <a:lnTo>
                  <a:pt x="0" y="373502"/>
                </a:lnTo>
                <a:cubicBezTo>
                  <a:pt x="0" y="312153"/>
                  <a:pt x="49734" y="262419"/>
                  <a:pt x="111083" y="262419"/>
                </a:cubicBezTo>
                <a:lnTo>
                  <a:pt x="1139340" y="262419"/>
                </a:lnTo>
                <a:lnTo>
                  <a:pt x="1575299" y="0"/>
                </a:lnTo>
                <a:lnTo>
                  <a:pt x="1556139" y="262419"/>
                </a:lnTo>
                <a:lnTo>
                  <a:pt x="2584395" y="262419"/>
                </a:lnTo>
                <a:cubicBezTo>
                  <a:pt x="2645744" y="262419"/>
                  <a:pt x="2695478" y="312153"/>
                  <a:pt x="2695478" y="373502"/>
                </a:cubicBezTo>
                <a:lnTo>
                  <a:pt x="2695478" y="1754728"/>
                </a:lnTo>
                <a:cubicBezTo>
                  <a:pt x="2695478" y="1816077"/>
                  <a:pt x="2645744" y="1865811"/>
                  <a:pt x="2584395" y="1865811"/>
                </a:cubicBezTo>
                <a:close/>
              </a:path>
            </a:pathLst>
          </a:custGeom>
          <a:solidFill>
            <a:srgbClr val="FFFFFF">
              <a:alpha val="15000"/>
            </a:srgbClr>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dirty="0">
              <a:solidFill>
                <a:schemeClr val="lt1"/>
              </a:solidFill>
            </a:endParaRPr>
          </a:p>
        </p:txBody>
      </p:sp>
      <p:sp>
        <p:nvSpPr>
          <p:cNvPr id="2" name="矩形 1"/>
          <p:cNvSpPr/>
          <p:nvPr>
            <p:custDataLst>
              <p:tags r:id="rId3"/>
            </p:custDataLst>
          </p:nvPr>
        </p:nvSpPr>
        <p:spPr>
          <a:xfrm>
            <a:off x="7167189" y="2515906"/>
            <a:ext cx="3957376" cy="2632462"/>
          </a:xfrm>
          <a:prstGeom prst="rect">
            <a:avLst/>
          </a:prstGeom>
          <a:noFill/>
        </p:spPr>
        <p:txBody>
          <a:bodyPr vert="horz" wrap="square" lIns="0" tIns="0" rIns="0" bIns="0" rtlCol="0" anchor="ctr" anchorCtr="0">
            <a:noAutofit/>
          </a:bodyPr>
          <a:p>
            <a:pPr indent="0" algn="l">
              <a:lnSpc>
                <a:spcPct val="125000"/>
              </a:lnSpc>
              <a:defRPr/>
            </a:pPr>
            <a:r>
              <a:rPr lang="en-US" sz="1400" b="1">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市场稳定器</a:t>
            </a:r>
            <a:endParaRPr lang="en-US" sz="1400"/>
          </a:p>
          <a:p>
            <a:pPr indent="0" algn="l">
              <a:lnSpc>
                <a:spcPct val="125000"/>
              </a:lnSpc>
              <a:defRPr/>
            </a:pPr>
            <a:r>
              <a:rPr lang="en-US" sz="1400">
                <a:solidFill>
                  <a:srgbClr val="B4B4B4"/>
                </a:solidFill>
                <a:latin typeface="Noto Sans SC" panose="020B0200000000000000" charset="-122"/>
                <a:ea typeface="Noto Sans SC" panose="020B0200000000000000" charset="-122"/>
                <a:cs typeface="Noto Sans SC" panose="020B0200000000000000" charset="-122"/>
                <a:sym typeface="Noto Sans SC" panose="020B0200000000000000" charset="-122"/>
              </a:rPr>
              <a:t>平抑短期波动，增强市场整体韧性和抗风险能力。</a:t>
            </a:r>
            <a:br>
              <a:rPr lang="en-US" sz="1400">
                <a:solidFill>
                  <a:srgbClr val="B4B4B4"/>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400" b="1">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资源配置器</a:t>
            </a:r>
            <a:endParaRPr lang="en-US" sz="1400"/>
          </a:p>
          <a:p>
            <a:pPr indent="0" algn="l">
              <a:lnSpc>
                <a:spcPct val="125000"/>
              </a:lnSpc>
              <a:defRPr/>
            </a:pPr>
            <a:r>
              <a:rPr lang="en-US" sz="1400">
                <a:solidFill>
                  <a:srgbClr val="B4B4B4"/>
                </a:solidFill>
                <a:latin typeface="Noto Sans SC" panose="020B0200000000000000" charset="-122"/>
                <a:ea typeface="Noto Sans SC" panose="020B0200000000000000" charset="-122"/>
                <a:cs typeface="Noto Sans SC" panose="020B0200000000000000" charset="-122"/>
                <a:sym typeface="Noto Sans SC" panose="020B0200000000000000" charset="-122"/>
              </a:rPr>
              <a:t>支持实体经济与科技创新，引导资源流向国家战略方向</a:t>
            </a:r>
            <a:br>
              <a:rPr lang="en-US" sz="1400">
                <a:solidFill>
                  <a:srgbClr val="B4B4B4"/>
                </a:solidFill>
                <a:latin typeface="Noto Sans SC" panose="020B0200000000000000" charset="-122"/>
                <a:ea typeface="Noto Sans SC" panose="020B0200000000000000" charset="-122"/>
                <a:cs typeface="Noto Sans SC" panose="020B0200000000000000" charset="-122"/>
                <a:sym typeface="Noto Sans SC" panose="020B0200000000000000" charset="-122"/>
              </a:rPr>
            </a:br>
            <a:r>
              <a:rPr lang="en-US" sz="1400" b="1">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价值发现者</a:t>
            </a:r>
            <a:endParaRPr lang="en-US" sz="1400"/>
          </a:p>
          <a:p>
            <a:pPr indent="0" algn="l">
              <a:lnSpc>
                <a:spcPct val="125000"/>
              </a:lnSpc>
            </a:pPr>
            <a:r>
              <a:rPr lang="en-US" sz="1400">
                <a:solidFill>
                  <a:srgbClr val="B4B4B4"/>
                </a:solidFill>
                <a:latin typeface="Noto Sans SC" panose="020B0200000000000000" charset="-122"/>
                <a:ea typeface="Noto Sans SC" panose="020B0200000000000000" charset="-122"/>
                <a:cs typeface="Noto Sans SC" panose="020B0200000000000000" charset="-122"/>
                <a:sym typeface="Noto Sans SC" panose="020B0200000000000000" charset="-122"/>
              </a:rPr>
              <a:t>长期持有优质资产，推动形成理性的价值投资文化</a:t>
            </a:r>
            <a:endParaRPr lang="zh-CN" altLang="en-US" sz="1400" dirty="0">
              <a:solidFill>
                <a:schemeClr val="tx1">
                  <a:lumMod val="85000"/>
                  <a:lumOff val="15000"/>
                </a:schemeClr>
              </a:solidFill>
              <a:latin typeface="+mn-ea"/>
              <a:cs typeface="+mn-ea"/>
              <a:sym typeface="+mn-ea"/>
            </a:endParaRPr>
          </a:p>
          <a:p>
            <a:pPr algn="just">
              <a:lnSpc>
                <a:spcPct val="150000"/>
              </a:lnSpc>
              <a:spcBef>
                <a:spcPct val="0"/>
              </a:spcBef>
              <a:spcAft>
                <a:spcPct val="0"/>
              </a:spcAft>
            </a:pPr>
            <a:endParaRPr lang="zh-CN" altLang="en-US" sz="2000" dirty="0">
              <a:solidFill>
                <a:schemeClr val="tx1">
                  <a:lumMod val="85000"/>
                  <a:lumOff val="15000"/>
                </a:schemeClr>
              </a:solidFill>
              <a:latin typeface="+mn-ea"/>
              <a:cs typeface="+mn-ea"/>
              <a:sym typeface="+mn-ea"/>
            </a:endParaRPr>
          </a:p>
          <a:p>
            <a:pPr algn="just">
              <a:lnSpc>
                <a:spcPct val="150000"/>
              </a:lnSpc>
              <a:spcBef>
                <a:spcPct val="0"/>
              </a:spcBef>
              <a:spcAft>
                <a:spcPct val="0"/>
              </a:spcAft>
            </a:pPr>
            <a:endParaRPr lang="zh-CN" altLang="en-US" sz="2000" dirty="0">
              <a:solidFill>
                <a:schemeClr val="tx1">
                  <a:lumMod val="85000"/>
                  <a:lumOff val="15000"/>
                </a:schemeClr>
              </a:solidFill>
              <a:latin typeface="+mn-ea"/>
              <a:cs typeface="+mn-ea"/>
              <a:sym typeface="+mn-ea"/>
            </a:endParaRPr>
          </a:p>
        </p:txBody>
      </p:sp>
      <p:sp>
        <p:nvSpPr>
          <p:cNvPr id="3" name="任意多边形: 形状 8"/>
          <p:cNvSpPr/>
          <p:nvPr>
            <p:custDataLst>
              <p:tags r:id="rId4"/>
            </p:custDataLst>
          </p:nvPr>
        </p:nvSpPr>
        <p:spPr>
          <a:xfrm rot="10800000">
            <a:off x="1856828" y="1144496"/>
            <a:ext cx="5150474" cy="3661616"/>
          </a:xfrm>
          <a:custGeom>
            <a:avLst/>
            <a:gdLst>
              <a:gd name="connsiteX0" fmla="*/ 2584395 w 2695478"/>
              <a:gd name="connsiteY0" fmla="*/ 1854489 h 1854489"/>
              <a:gd name="connsiteX1" fmla="*/ 111083 w 2695478"/>
              <a:gd name="connsiteY1" fmla="*/ 1854489 h 1854489"/>
              <a:gd name="connsiteX2" fmla="*/ 0 w 2695478"/>
              <a:gd name="connsiteY2" fmla="*/ 1743406 h 1854489"/>
              <a:gd name="connsiteX3" fmla="*/ 0 w 2695478"/>
              <a:gd name="connsiteY3" fmla="*/ 362180 h 1854489"/>
              <a:gd name="connsiteX4" fmla="*/ 111083 w 2695478"/>
              <a:gd name="connsiteY4" fmla="*/ 251097 h 1854489"/>
              <a:gd name="connsiteX5" fmla="*/ 1139340 w 2695478"/>
              <a:gd name="connsiteY5" fmla="*/ 251097 h 1854489"/>
              <a:gd name="connsiteX6" fmla="*/ 1347740 w 2695478"/>
              <a:gd name="connsiteY6" fmla="*/ 0 h 1854489"/>
              <a:gd name="connsiteX7" fmla="*/ 1556139 w 2695478"/>
              <a:gd name="connsiteY7" fmla="*/ 251097 h 1854489"/>
              <a:gd name="connsiteX8" fmla="*/ 2584395 w 2695478"/>
              <a:gd name="connsiteY8" fmla="*/ 251097 h 1854489"/>
              <a:gd name="connsiteX9" fmla="*/ 2695478 w 2695478"/>
              <a:gd name="connsiteY9" fmla="*/ 362180 h 1854489"/>
              <a:gd name="connsiteX10" fmla="*/ 2695478 w 2695478"/>
              <a:gd name="connsiteY10" fmla="*/ 1743406 h 1854489"/>
              <a:gd name="connsiteX11" fmla="*/ 2584395 w 2695478"/>
              <a:gd name="connsiteY11" fmla="*/ 1854489 h 1854489"/>
              <a:gd name="connsiteX0-1" fmla="*/ 2584395 w 2695478"/>
              <a:gd name="connsiteY0-2" fmla="*/ 1859172 h 1859172"/>
              <a:gd name="connsiteX1-3" fmla="*/ 111083 w 2695478"/>
              <a:gd name="connsiteY1-4" fmla="*/ 1859172 h 1859172"/>
              <a:gd name="connsiteX2-5" fmla="*/ 0 w 2695478"/>
              <a:gd name="connsiteY2-6" fmla="*/ 1748089 h 1859172"/>
              <a:gd name="connsiteX3-7" fmla="*/ 0 w 2695478"/>
              <a:gd name="connsiteY3-8" fmla="*/ 366863 h 1859172"/>
              <a:gd name="connsiteX4-9" fmla="*/ 111083 w 2695478"/>
              <a:gd name="connsiteY4-10" fmla="*/ 255780 h 1859172"/>
              <a:gd name="connsiteX5-11" fmla="*/ 1139340 w 2695478"/>
              <a:gd name="connsiteY5-12" fmla="*/ 255780 h 1859172"/>
              <a:gd name="connsiteX6-13" fmla="*/ 1043632 w 2695478"/>
              <a:gd name="connsiteY6-14" fmla="*/ 0 h 1859172"/>
              <a:gd name="connsiteX7-15" fmla="*/ 1556139 w 2695478"/>
              <a:gd name="connsiteY7-16" fmla="*/ 255780 h 1859172"/>
              <a:gd name="connsiteX8-17" fmla="*/ 2584395 w 2695478"/>
              <a:gd name="connsiteY8-18" fmla="*/ 255780 h 1859172"/>
              <a:gd name="connsiteX9-19" fmla="*/ 2695478 w 2695478"/>
              <a:gd name="connsiteY9-20" fmla="*/ 366863 h 1859172"/>
              <a:gd name="connsiteX10-21" fmla="*/ 2695478 w 2695478"/>
              <a:gd name="connsiteY10-22" fmla="*/ 1748089 h 1859172"/>
              <a:gd name="connsiteX11-23" fmla="*/ 2584395 w 2695478"/>
              <a:gd name="connsiteY11-24" fmla="*/ 1859172 h 18591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2695478" h="1859172">
                <a:moveTo>
                  <a:pt x="2584395" y="1859172"/>
                </a:moveTo>
                <a:lnTo>
                  <a:pt x="111083" y="1859172"/>
                </a:lnTo>
                <a:cubicBezTo>
                  <a:pt x="49734" y="1859172"/>
                  <a:pt x="0" y="1809438"/>
                  <a:pt x="0" y="1748089"/>
                </a:cubicBezTo>
                <a:lnTo>
                  <a:pt x="0" y="366863"/>
                </a:lnTo>
                <a:cubicBezTo>
                  <a:pt x="0" y="305514"/>
                  <a:pt x="49734" y="255780"/>
                  <a:pt x="111083" y="255780"/>
                </a:cubicBezTo>
                <a:lnTo>
                  <a:pt x="1139340" y="255780"/>
                </a:lnTo>
                <a:lnTo>
                  <a:pt x="1043632" y="0"/>
                </a:lnTo>
                <a:lnTo>
                  <a:pt x="1556139" y="255780"/>
                </a:lnTo>
                <a:lnTo>
                  <a:pt x="2584395" y="255780"/>
                </a:lnTo>
                <a:cubicBezTo>
                  <a:pt x="2645744" y="255780"/>
                  <a:pt x="2695478" y="305514"/>
                  <a:pt x="2695478" y="366863"/>
                </a:cubicBezTo>
                <a:lnTo>
                  <a:pt x="2695478" y="1748089"/>
                </a:lnTo>
                <a:cubicBezTo>
                  <a:pt x="2695478" y="1809438"/>
                  <a:pt x="2645744" y="1859172"/>
                  <a:pt x="2584395" y="1859172"/>
                </a:cubicBezTo>
                <a:close/>
              </a:path>
            </a:pathLst>
          </a:custGeom>
          <a:gradFill>
            <a:gsLst>
              <a:gs pos="0">
                <a:schemeClr val="accent4">
                  <a:alpha val="100000"/>
                </a:schemeClr>
              </a:gs>
              <a:gs pos="50000">
                <a:schemeClr val="accent4">
                  <a:alpha val="100000"/>
                </a:schemeClr>
              </a:gs>
            </a:gsLst>
            <a:lin ang="13800000" scaled="0"/>
          </a:gradFill>
          <a:ln>
            <a:noFill/>
          </a:ln>
          <a:effectLst>
            <a:outerShdw blurRad="228600" dist="177800" dir="3780000" algn="t" rotWithShape="0">
              <a:schemeClr val="accent4">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sz="4000" b="1" dirty="0">
              <a:solidFill>
                <a:schemeClr val="lt1"/>
              </a:solidFill>
            </a:endParaRPr>
          </a:p>
        </p:txBody>
      </p:sp>
      <p:sp>
        <p:nvSpPr>
          <p:cNvPr id="6" name="矩形 5"/>
          <p:cNvSpPr/>
          <p:nvPr>
            <p:custDataLst>
              <p:tags r:id="rId5"/>
            </p:custDataLst>
          </p:nvPr>
        </p:nvSpPr>
        <p:spPr>
          <a:xfrm>
            <a:off x="2308016" y="1836374"/>
            <a:ext cx="4039568" cy="2007339"/>
          </a:xfrm>
          <a:prstGeom prst="rect">
            <a:avLst/>
          </a:prstGeom>
          <a:noFill/>
        </p:spPr>
        <p:txBody>
          <a:bodyPr vert="horz" wrap="square" lIns="0" tIns="0" rIns="0" bIns="0" rtlCol="0" anchor="ctr" anchorCtr="0">
            <a:noAutofit/>
          </a:bodyPr>
          <a:p>
            <a:pPr algn="just">
              <a:lnSpc>
                <a:spcPct val="150000"/>
              </a:lnSpc>
              <a:spcBef>
                <a:spcPct val="0"/>
              </a:spcBef>
              <a:spcAft>
                <a:spcPct val="0"/>
              </a:spcAft>
            </a:pPr>
            <a:r>
              <a:rPr lang="en-US" sz="1600" b="1">
                <a:solidFill>
                  <a:schemeClr val="accent6"/>
                </a:solidFill>
                <a:latin typeface="Noto Sans SC" panose="020B0200000000000000" charset="-122"/>
                <a:ea typeface="Noto Sans SC" panose="020B0200000000000000" charset="-122"/>
                <a:cs typeface="Noto Sans SC" panose="020B0200000000000000" charset="-122"/>
                <a:sym typeface="Noto Sans SC" panose="020B0200000000000000" charset="-122"/>
              </a:rPr>
              <a:t>耐心资本，指的是那些具有长期投资视野、能够容忍短期市场波动、追求长期价值回报的资金。</a:t>
            </a:r>
            <a:endParaRPr lang="en-US" sz="1600" b="1">
              <a:solidFill>
                <a:schemeClr val="accent6"/>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indent="0" algn="l">
              <a:lnSpc>
                <a:spcPct val="125000"/>
              </a:lnSpc>
            </a:pPr>
            <a:r>
              <a:rPr lang="en-US" sz="1600" b="1">
                <a:solidFill>
                  <a:schemeClr val="accent6"/>
                </a:solidFill>
                <a:latin typeface="Noto Sans SC" panose="020B0200000000000000" charset="-122"/>
                <a:ea typeface="Noto Sans SC" panose="020B0200000000000000" charset="-122"/>
                <a:cs typeface="Noto Sans SC" panose="020B0200000000000000" charset="-122"/>
                <a:sym typeface="Noto Sans SC" panose="020B0200000000000000" charset="-122"/>
              </a:rPr>
              <a:t>这类资金通常来源于：</a:t>
            </a:r>
            <a:endParaRPr lang="en-US" sz="1600" b="1" i="0" u="none" strike="noStrike">
              <a:solidFill>
                <a:schemeClr val="accent6"/>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177800" indent="-177800" algn="l">
              <a:lnSpc>
                <a:spcPct val="125000"/>
              </a:lnSpc>
              <a:buClr>
                <a:srgbClr val="B4B4B4"/>
              </a:buClr>
              <a:buChar char="•"/>
            </a:pPr>
            <a:r>
              <a:rPr lang="en-US" sz="1600" b="1">
                <a:solidFill>
                  <a:schemeClr val="accent6"/>
                </a:solidFill>
                <a:latin typeface="Noto Sans SC" panose="020B0200000000000000" charset="-122"/>
                <a:ea typeface="Noto Sans SC" panose="020B0200000000000000" charset="-122"/>
                <a:cs typeface="Noto Sans SC" panose="020B0200000000000000" charset="-122"/>
                <a:sym typeface="Noto Sans SC" panose="020B0200000000000000" charset="-122"/>
              </a:rPr>
              <a:t>养老金与保险资金</a:t>
            </a:r>
            <a:endParaRPr lang="en-US" sz="1600" b="1" i="0" u="none" strike="noStrike">
              <a:solidFill>
                <a:schemeClr val="accent6"/>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177800" indent="-177800" algn="l">
              <a:lnSpc>
                <a:spcPct val="125000"/>
              </a:lnSpc>
              <a:buClr>
                <a:srgbClr val="B4B4B4"/>
              </a:buClr>
              <a:buChar char="•"/>
            </a:pPr>
            <a:r>
              <a:rPr lang="en-US" sz="1600" b="1">
                <a:solidFill>
                  <a:schemeClr val="accent6"/>
                </a:solidFill>
                <a:latin typeface="Noto Sans SC" panose="020B0200000000000000" charset="-122"/>
                <a:ea typeface="Noto Sans SC" panose="020B0200000000000000" charset="-122"/>
                <a:cs typeface="Noto Sans SC" panose="020B0200000000000000" charset="-122"/>
                <a:sym typeface="Noto Sans SC" panose="020B0200000000000000" charset="-122"/>
              </a:rPr>
              <a:t>长期主权财富基金</a:t>
            </a:r>
            <a:endParaRPr lang="en-US" sz="1600" b="1" i="0" u="none" strike="noStrike">
              <a:solidFill>
                <a:schemeClr val="accent6"/>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marL="177800" indent="-177800" algn="l">
              <a:lnSpc>
                <a:spcPct val="125000"/>
              </a:lnSpc>
              <a:buClr>
                <a:srgbClr val="B4B4B4"/>
              </a:buClr>
              <a:buChar char="•"/>
            </a:pPr>
            <a:r>
              <a:rPr lang="en-US" sz="1600" b="1">
                <a:solidFill>
                  <a:schemeClr val="accent6"/>
                </a:solidFill>
                <a:latin typeface="Noto Sans SC" panose="020B0200000000000000" charset="-122"/>
                <a:ea typeface="Noto Sans SC" panose="020B0200000000000000" charset="-122"/>
                <a:cs typeface="Noto Sans SC" panose="020B0200000000000000" charset="-122"/>
                <a:sym typeface="Noto Sans SC" panose="020B0200000000000000" charset="-122"/>
              </a:rPr>
              <a:t>具有长期承诺的捐赠基金</a:t>
            </a:r>
            <a:endParaRPr lang="en-US" sz="1600" b="1" i="0" u="none" strike="noStrike">
              <a:solidFill>
                <a:schemeClr val="accent6"/>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algn="just">
              <a:lnSpc>
                <a:spcPct val="150000"/>
              </a:lnSpc>
              <a:spcBef>
                <a:spcPct val="0"/>
              </a:spcBef>
              <a:spcAft>
                <a:spcPct val="0"/>
              </a:spcAft>
            </a:pPr>
            <a:endParaRPr lang="en-US" sz="2400"/>
          </a:p>
          <a:p>
            <a:pPr algn="just">
              <a:lnSpc>
                <a:spcPct val="150000"/>
              </a:lnSpc>
              <a:spcBef>
                <a:spcPct val="0"/>
              </a:spcBef>
              <a:spcAft>
                <a:spcPct val="0"/>
              </a:spcAft>
            </a:pPr>
            <a:endParaRPr lang="zh-CN" altLang="en-US" sz="2400" dirty="0">
              <a:solidFill>
                <a:schemeClr val="lt1">
                  <a:lumMod val="100000"/>
                </a:schemeClr>
              </a:solidFill>
              <a:latin typeface="+mn-ea"/>
              <a:cs typeface="+mn-ea"/>
              <a:sym typeface="+mn-ea"/>
            </a:endParaRPr>
          </a:p>
        </p:txBody>
      </p:sp>
      <p:sp>
        <p:nvSpPr>
          <p:cNvPr id="5" name="文本框 4"/>
          <p:cNvSpPr txBox="1"/>
          <p:nvPr/>
        </p:nvSpPr>
        <p:spPr>
          <a:xfrm>
            <a:off x="3048000" y="204470"/>
            <a:ext cx="6096000" cy="783590"/>
          </a:xfrm>
          <a:prstGeom prst="rect">
            <a:avLst/>
          </a:prstGeom>
          <a:noFill/>
        </p:spPr>
        <p:txBody>
          <a:bodyPr wrap="square" rtlCol="0" anchor="t">
            <a:spAutoFit/>
          </a:bodyPr>
          <a:p>
            <a:pPr indent="0" algn="l">
              <a:lnSpc>
                <a:spcPct val="125000"/>
              </a:lnSpc>
              <a:defRPr/>
            </a:pPr>
            <a:r>
              <a:rPr lang="en-US" sz="3600" b="1">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       何为“耐心资本”？</a:t>
            </a:r>
            <a:endParaRPr lang="en-US" altLang="en-US" sz="3600" b="1">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7" name="文本框 6"/>
          <p:cNvSpPr txBox="1"/>
          <p:nvPr/>
        </p:nvSpPr>
        <p:spPr>
          <a:xfrm>
            <a:off x="2395220" y="5420360"/>
            <a:ext cx="6666865" cy="922020"/>
          </a:xfrm>
          <a:prstGeom prst="rect">
            <a:avLst/>
          </a:prstGeom>
          <a:noFill/>
        </p:spPr>
        <p:txBody>
          <a:bodyPr wrap="square" rtlCol="0">
            <a:spAutoFit/>
          </a:bodyPr>
          <a:p>
            <a:r>
              <a:rPr lang="zh-CN" altLang="en-US" b="1" dirty="0">
                <a:solidFill>
                  <a:schemeClr val="bg1"/>
                </a:solidFill>
                <a:latin typeface="+mn-ea"/>
                <a:cs typeface="+mn-ea"/>
                <a:sym typeface="+mn-ea"/>
              </a:rPr>
              <a:t>健全</a:t>
            </a:r>
            <a:r>
              <a:rPr lang="en-US" altLang="zh-CN" b="1" dirty="0">
                <a:solidFill>
                  <a:schemeClr val="bg1"/>
                </a:solidFill>
                <a:latin typeface="+mn-ea"/>
                <a:cs typeface="+mn-ea"/>
                <a:sym typeface="+mn-ea"/>
              </a:rPr>
              <a:t> “</a:t>
            </a:r>
            <a:r>
              <a:rPr lang="zh-CN" altLang="en-US" b="1" dirty="0">
                <a:solidFill>
                  <a:schemeClr val="bg1"/>
                </a:solidFill>
                <a:latin typeface="+mn-ea"/>
                <a:cs typeface="+mn-ea"/>
                <a:sym typeface="+mn-ea"/>
              </a:rPr>
              <a:t>长钱长投</a:t>
            </a:r>
            <a:r>
              <a:rPr lang="en-US" altLang="zh-CN" b="1" dirty="0">
                <a:solidFill>
                  <a:schemeClr val="bg1"/>
                </a:solidFill>
                <a:latin typeface="+mn-ea"/>
                <a:cs typeface="+mn-ea"/>
                <a:sym typeface="+mn-ea"/>
              </a:rPr>
              <a:t>” </a:t>
            </a:r>
            <a:r>
              <a:rPr lang="zh-CN" altLang="en-US" b="1" dirty="0">
                <a:solidFill>
                  <a:schemeClr val="bg1"/>
                </a:solidFill>
                <a:latin typeface="+mn-ea"/>
                <a:cs typeface="+mn-ea"/>
                <a:sym typeface="+mn-ea"/>
              </a:rPr>
              <a:t>生态，丰富调节手段，增强市场稳定性，降低</a:t>
            </a:r>
            <a:r>
              <a:rPr lang="en-US" altLang="zh-CN" b="1" dirty="0">
                <a:solidFill>
                  <a:schemeClr val="bg1"/>
                </a:solidFill>
                <a:latin typeface="+mn-ea"/>
                <a:cs typeface="+mn-ea"/>
                <a:sym typeface="+mn-ea"/>
              </a:rPr>
              <a:t> A </a:t>
            </a:r>
            <a:r>
              <a:rPr lang="zh-CN" altLang="en-US" b="1" dirty="0">
                <a:solidFill>
                  <a:schemeClr val="bg1"/>
                </a:solidFill>
                <a:latin typeface="+mn-ea"/>
                <a:cs typeface="+mn-ea"/>
                <a:sym typeface="+mn-ea"/>
              </a:rPr>
              <a:t>股波动率，吸引长期资金稳定入市，形成</a:t>
            </a:r>
            <a:r>
              <a:rPr lang="en-US" altLang="zh-CN" b="1" dirty="0">
                <a:solidFill>
                  <a:schemeClr val="bg1"/>
                </a:solidFill>
                <a:latin typeface="+mn-ea"/>
                <a:cs typeface="+mn-ea"/>
                <a:sym typeface="+mn-ea"/>
              </a:rPr>
              <a:t> “</a:t>
            </a:r>
            <a:r>
              <a:rPr lang="zh-CN" altLang="en-US" b="1" dirty="0">
                <a:solidFill>
                  <a:schemeClr val="bg1"/>
                </a:solidFill>
                <a:latin typeface="+mn-ea"/>
                <a:cs typeface="+mn-ea"/>
                <a:sym typeface="+mn-ea"/>
              </a:rPr>
              <a:t>稳市</a:t>
            </a:r>
            <a:r>
              <a:rPr lang="en-US" altLang="en-US" b="1" dirty="0">
                <a:solidFill>
                  <a:schemeClr val="bg1"/>
                </a:solidFill>
                <a:latin typeface="+mn-ea"/>
                <a:cs typeface="+mn-ea"/>
                <a:sym typeface="+mn-ea"/>
              </a:rPr>
              <a:t>→</a:t>
            </a:r>
            <a:r>
              <a:rPr lang="zh-CN" altLang="en-US" b="1" dirty="0">
                <a:solidFill>
                  <a:schemeClr val="bg1"/>
                </a:solidFill>
                <a:latin typeface="+mn-ea"/>
                <a:cs typeface="+mn-ea"/>
                <a:sym typeface="+mn-ea"/>
              </a:rPr>
              <a:t>长钱入场</a:t>
            </a:r>
            <a:r>
              <a:rPr lang="en-US" altLang="en-US" b="1" dirty="0">
                <a:solidFill>
                  <a:schemeClr val="bg1"/>
                </a:solidFill>
                <a:latin typeface="+mn-ea"/>
                <a:cs typeface="+mn-ea"/>
                <a:sym typeface="+mn-ea"/>
              </a:rPr>
              <a:t>→</a:t>
            </a:r>
            <a:r>
              <a:rPr lang="zh-CN" altLang="en-US" b="1" dirty="0">
                <a:solidFill>
                  <a:schemeClr val="bg1"/>
                </a:solidFill>
                <a:latin typeface="+mn-ea"/>
                <a:cs typeface="+mn-ea"/>
                <a:sym typeface="+mn-ea"/>
              </a:rPr>
              <a:t>更稳</a:t>
            </a:r>
            <a:r>
              <a:rPr lang="en-US" altLang="zh-CN" b="1" dirty="0">
                <a:solidFill>
                  <a:schemeClr val="bg1"/>
                </a:solidFill>
                <a:latin typeface="+mn-ea"/>
                <a:cs typeface="+mn-ea"/>
                <a:sym typeface="+mn-ea"/>
              </a:rPr>
              <a:t>” </a:t>
            </a:r>
            <a:r>
              <a:rPr lang="zh-CN" altLang="en-US" b="1" dirty="0">
                <a:solidFill>
                  <a:schemeClr val="bg1"/>
                </a:solidFill>
                <a:latin typeface="+mn-ea"/>
                <a:cs typeface="+mn-ea"/>
                <a:sym typeface="+mn-ea"/>
              </a:rPr>
              <a:t>的正向循环</a:t>
            </a:r>
            <a:endParaRPr lang="zh-CN" altLang="en-US" b="1" dirty="0">
              <a:solidFill>
                <a:schemeClr val="bg1"/>
              </a:solidFill>
              <a:latin typeface="+mn-ea"/>
              <a:cs typeface="+mn-ea"/>
              <a:sym typeface="+mn-ea"/>
            </a:endParaRPr>
          </a:p>
        </p:txBody>
      </p:sp>
    </p:spTree>
    <p:custDataLst>
      <p:tags r:id="rId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AutoShape 4"/>
          <p:cNvSpPr/>
          <p:nvPr/>
        </p:nvSpPr>
        <p:spPr>
          <a:xfrm>
            <a:off x="2266315" y="271145"/>
            <a:ext cx="815467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3600" b="1" i="0" u="none" strike="noStrike">
                <a:solidFill>
                  <a:srgbClr val="B8860B"/>
                </a:solidFill>
                <a:latin typeface="Noto Sans SC" panose="020B0200000000000000" charset="-122"/>
                <a:ea typeface="Noto Sans SC" panose="020B0200000000000000" charset="-122"/>
                <a:cs typeface="Noto Sans SC" panose="020B0200000000000000" charset="-122"/>
                <a:sym typeface="Noto Sans SC" panose="020B0200000000000000" charset="-122"/>
              </a:rPr>
              <a:t>纲领性文件：新“国九条”的出台</a:t>
            </a:r>
            <a:endParaRPr lang="en-US" sz="1100"/>
          </a:p>
        </p:txBody>
      </p:sp>
      <p:sp>
        <p:nvSpPr>
          <p:cNvPr id="3" name="矩形 2"/>
          <p:cNvSpPr/>
          <p:nvPr>
            <p:custDataLst>
              <p:tags r:id="rId2"/>
            </p:custDataLst>
          </p:nvPr>
        </p:nvSpPr>
        <p:spPr>
          <a:xfrm>
            <a:off x="934085" y="1533843"/>
            <a:ext cx="4760958" cy="466088"/>
          </a:xfrm>
          <a:prstGeom prst="rect">
            <a:avLst/>
          </a:prstGeom>
          <a:noFill/>
        </p:spPr>
        <p:txBody>
          <a:bodyPr wrap="none" lIns="0" tIns="0" rIns="0" bIns="0" rtlCol="0" anchor="ctr" anchorCtr="0">
            <a:normAutofit fontScale="90000" lnSpcReduction="10000"/>
          </a:bodyPr>
          <a:p>
            <a:pPr>
              <a:spcBef>
                <a:spcPct val="0"/>
              </a:spcBef>
              <a:spcAft>
                <a:spcPct val="0"/>
              </a:spcAft>
            </a:pPr>
            <a:r>
              <a:rPr lang="en-US" altLang="zh-CN" sz="3200" b="1" dirty="0">
                <a:solidFill>
                  <a:srgbClr val="FF8359">
                    <a:lumMod val="40000"/>
                    <a:lumOff val="60000"/>
                  </a:srgbClr>
                </a:solidFill>
                <a:latin typeface="+mn-ea"/>
                <a:cs typeface="+mn-ea"/>
              </a:rPr>
              <a:t>01</a:t>
            </a:r>
            <a:endParaRPr lang="en-US" altLang="zh-CN" sz="3200" b="1" dirty="0">
              <a:solidFill>
                <a:srgbClr val="FF8359">
                  <a:lumMod val="40000"/>
                  <a:lumOff val="60000"/>
                </a:srgbClr>
              </a:solidFill>
              <a:latin typeface="+mn-ea"/>
              <a:cs typeface="+mn-ea"/>
            </a:endParaRPr>
          </a:p>
        </p:txBody>
      </p:sp>
      <p:cxnSp>
        <p:nvCxnSpPr>
          <p:cNvPr id="5" name="直接连接符 4"/>
          <p:cNvCxnSpPr/>
          <p:nvPr>
            <p:custDataLst>
              <p:tags r:id="rId3"/>
            </p:custDataLst>
          </p:nvPr>
        </p:nvCxnSpPr>
        <p:spPr>
          <a:xfrm>
            <a:off x="934085" y="2055813"/>
            <a:ext cx="4780800" cy="0"/>
          </a:xfrm>
          <a:prstGeom prst="line">
            <a:avLst/>
          </a:prstGeom>
          <a:noFill/>
          <a:ln w="12700" cap="flat" cmpd="sng" algn="ctr">
            <a:solidFill>
              <a:srgbClr val="FF8359">
                <a:alpha val="60000"/>
              </a:srgbClr>
            </a:solidFill>
            <a:prstDash val="solid"/>
            <a:miter lim="800000"/>
          </a:ln>
          <a:effectLst/>
        </p:spPr>
        <p:style>
          <a:lnRef idx="2">
            <a:srgbClr val="397AF3"/>
          </a:lnRef>
          <a:fillRef idx="0">
            <a:srgbClr val="FFFFFF"/>
          </a:fillRef>
          <a:effectRef idx="0">
            <a:srgbClr val="FFFFFF"/>
          </a:effectRef>
          <a:fontRef idx="minor">
            <a:srgbClr val="000000"/>
          </a:fontRef>
        </p:style>
      </p:cxnSp>
      <p:sp>
        <p:nvSpPr>
          <p:cNvPr id="7" name="矩形 6"/>
          <p:cNvSpPr/>
          <p:nvPr>
            <p:custDataLst>
              <p:tags r:id="rId4"/>
            </p:custDataLst>
          </p:nvPr>
        </p:nvSpPr>
        <p:spPr>
          <a:xfrm>
            <a:off x="1042035" y="2172970"/>
            <a:ext cx="4957445" cy="548005"/>
          </a:xfrm>
          <a:prstGeom prst="rect">
            <a:avLst/>
          </a:prstGeom>
          <a:noFill/>
        </p:spPr>
        <p:txBody>
          <a:bodyPr wrap="square" lIns="0" tIns="0" rIns="0" bIns="0" rtlCol="0" anchor="b">
            <a:noAutofit/>
          </a:bodyPr>
          <a:p>
            <a:pPr lvl="0" algn="l">
              <a:buClrTx/>
              <a:buSzTx/>
              <a:buFontTx/>
            </a:pPr>
            <a:r>
              <a:rPr lang="en-US" b="1">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发布时间与背景</a:t>
            </a:r>
            <a:endParaRPr lang="en-US"/>
          </a:p>
          <a:p>
            <a:pPr lvl="0" algn="l">
              <a:buClrTx/>
              <a:buSzTx/>
              <a:buFontTx/>
            </a:pPr>
            <a:endParaRPr lang="zh-CN" altLang="en-US" b="1" dirty="0">
              <a:solidFill>
                <a:srgbClr val="FF8359"/>
              </a:solidFill>
              <a:latin typeface="+mn-ea"/>
              <a:cs typeface="+mn-ea"/>
              <a:sym typeface="+mn-ea"/>
            </a:endParaRPr>
          </a:p>
        </p:txBody>
      </p:sp>
      <p:sp>
        <p:nvSpPr>
          <p:cNvPr id="2" name="矩形 1"/>
          <p:cNvSpPr/>
          <p:nvPr>
            <p:custDataLst>
              <p:tags r:id="rId5"/>
            </p:custDataLst>
          </p:nvPr>
        </p:nvSpPr>
        <p:spPr>
          <a:xfrm>
            <a:off x="933450" y="2627313"/>
            <a:ext cx="4760958" cy="1202173"/>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en-US" sz="1400" b="1">
                <a:solidFill>
                  <a:srgbClr val="DCDCDC"/>
                </a:solidFill>
                <a:latin typeface="Noto Sans SC" panose="020B0200000000000000" charset="-122"/>
                <a:ea typeface="Noto Sans SC" panose="020B0200000000000000" charset="-122"/>
                <a:cs typeface="Noto Sans SC" panose="020B0200000000000000" charset="-122"/>
                <a:sym typeface="Noto Sans SC" panose="020B0200000000000000" charset="-122"/>
              </a:rPr>
              <a:t>2024年4月，国务院正式印发《关于加强监管防范风险推动资本市场高质量发展的若干意见》，为资本市场改革指明方向</a:t>
            </a:r>
            <a:r>
              <a:rPr lang="en-US" sz="1400">
                <a:solidFill>
                  <a:srgbClr val="DCDCDC"/>
                </a:solidFill>
                <a:latin typeface="Noto Sans SC" panose="020B0200000000000000" charset="-122"/>
                <a:ea typeface="Noto Sans SC" panose="020B0200000000000000" charset="-122"/>
                <a:cs typeface="Noto Sans SC" panose="020B0200000000000000" charset="-122"/>
                <a:sym typeface="Noto Sans SC" panose="020B0200000000000000" charset="-122"/>
              </a:rPr>
              <a:t>。</a:t>
            </a:r>
            <a:endParaRPr lang="en-US" sz="1400"/>
          </a:p>
          <a:p>
            <a:pPr algn="just">
              <a:lnSpc>
                <a:spcPct val="150000"/>
              </a:lnSpc>
              <a:spcBef>
                <a:spcPct val="0"/>
              </a:spcBef>
              <a:spcAft>
                <a:spcPct val="0"/>
              </a:spcAft>
            </a:pPr>
            <a:endParaRPr lang="zh-CN" altLang="en-US" sz="1400" dirty="0">
              <a:solidFill>
                <a:srgbClr val="000000">
                  <a:lumMod val="85000"/>
                  <a:lumOff val="15000"/>
                </a:srgbClr>
              </a:solidFill>
              <a:latin typeface="+mn-ea"/>
              <a:cs typeface="+mn-ea"/>
              <a:sym typeface="+mn-ea"/>
            </a:endParaRPr>
          </a:p>
        </p:txBody>
      </p:sp>
      <p:sp>
        <p:nvSpPr>
          <p:cNvPr id="11" name="矩形 10"/>
          <p:cNvSpPr/>
          <p:nvPr>
            <p:custDataLst>
              <p:tags r:id="rId6"/>
            </p:custDataLst>
          </p:nvPr>
        </p:nvSpPr>
        <p:spPr>
          <a:xfrm>
            <a:off x="933450" y="3899853"/>
            <a:ext cx="4762101" cy="466088"/>
          </a:xfrm>
          <a:prstGeom prst="rect">
            <a:avLst/>
          </a:prstGeom>
          <a:noFill/>
        </p:spPr>
        <p:txBody>
          <a:bodyPr wrap="none" lIns="0" tIns="0" rIns="0" bIns="0" rtlCol="0" anchor="ctr" anchorCtr="0">
            <a:normAutofit fontScale="90000" lnSpcReduction="10000"/>
          </a:bodyPr>
          <a:p>
            <a:pPr>
              <a:spcBef>
                <a:spcPct val="0"/>
              </a:spcBef>
              <a:spcAft>
                <a:spcPct val="0"/>
              </a:spcAft>
            </a:pPr>
            <a:r>
              <a:rPr lang="en-US" altLang="zh-CN" sz="3200" b="1" dirty="0">
                <a:solidFill>
                  <a:srgbClr val="FF8359">
                    <a:lumMod val="40000"/>
                    <a:lumOff val="60000"/>
                  </a:srgbClr>
                </a:solidFill>
                <a:latin typeface="+mn-ea"/>
                <a:cs typeface="+mn-ea"/>
              </a:rPr>
              <a:t>03</a:t>
            </a:r>
            <a:endParaRPr lang="en-US" altLang="zh-CN" sz="3200" b="1" dirty="0">
              <a:solidFill>
                <a:srgbClr val="FF8359">
                  <a:lumMod val="40000"/>
                  <a:lumOff val="60000"/>
                </a:srgbClr>
              </a:solidFill>
              <a:latin typeface="+mn-ea"/>
              <a:cs typeface="+mn-ea"/>
            </a:endParaRPr>
          </a:p>
        </p:txBody>
      </p:sp>
      <p:cxnSp>
        <p:nvCxnSpPr>
          <p:cNvPr id="38" name="直接连接符 37"/>
          <p:cNvCxnSpPr/>
          <p:nvPr>
            <p:custDataLst>
              <p:tags r:id="rId7"/>
            </p:custDataLst>
          </p:nvPr>
        </p:nvCxnSpPr>
        <p:spPr>
          <a:xfrm>
            <a:off x="933450" y="4421823"/>
            <a:ext cx="4780800" cy="0"/>
          </a:xfrm>
          <a:prstGeom prst="line">
            <a:avLst/>
          </a:prstGeom>
          <a:noFill/>
          <a:ln w="12700" cap="flat" cmpd="sng" algn="ctr">
            <a:solidFill>
              <a:srgbClr val="FF8359">
                <a:alpha val="60000"/>
              </a:srgbClr>
            </a:solidFill>
            <a:prstDash val="solid"/>
            <a:miter lim="800000"/>
          </a:ln>
          <a:effectLst/>
        </p:spPr>
        <p:style>
          <a:lnRef idx="2">
            <a:srgbClr val="397AF3"/>
          </a:lnRef>
          <a:fillRef idx="0">
            <a:srgbClr val="FFFFFF"/>
          </a:fillRef>
          <a:effectRef idx="0">
            <a:srgbClr val="FFFFFF"/>
          </a:effectRef>
          <a:fontRef idx="minor">
            <a:srgbClr val="000000"/>
          </a:fontRef>
        </p:style>
      </p:cxnSp>
      <p:sp>
        <p:nvSpPr>
          <p:cNvPr id="14" name="矩形 13"/>
          <p:cNvSpPr/>
          <p:nvPr>
            <p:custDataLst>
              <p:tags r:id="rId8"/>
            </p:custDataLst>
          </p:nvPr>
        </p:nvSpPr>
        <p:spPr>
          <a:xfrm>
            <a:off x="933450" y="4652963"/>
            <a:ext cx="4762955" cy="368237"/>
          </a:xfrm>
          <a:prstGeom prst="rect">
            <a:avLst/>
          </a:prstGeom>
          <a:noFill/>
        </p:spPr>
        <p:txBody>
          <a:bodyPr wrap="square" lIns="0" tIns="0" rIns="0" bIns="0" rtlCol="0" anchor="b">
            <a:noAutofit/>
          </a:bodyPr>
          <a:p>
            <a:pPr lvl="0" algn="l">
              <a:buClrTx/>
              <a:buSzTx/>
              <a:buFontTx/>
            </a:pPr>
            <a:r>
              <a:rPr lang="en-US" b="1">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发展蓝图与目标</a:t>
            </a:r>
            <a:endParaRPr lang="en-US"/>
          </a:p>
          <a:p>
            <a:pPr lvl="0" algn="l">
              <a:buClrTx/>
              <a:buSzTx/>
              <a:buFontTx/>
            </a:pPr>
            <a:endParaRPr lang="zh-CN" altLang="en-US" b="1" dirty="0">
              <a:solidFill>
                <a:srgbClr val="FF8359"/>
              </a:solidFill>
              <a:latin typeface="+mn-ea"/>
              <a:cs typeface="+mn-ea"/>
              <a:sym typeface="+mn-ea"/>
            </a:endParaRPr>
          </a:p>
        </p:txBody>
      </p:sp>
      <p:sp>
        <p:nvSpPr>
          <p:cNvPr id="15" name="矩形 14"/>
          <p:cNvSpPr/>
          <p:nvPr>
            <p:custDataLst>
              <p:tags r:id="rId9"/>
            </p:custDataLst>
          </p:nvPr>
        </p:nvSpPr>
        <p:spPr>
          <a:xfrm>
            <a:off x="933450" y="4906328"/>
            <a:ext cx="4762369" cy="1202173"/>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en-US" sz="1400" b="1">
                <a:solidFill>
                  <a:srgbClr val="DCDCDC"/>
                </a:solidFill>
                <a:latin typeface="Noto Sans SC" panose="020B0200000000000000" charset="-122"/>
                <a:ea typeface="Noto Sans SC" panose="020B0200000000000000" charset="-122"/>
                <a:cs typeface="Noto Sans SC" panose="020B0200000000000000" charset="-122"/>
                <a:sym typeface="Noto Sans SC" panose="020B0200000000000000" charset="-122"/>
              </a:rPr>
              <a:t>规划了未来5年、2035年及本世纪中叶的发展路径，致力于打造一个安全、规范、透明、开放、有活力、有韧性的资本市场。</a:t>
            </a:r>
            <a:endParaRPr lang="en-US" sz="1400" b="1"/>
          </a:p>
          <a:p>
            <a:pPr algn="just">
              <a:lnSpc>
                <a:spcPct val="150000"/>
              </a:lnSpc>
              <a:spcBef>
                <a:spcPct val="0"/>
              </a:spcBef>
              <a:spcAft>
                <a:spcPct val="0"/>
              </a:spcAft>
            </a:pPr>
            <a:endParaRPr lang="zh-CN" altLang="en-US" sz="1400" b="1" dirty="0">
              <a:ln>
                <a:noFill/>
                <a:prstDash val="sysDot"/>
              </a:ln>
              <a:solidFill>
                <a:srgbClr val="000000">
                  <a:lumMod val="75000"/>
                  <a:lumOff val="25000"/>
                </a:srgbClr>
              </a:solidFill>
              <a:latin typeface="+mn-ea"/>
              <a:cs typeface="+mn-ea"/>
              <a:sym typeface="+mn-ea"/>
            </a:endParaRPr>
          </a:p>
        </p:txBody>
      </p:sp>
      <p:sp>
        <p:nvSpPr>
          <p:cNvPr id="16" name="矩形 15"/>
          <p:cNvSpPr/>
          <p:nvPr>
            <p:custDataLst>
              <p:tags r:id="rId10"/>
            </p:custDataLst>
          </p:nvPr>
        </p:nvSpPr>
        <p:spPr>
          <a:xfrm>
            <a:off x="6550025" y="1589723"/>
            <a:ext cx="4762369" cy="466088"/>
          </a:xfrm>
          <a:prstGeom prst="rect">
            <a:avLst/>
          </a:prstGeom>
          <a:noFill/>
        </p:spPr>
        <p:txBody>
          <a:bodyPr wrap="none" lIns="0" tIns="0" rIns="0" bIns="0" rtlCol="0" anchor="ctr" anchorCtr="0">
            <a:normAutofit fontScale="90000" lnSpcReduction="10000"/>
          </a:bodyPr>
          <a:p>
            <a:pPr lvl="0" algn="l">
              <a:buClrTx/>
              <a:buSzTx/>
              <a:buFontTx/>
            </a:pPr>
            <a:r>
              <a:rPr lang="en-US" altLang="zh-CN" sz="3200" b="1" dirty="0">
                <a:solidFill>
                  <a:srgbClr val="FF9E73">
                    <a:lumMod val="40000"/>
                    <a:lumOff val="60000"/>
                  </a:srgbClr>
                </a:solidFill>
                <a:latin typeface="+mn-ea"/>
                <a:cs typeface="+mn-ea"/>
                <a:sym typeface="+mn-ea"/>
              </a:rPr>
              <a:t>02</a:t>
            </a:r>
            <a:endParaRPr lang="en-US" altLang="zh-CN" sz="3200" b="1" dirty="0">
              <a:solidFill>
                <a:srgbClr val="FF9E73">
                  <a:lumMod val="40000"/>
                  <a:lumOff val="60000"/>
                </a:srgbClr>
              </a:solidFill>
              <a:latin typeface="+mn-ea"/>
              <a:cs typeface="+mn-ea"/>
              <a:sym typeface="+mn-ea"/>
            </a:endParaRPr>
          </a:p>
        </p:txBody>
      </p:sp>
      <p:cxnSp>
        <p:nvCxnSpPr>
          <p:cNvPr id="43" name="直接连接符 42"/>
          <p:cNvCxnSpPr/>
          <p:nvPr>
            <p:custDataLst>
              <p:tags r:id="rId11"/>
            </p:custDataLst>
          </p:nvPr>
        </p:nvCxnSpPr>
        <p:spPr>
          <a:xfrm>
            <a:off x="6531610" y="2132013"/>
            <a:ext cx="4780800" cy="0"/>
          </a:xfrm>
          <a:prstGeom prst="line">
            <a:avLst/>
          </a:prstGeom>
          <a:noFill/>
          <a:ln w="12700" cap="flat" cmpd="sng" algn="ctr">
            <a:solidFill>
              <a:srgbClr val="FF9E73">
                <a:alpha val="60000"/>
              </a:srgbClr>
            </a:solidFill>
            <a:prstDash val="solid"/>
            <a:miter lim="800000"/>
          </a:ln>
          <a:effectLst/>
        </p:spPr>
        <p:style>
          <a:lnRef idx="2">
            <a:srgbClr val="397AF3"/>
          </a:lnRef>
          <a:fillRef idx="0">
            <a:srgbClr val="FFFFFF"/>
          </a:fillRef>
          <a:effectRef idx="0">
            <a:srgbClr val="FFFFFF"/>
          </a:effectRef>
          <a:fontRef idx="minor">
            <a:srgbClr val="000000"/>
          </a:fontRef>
        </p:style>
      </p:cxnSp>
      <p:sp>
        <p:nvSpPr>
          <p:cNvPr id="18" name="矩形 17"/>
          <p:cNvSpPr/>
          <p:nvPr>
            <p:custDataLst>
              <p:tags r:id="rId12"/>
            </p:custDataLst>
          </p:nvPr>
        </p:nvSpPr>
        <p:spPr>
          <a:xfrm>
            <a:off x="6550025" y="2209165"/>
            <a:ext cx="4781550" cy="509270"/>
          </a:xfrm>
          <a:prstGeom prst="rect">
            <a:avLst/>
          </a:prstGeom>
          <a:noFill/>
        </p:spPr>
        <p:txBody>
          <a:bodyPr wrap="square" lIns="0" tIns="0" rIns="0" bIns="0" rtlCol="0" anchor="b">
            <a:noAutofit/>
          </a:bodyPr>
          <a:p>
            <a:pPr lvl="0" algn="l">
              <a:buClrTx/>
              <a:buSzTx/>
              <a:buFontTx/>
            </a:pPr>
            <a:r>
              <a:rPr lang="en-US" b="1">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核心主线</a:t>
            </a:r>
            <a:endParaRPr lang="en-US"/>
          </a:p>
          <a:p>
            <a:pPr lvl="0" algn="l">
              <a:buClrTx/>
              <a:buSzTx/>
              <a:buFontTx/>
            </a:pPr>
            <a:endParaRPr lang="zh-CN" altLang="en-US" b="1" dirty="0">
              <a:solidFill>
                <a:srgbClr val="FF9E73"/>
              </a:solidFill>
              <a:latin typeface="+mn-ea"/>
              <a:cs typeface="+mn-ea"/>
              <a:sym typeface="+mn-ea"/>
            </a:endParaRPr>
          </a:p>
        </p:txBody>
      </p:sp>
      <p:sp>
        <p:nvSpPr>
          <p:cNvPr id="19" name="矩形 18"/>
          <p:cNvSpPr/>
          <p:nvPr>
            <p:custDataLst>
              <p:tags r:id="rId13"/>
            </p:custDataLst>
          </p:nvPr>
        </p:nvSpPr>
        <p:spPr>
          <a:xfrm>
            <a:off x="6531610" y="2531428"/>
            <a:ext cx="4761986" cy="1202173"/>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en-US" sz="1400" b="1">
                <a:solidFill>
                  <a:srgbClr val="DCDCDC"/>
                </a:solidFill>
                <a:latin typeface="Noto Sans SC" panose="020B0200000000000000" charset="-122"/>
                <a:ea typeface="Noto Sans SC" panose="020B0200000000000000" charset="-122"/>
                <a:cs typeface="Noto Sans SC" panose="020B0200000000000000" charset="-122"/>
                <a:sym typeface="Noto Sans SC" panose="020B0200000000000000" charset="-122"/>
              </a:rPr>
              <a:t>以“强监管、防风险、促高质量发展”为主线，强调在防范化解风险的同时，推动市场机制的完善和长期健康发展。</a:t>
            </a:r>
            <a:endParaRPr lang="en-US" sz="1400" b="1"/>
          </a:p>
          <a:p>
            <a:pPr algn="just">
              <a:lnSpc>
                <a:spcPct val="150000"/>
              </a:lnSpc>
              <a:spcBef>
                <a:spcPct val="0"/>
              </a:spcBef>
              <a:spcAft>
                <a:spcPct val="0"/>
              </a:spcAft>
            </a:pPr>
            <a:endParaRPr lang="zh-CN" altLang="en-US" sz="1400" b="1" dirty="0">
              <a:ln>
                <a:noFill/>
                <a:prstDash val="sysDot"/>
              </a:ln>
              <a:solidFill>
                <a:srgbClr val="000000">
                  <a:lumMod val="75000"/>
                  <a:lumOff val="25000"/>
                </a:srgbClr>
              </a:solidFill>
              <a:latin typeface="+mn-ea"/>
              <a:cs typeface="+mn-ea"/>
              <a:sym typeface="+mn-ea"/>
            </a:endParaRPr>
          </a:p>
        </p:txBody>
      </p:sp>
      <p:sp>
        <p:nvSpPr>
          <p:cNvPr id="20" name="矩形 19"/>
          <p:cNvSpPr/>
          <p:nvPr>
            <p:custDataLst>
              <p:tags r:id="rId14"/>
            </p:custDataLst>
          </p:nvPr>
        </p:nvSpPr>
        <p:spPr>
          <a:xfrm>
            <a:off x="6531610" y="3899853"/>
            <a:ext cx="4762101" cy="466088"/>
          </a:xfrm>
          <a:prstGeom prst="rect">
            <a:avLst/>
          </a:prstGeom>
          <a:noFill/>
        </p:spPr>
        <p:txBody>
          <a:bodyPr wrap="none" lIns="0" tIns="0" rIns="0" bIns="0" rtlCol="0" anchor="ctr" anchorCtr="0">
            <a:normAutofit fontScale="90000" lnSpcReduction="10000"/>
          </a:bodyPr>
          <a:p>
            <a:pPr lvl="0" algn="l">
              <a:buClrTx/>
              <a:buSzTx/>
              <a:buFontTx/>
            </a:pPr>
            <a:r>
              <a:rPr lang="en-US" altLang="zh-CN" sz="3200" b="1" dirty="0">
                <a:solidFill>
                  <a:srgbClr val="FF9E73">
                    <a:lumMod val="40000"/>
                    <a:lumOff val="60000"/>
                  </a:srgbClr>
                </a:solidFill>
                <a:latin typeface="+mn-ea"/>
                <a:cs typeface="+mn-ea"/>
                <a:sym typeface="+mn-ea"/>
              </a:rPr>
              <a:t>04</a:t>
            </a:r>
            <a:endParaRPr lang="en-US" altLang="zh-CN" sz="3200" b="1" dirty="0">
              <a:solidFill>
                <a:srgbClr val="FF9E73">
                  <a:lumMod val="40000"/>
                  <a:lumOff val="60000"/>
                </a:srgbClr>
              </a:solidFill>
              <a:latin typeface="+mn-ea"/>
              <a:cs typeface="+mn-ea"/>
              <a:sym typeface="+mn-ea"/>
            </a:endParaRPr>
          </a:p>
        </p:txBody>
      </p:sp>
      <p:cxnSp>
        <p:nvCxnSpPr>
          <p:cNvPr id="48" name="直接连接符 47"/>
          <p:cNvCxnSpPr/>
          <p:nvPr>
            <p:custDataLst>
              <p:tags r:id="rId15"/>
            </p:custDataLst>
          </p:nvPr>
        </p:nvCxnSpPr>
        <p:spPr>
          <a:xfrm>
            <a:off x="6531610" y="4421823"/>
            <a:ext cx="4780800" cy="0"/>
          </a:xfrm>
          <a:prstGeom prst="line">
            <a:avLst/>
          </a:prstGeom>
          <a:noFill/>
          <a:ln w="12700" cap="flat" cmpd="sng" algn="ctr">
            <a:solidFill>
              <a:srgbClr val="FF9E73">
                <a:alpha val="60000"/>
              </a:srgbClr>
            </a:solidFill>
            <a:prstDash val="solid"/>
            <a:miter lim="800000"/>
          </a:ln>
          <a:effectLst/>
        </p:spPr>
        <p:style>
          <a:lnRef idx="2">
            <a:srgbClr val="397AF3"/>
          </a:lnRef>
          <a:fillRef idx="0">
            <a:srgbClr val="FFFFFF"/>
          </a:fillRef>
          <a:effectRef idx="0">
            <a:srgbClr val="FFFFFF"/>
          </a:effectRef>
          <a:fontRef idx="minor">
            <a:srgbClr val="000000"/>
          </a:fontRef>
        </p:style>
      </p:cxnSp>
      <p:sp>
        <p:nvSpPr>
          <p:cNvPr id="22" name="矩形 21"/>
          <p:cNvSpPr/>
          <p:nvPr>
            <p:custDataLst>
              <p:tags r:id="rId16"/>
            </p:custDataLst>
          </p:nvPr>
        </p:nvSpPr>
        <p:spPr>
          <a:xfrm>
            <a:off x="6531610" y="4477068"/>
            <a:ext cx="4762368" cy="368237"/>
          </a:xfrm>
          <a:prstGeom prst="rect">
            <a:avLst/>
          </a:prstGeom>
          <a:noFill/>
        </p:spPr>
        <p:txBody>
          <a:bodyPr wrap="square" lIns="0" tIns="0" rIns="0" bIns="0" rtlCol="0" anchor="b">
            <a:noAutofit/>
          </a:bodyPr>
          <a:p>
            <a:pPr lvl="0" algn="l">
              <a:buClrTx/>
              <a:buSzTx/>
              <a:buFontTx/>
            </a:pPr>
            <a:r>
              <a:rPr lang="en-US" b="1">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核心改革看点</a:t>
            </a:r>
            <a:endParaRPr lang="zh-CN" altLang="en-US" b="1" dirty="0">
              <a:solidFill>
                <a:srgbClr val="FF9E73"/>
              </a:solidFill>
              <a:latin typeface="+mn-ea"/>
              <a:cs typeface="+mn-ea"/>
              <a:sym typeface="+mn-ea"/>
            </a:endParaRPr>
          </a:p>
        </p:txBody>
      </p:sp>
      <p:sp>
        <p:nvSpPr>
          <p:cNvPr id="27" name="矩形 26"/>
          <p:cNvSpPr/>
          <p:nvPr>
            <p:custDataLst>
              <p:tags r:id="rId17"/>
            </p:custDataLst>
          </p:nvPr>
        </p:nvSpPr>
        <p:spPr>
          <a:xfrm>
            <a:off x="6531610" y="4906328"/>
            <a:ext cx="4762369" cy="1202173"/>
          </a:xfrm>
          <a:prstGeom prst="rect">
            <a:avLst/>
          </a:prstGeom>
          <a:ln>
            <a:noFill/>
            <a:prstDash val="sysDash"/>
          </a:ln>
        </p:spPr>
        <p:txBody>
          <a:bodyPr vert="horz" wrap="square" lIns="0" tIns="0" rIns="0" bIns="0" rtlCol="0">
            <a:noAutofit/>
          </a:bodyPr>
          <a:p>
            <a:pPr algn="just">
              <a:lnSpc>
                <a:spcPct val="150000"/>
              </a:lnSpc>
              <a:spcBef>
                <a:spcPct val="0"/>
              </a:spcBef>
              <a:spcAft>
                <a:spcPct val="0"/>
              </a:spcAft>
            </a:pPr>
            <a:r>
              <a:rPr lang="en-US" sz="1600" b="1">
                <a:solidFill>
                  <a:srgbClr val="DCDCDC"/>
                </a:solidFill>
                <a:latin typeface="Noto Sans SC" panose="020B0200000000000000" charset="-122"/>
                <a:ea typeface="Noto Sans SC" panose="020B0200000000000000" charset="-122"/>
                <a:cs typeface="Noto Sans SC" panose="020B0200000000000000" charset="-122"/>
                <a:sym typeface="Noto Sans SC" panose="020B0200000000000000" charset="-122"/>
              </a:rPr>
              <a:t>涵盖严把准入、持续监管、退市监管、交易监管等九大方面，重点推动中长期资金入市，完善资本市场生态。</a:t>
            </a:r>
            <a:endParaRPr lang="en-US" sz="1600" b="1"/>
          </a:p>
          <a:p>
            <a:pPr algn="just">
              <a:lnSpc>
                <a:spcPct val="150000"/>
              </a:lnSpc>
              <a:spcBef>
                <a:spcPct val="0"/>
              </a:spcBef>
              <a:spcAft>
                <a:spcPct val="0"/>
              </a:spcAft>
            </a:pPr>
            <a:endParaRPr lang="zh-CN" altLang="en-US" sz="1600" b="1" dirty="0">
              <a:solidFill>
                <a:srgbClr val="000000">
                  <a:lumMod val="85000"/>
                  <a:lumOff val="15000"/>
                </a:srgbClr>
              </a:solidFill>
              <a:latin typeface="+mn-ea"/>
              <a:cs typeface="+mn-ea"/>
              <a:sym typeface="+mn-ea"/>
            </a:endParaRPr>
          </a:p>
        </p:txBody>
      </p:sp>
    </p:spTree>
    <p:custDataLst>
      <p:tags r:id="rId1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userDrawn="1">
            <p:custDataLst>
              <p:tags r:id="rId1"/>
            </p:custDataLst>
          </p:nvPr>
        </p:nvSpPr>
        <p:spPr>
          <a:xfrm>
            <a:off x="626110" y="6489700"/>
            <a:ext cx="10939780" cy="368300"/>
          </a:xfrm>
          <a:prstGeom prst="rect">
            <a:avLst/>
          </a:prstGeom>
          <a:noFill/>
        </p:spPr>
        <p:txBody>
          <a:bodyPr wrap="square" rtlCol="0" anchor="t">
            <a:spAutoFit/>
          </a:bodyPr>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经传多赢资深投顾：刘涛，投顾执业编号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:A1120619060024;</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基金从业号</a:t>
            </a:r>
            <a:r>
              <a:rPr lang="en-US" altLang="zh-CN"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:A20250616011746</a:t>
            </a: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a:p>
            <a:pPr algn="ctr">
              <a:buClrTx/>
              <a:buSzTx/>
              <a:buFontTx/>
            </a:pPr>
            <a:r>
              <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仅供参考，不构成买卖建议，市场有风险，投资需谨慎。基金的过往业绩并不预示其未来表现，基金管理人管理的其他基金的业绩并不构成基金业绩表现的保证</a:t>
            </a:r>
            <a:endParaRPr lang="zh-CN" altLang="en-US" sz="9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5" name="AutoShape 5"/>
          <p:cNvSpPr/>
          <p:nvPr/>
        </p:nvSpPr>
        <p:spPr>
          <a:xfrm>
            <a:off x="762000" y="1146175"/>
            <a:ext cx="10668000" cy="1143000"/>
          </a:xfrm>
          <a:prstGeom prst="roundRect">
            <a:avLst>
              <a:gd name="adj" fmla="val 11111"/>
            </a:avLst>
          </a:prstGeom>
          <a:solidFill>
            <a:srgbClr val="FFFFFF">
              <a:alpha val="8000"/>
            </a:srgbClr>
          </a:solidFill>
          <a:ln w="12700" cap="flat" cmpd="sng">
            <a:solidFill>
              <a:srgbClr val="B8860B">
                <a:alpha val="30000"/>
              </a:srgbClr>
            </a:solidFill>
            <a:prstDash val="solid"/>
            <a:round/>
          </a:ln>
        </p:spPr>
        <p:txBody>
          <a:bodyPr vert="horz" wrap="square" lIns="63500" tIns="63500" rIns="63500" bIns="63500" rtlCol="0" anchor="ctr"/>
          <a:lstStyle/>
          <a:p>
            <a:pPr algn="ctr">
              <a:defRPr/>
            </a:pPr>
            <a:r>
              <a:rPr lang="en-US" b="1">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核心部署：</a:t>
            </a:r>
            <a:r>
              <a:rPr lang="en-US" b="1">
                <a:solidFill>
                  <a:srgbClr val="E5E7EB"/>
                </a:solidFill>
                <a:latin typeface="Noto Sans SC" panose="020B0200000000000000" charset="-122"/>
                <a:ea typeface="Noto Sans SC" panose="020B0200000000000000" charset="-122"/>
                <a:cs typeface="Noto Sans SC" panose="020B0200000000000000" charset="-122"/>
                <a:sym typeface="Noto Sans SC" panose="020B0200000000000000" charset="-122"/>
              </a:rPr>
              <a:t>新“国九条”第七部分明确提出，要建立培育长期投资的市场生态，完善适配长期投资的基础制度，构建支持“长钱长投”的政策体系</a:t>
            </a:r>
            <a:endParaRPr b="1"/>
          </a:p>
        </p:txBody>
      </p:sp>
      <p:sp>
        <p:nvSpPr>
          <p:cNvPr id="8" name="AutoShape 8"/>
          <p:cNvSpPr/>
          <p:nvPr>
            <p:custDataLst>
              <p:tags r:id="rId2"/>
            </p:custDataLst>
          </p:nvPr>
        </p:nvSpPr>
        <p:spPr>
          <a:xfrm>
            <a:off x="790575" y="2945130"/>
            <a:ext cx="3378200" cy="3048000"/>
          </a:xfrm>
          <a:prstGeom prst="roundRect">
            <a:avLst>
              <a:gd name="adj" fmla="val 4166"/>
            </a:avLst>
          </a:prstGeom>
          <a:solidFill>
            <a:srgbClr val="FFFFFF">
              <a:alpha val="5000"/>
            </a:srgbClr>
          </a:solidFill>
          <a:ln w="12700" cap="flat" cmpd="sng">
            <a:solidFill>
              <a:srgbClr val="FFFFFF">
                <a:alpha val="10000"/>
              </a:srgbClr>
            </a:solidFill>
            <a:prstDash val="solid"/>
            <a:round/>
          </a:ln>
        </p:spPr>
        <p:txBody>
          <a:bodyPr vert="horz" wrap="square" lIns="63500" tIns="63500" rIns="63500" bIns="63500" rtlCol="0" anchor="ctr"/>
          <a:lstStyle/>
          <a:p>
            <a:pPr algn="ctr">
              <a:defRPr/>
            </a:pPr>
          </a:p>
        </p:txBody>
      </p:sp>
      <p:pic>
        <p:nvPicPr>
          <p:cNvPr id="2" name="Picture 9"/>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4575" y="3199130"/>
            <a:ext cx="508000" cy="508000"/>
          </a:xfrm>
          <a:prstGeom prst="rect">
            <a:avLst/>
          </a:prstGeom>
        </p:spPr>
      </p:pic>
      <p:sp>
        <p:nvSpPr>
          <p:cNvPr id="10" name="AutoShape 10"/>
          <p:cNvSpPr/>
          <p:nvPr>
            <p:custDataLst>
              <p:tags r:id="rId6"/>
            </p:custDataLst>
          </p:nvPr>
        </p:nvSpPr>
        <p:spPr>
          <a:xfrm>
            <a:off x="1044575" y="3834130"/>
            <a:ext cx="28702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发展权益类公募基金</a:t>
            </a:r>
            <a:endParaRPr lang="en-US" sz="1100"/>
          </a:p>
        </p:txBody>
      </p:sp>
      <p:cxnSp>
        <p:nvCxnSpPr>
          <p:cNvPr id="11" name="Connector 11"/>
          <p:cNvCxnSpPr/>
          <p:nvPr>
            <p:custDataLst>
              <p:tags r:id="rId7"/>
            </p:custDataLst>
          </p:nvPr>
        </p:nvCxnSpPr>
        <p:spPr>
          <a:xfrm rot="-15211">
            <a:off x="1044589" y="4272280"/>
            <a:ext cx="28702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2" name="AutoShape 12"/>
          <p:cNvSpPr/>
          <p:nvPr>
            <p:custDataLst>
              <p:tags r:id="rId8"/>
            </p:custDataLst>
          </p:nvPr>
        </p:nvSpPr>
        <p:spPr>
          <a:xfrm>
            <a:off x="1044575" y="4405630"/>
            <a:ext cx="2870200" cy="1270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D1D5DB"/>
                </a:solidFill>
                <a:latin typeface="Noto Sans SC" panose="020B0200000000000000" charset="-122"/>
                <a:ea typeface="Noto Sans SC" panose="020B0200000000000000" charset="-122"/>
                <a:cs typeface="Noto Sans SC" panose="020B0200000000000000" charset="-122"/>
                <a:sym typeface="Noto Sans SC" panose="020B0200000000000000" charset="-122"/>
              </a:rPr>
              <a:t>大力发展权益类公募基金，推动指数化投资发展，拓宽居民理财渠道，引导更多储蓄转化为长期投资。</a:t>
            </a:r>
            <a:endParaRPr lang="en-US" sz="1100" b="1"/>
          </a:p>
        </p:txBody>
      </p:sp>
      <p:sp>
        <p:nvSpPr>
          <p:cNvPr id="13" name="AutoShape 13"/>
          <p:cNvSpPr/>
          <p:nvPr>
            <p:custDataLst>
              <p:tags r:id="rId9"/>
            </p:custDataLst>
          </p:nvPr>
        </p:nvSpPr>
        <p:spPr>
          <a:xfrm>
            <a:off x="4422775" y="2945130"/>
            <a:ext cx="3378200" cy="3048000"/>
          </a:xfrm>
          <a:prstGeom prst="roundRect">
            <a:avLst>
              <a:gd name="adj" fmla="val 4166"/>
            </a:avLst>
          </a:prstGeom>
          <a:solidFill>
            <a:srgbClr val="FFFFFF">
              <a:alpha val="5000"/>
            </a:srgbClr>
          </a:solidFill>
          <a:ln w="12700" cap="flat" cmpd="sng">
            <a:solidFill>
              <a:srgbClr val="FFFFFF">
                <a:alpha val="10000"/>
              </a:srgbClr>
            </a:solidFill>
            <a:prstDash val="solid"/>
            <a:round/>
          </a:ln>
        </p:spPr>
        <p:txBody>
          <a:bodyPr vert="horz" wrap="square" lIns="63500" tIns="63500" rIns="63500" bIns="63500" rtlCol="0" anchor="ctr"/>
          <a:lstStyle/>
          <a:p>
            <a:pPr algn="ctr">
              <a:defRPr/>
            </a:pPr>
          </a:p>
        </p:txBody>
      </p:sp>
      <p:pic>
        <p:nvPicPr>
          <p:cNvPr id="14" name="Picture 14"/>
          <p:cNvPicPr>
            <a:picLocks noChangeAspect="1"/>
          </p:cNvPicPr>
          <p:nvPr>
            <p:custDataLst>
              <p:tags r:id="rId10"/>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76775" y="3199130"/>
            <a:ext cx="508000" cy="508000"/>
          </a:xfrm>
          <a:prstGeom prst="rect">
            <a:avLst/>
          </a:prstGeom>
        </p:spPr>
      </p:pic>
      <p:sp>
        <p:nvSpPr>
          <p:cNvPr id="15" name="AutoShape 15"/>
          <p:cNvSpPr/>
          <p:nvPr>
            <p:custDataLst>
              <p:tags r:id="rId13"/>
            </p:custDataLst>
          </p:nvPr>
        </p:nvSpPr>
        <p:spPr>
          <a:xfrm>
            <a:off x="4676775" y="3834130"/>
            <a:ext cx="28702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优化保险与养老金政策</a:t>
            </a:r>
            <a:endParaRPr lang="en-US" sz="1100"/>
          </a:p>
        </p:txBody>
      </p:sp>
      <p:cxnSp>
        <p:nvCxnSpPr>
          <p:cNvPr id="16" name="Connector 16"/>
          <p:cNvCxnSpPr/>
          <p:nvPr>
            <p:custDataLst>
              <p:tags r:id="rId14"/>
            </p:custDataLst>
          </p:nvPr>
        </p:nvCxnSpPr>
        <p:spPr>
          <a:xfrm rot="-15211">
            <a:off x="4676789" y="4272280"/>
            <a:ext cx="28702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7" name="AutoShape 17"/>
          <p:cNvSpPr/>
          <p:nvPr>
            <p:custDataLst>
              <p:tags r:id="rId15"/>
            </p:custDataLst>
          </p:nvPr>
        </p:nvSpPr>
        <p:spPr>
          <a:xfrm>
            <a:off x="4676775" y="4405630"/>
            <a:ext cx="2870200" cy="1270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D1D5DB"/>
                </a:solidFill>
                <a:latin typeface="Noto Sans SC" panose="020B0200000000000000" charset="-122"/>
                <a:ea typeface="Noto Sans SC" panose="020B0200000000000000" charset="-122"/>
                <a:cs typeface="Noto Sans SC" panose="020B0200000000000000" charset="-122"/>
                <a:sym typeface="Noto Sans SC" panose="020B0200000000000000" charset="-122"/>
              </a:rPr>
              <a:t>优化保险资金权益投资政策环境，完善社保和养老金投资政策，充分发挥长期资金的压舱石作用。</a:t>
            </a:r>
            <a:endParaRPr lang="en-US" sz="1100" b="1"/>
          </a:p>
        </p:txBody>
      </p:sp>
      <p:sp>
        <p:nvSpPr>
          <p:cNvPr id="18" name="AutoShape 18"/>
          <p:cNvSpPr/>
          <p:nvPr>
            <p:custDataLst>
              <p:tags r:id="rId16"/>
            </p:custDataLst>
          </p:nvPr>
        </p:nvSpPr>
        <p:spPr>
          <a:xfrm>
            <a:off x="8054975" y="2945130"/>
            <a:ext cx="3378200" cy="3048000"/>
          </a:xfrm>
          <a:prstGeom prst="roundRect">
            <a:avLst>
              <a:gd name="adj" fmla="val 4166"/>
            </a:avLst>
          </a:prstGeom>
          <a:solidFill>
            <a:srgbClr val="FFFFFF">
              <a:alpha val="5000"/>
            </a:srgbClr>
          </a:solidFill>
          <a:ln w="12700" cap="flat" cmpd="sng">
            <a:solidFill>
              <a:srgbClr val="FFFFFF">
                <a:alpha val="10000"/>
              </a:srgbClr>
            </a:solidFill>
            <a:prstDash val="solid"/>
            <a:round/>
          </a:ln>
        </p:spPr>
        <p:txBody>
          <a:bodyPr vert="horz" wrap="square" lIns="63500" tIns="63500" rIns="63500" bIns="63500" rtlCol="0" anchor="ctr"/>
          <a:lstStyle/>
          <a:p>
            <a:pPr algn="ctr">
              <a:defRPr/>
            </a:pPr>
          </a:p>
        </p:txBody>
      </p:sp>
      <p:pic>
        <p:nvPicPr>
          <p:cNvPr id="19" name="Picture 19"/>
          <p:cNvPicPr>
            <a:picLocks noChangeAspect="1"/>
          </p:cNvPicPr>
          <p:nvPr>
            <p:custDataLst>
              <p:tags r:id="rId17"/>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308975" y="3199130"/>
            <a:ext cx="508000" cy="508000"/>
          </a:xfrm>
          <a:prstGeom prst="rect">
            <a:avLst/>
          </a:prstGeom>
        </p:spPr>
      </p:pic>
      <p:sp>
        <p:nvSpPr>
          <p:cNvPr id="20" name="AutoShape 20"/>
          <p:cNvSpPr/>
          <p:nvPr>
            <p:custDataLst>
              <p:tags r:id="rId20"/>
            </p:custDataLst>
          </p:nvPr>
        </p:nvSpPr>
        <p:spPr>
          <a:xfrm>
            <a:off x="8308975" y="3834130"/>
            <a:ext cx="28702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rgbClr val="FFFFFF"/>
                </a:solidFill>
                <a:latin typeface="Noto Sans SC" panose="020B0200000000000000" charset="-122"/>
                <a:ea typeface="Noto Sans SC" panose="020B0200000000000000" charset="-122"/>
                <a:cs typeface="Noto Sans SC" panose="020B0200000000000000" charset="-122"/>
                <a:sym typeface="Noto Sans SC" panose="020B0200000000000000" charset="-122"/>
              </a:rPr>
              <a:t>鼓励银行理财与信托入市</a:t>
            </a:r>
            <a:endParaRPr lang="en-US" sz="1100"/>
          </a:p>
        </p:txBody>
      </p:sp>
      <p:cxnSp>
        <p:nvCxnSpPr>
          <p:cNvPr id="21" name="Connector 21"/>
          <p:cNvCxnSpPr/>
          <p:nvPr>
            <p:custDataLst>
              <p:tags r:id="rId21"/>
            </p:custDataLst>
          </p:nvPr>
        </p:nvCxnSpPr>
        <p:spPr>
          <a:xfrm rot="-15211">
            <a:off x="8308989" y="4272280"/>
            <a:ext cx="28702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22" name="AutoShape 22"/>
          <p:cNvSpPr/>
          <p:nvPr>
            <p:custDataLst>
              <p:tags r:id="rId22"/>
            </p:custDataLst>
          </p:nvPr>
        </p:nvSpPr>
        <p:spPr>
          <a:xfrm>
            <a:off x="8308975" y="4405630"/>
            <a:ext cx="2870200" cy="1270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400" b="1" i="0" u="none" strike="noStrike">
                <a:solidFill>
                  <a:srgbClr val="D1D5DB"/>
                </a:solidFill>
                <a:latin typeface="Noto Sans SC" panose="020B0200000000000000" charset="-122"/>
                <a:ea typeface="Noto Sans SC" panose="020B0200000000000000" charset="-122"/>
                <a:cs typeface="Noto Sans SC" panose="020B0200000000000000" charset="-122"/>
                <a:sym typeface="Noto Sans SC" panose="020B0200000000000000" charset="-122"/>
              </a:rPr>
              <a:t>鼓励银行理财和信托资金积极参与资本市场，提升权益投资规模，为市场注入更多源头活水。</a:t>
            </a:r>
            <a:endParaRPr lang="en-US" sz="1100" b="1"/>
          </a:p>
        </p:txBody>
      </p:sp>
    </p:spTree>
    <p:custDataLst>
      <p:tags r:id="rId23"/>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0.xml><?xml version="1.0" encoding="utf-8"?>
<p:tagLst xmlns:p="http://schemas.openxmlformats.org/presentationml/2006/main">
  <p:tag name="KSO_WM_DIAGRAM_VIRTUALLY_FRAME" val="{&quot;height&quot;:240,&quot;left&quot;:62.25,&quot;top&quot;:231.9,&quot;width&quot;:838}"/>
</p:tagLst>
</file>

<file path=ppt/tags/tag101.xml><?xml version="1.0" encoding="utf-8"?>
<p:tagLst xmlns:p="http://schemas.openxmlformats.org/presentationml/2006/main">
  <p:tag name="KSO_WM_DIAGRAM_VIRTUALLY_FRAME" val="{&quot;height&quot;:240,&quot;left&quot;:62.25,&quot;top&quot;:231.9,&quot;width&quot;:838}"/>
</p:tagLst>
</file>

<file path=ppt/tags/tag102.xml><?xml version="1.0" encoding="utf-8"?>
<p:tagLst xmlns:p="http://schemas.openxmlformats.org/presentationml/2006/main">
  <p:tag name="KSO_WM_DIAGRAM_VIRTUALLY_FRAME" val="{&quot;height&quot;:240,&quot;left&quot;:62.25,&quot;top&quot;:231.9,&quot;width&quot;:838}"/>
</p:tagLst>
</file>

<file path=ppt/tags/tag103.xml><?xml version="1.0" encoding="utf-8"?>
<p:tagLst xmlns:p="http://schemas.openxmlformats.org/presentationml/2006/main">
  <p:tag name="KSO_WM_DIAGRAM_VIRTUALLY_FRAME" val="{&quot;height&quot;:240,&quot;left&quot;:62.25,&quot;top&quot;:231.9,&quot;width&quot;:838}"/>
</p:tagLst>
</file>

<file path=ppt/tags/tag104.xml><?xml version="1.0" encoding="utf-8"?>
<p:tagLst xmlns:p="http://schemas.openxmlformats.org/presentationml/2006/main">
  <p:tag name="KSO_WM_DIAGRAM_VIRTUALLY_FRAME" val="{&quot;height&quot;:240,&quot;left&quot;:62.25,&quot;top&quot;:231.9,&quot;width&quot;:838}"/>
</p:tagLst>
</file>

<file path=ppt/tags/tag105.xml><?xml version="1.0" encoding="utf-8"?>
<p:tagLst xmlns:p="http://schemas.openxmlformats.org/presentationml/2006/main">
  <p:tag name="KSO_WM_DIAGRAM_VIRTUALLY_FRAME" val="{&quot;height&quot;:240,&quot;left&quot;:62.25,&quot;top&quot;:231.9,&quot;width&quot;:838}"/>
</p:tagLst>
</file>

<file path=ppt/tags/tag106.xml><?xml version="1.0" encoding="utf-8"?>
<p:tagLst xmlns:p="http://schemas.openxmlformats.org/presentationml/2006/main">
  <p:tag name="KSO_WM_DIAGRAM_VIRTUALLY_FRAME" val="{&quot;height&quot;:240,&quot;left&quot;:62.25,&quot;top&quot;:231.9,&quot;width&quot;:838}"/>
</p:tagLst>
</file>

<file path=ppt/tags/tag107.xml><?xml version="1.0" encoding="utf-8"?>
<p:tagLst xmlns:p="http://schemas.openxmlformats.org/presentationml/2006/main">
  <p:tag name="KSO_WM_DIAGRAM_VIRTUALLY_FRAME" val="{&quot;height&quot;:240,&quot;left&quot;:62.25,&quot;top&quot;:231.9,&quot;width&quot;:838}"/>
</p:tagLst>
</file>

<file path=ppt/tags/tag108.xml><?xml version="1.0" encoding="utf-8"?>
<p:tagLst xmlns:p="http://schemas.openxmlformats.org/presentationml/2006/main">
  <p:tag name="KSO_WM_DIAGRAM_VIRTUALLY_FRAME" val="{&quot;height&quot;:240,&quot;left&quot;:62.25,&quot;top&quot;:231.9,&quot;width&quot;:838}"/>
</p:tagLst>
</file>

<file path=ppt/tags/tag109.xml><?xml version="1.0" encoding="utf-8"?>
<p:tagLst xmlns:p="http://schemas.openxmlformats.org/presentationml/2006/main">
  <p:tag name="KSO_WM_DIAGRAM_VIRTUALLY_FRAME" val="{&quot;height&quot;:240,&quot;left&quot;:62.25,&quot;top&quot;:231.9,&quot;width&quot;:838}"/>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10.xml><?xml version="1.0" encoding="utf-8"?>
<p:tagLst xmlns:p="http://schemas.openxmlformats.org/presentationml/2006/main">
  <p:tag name="KSO_WM_DIAGRAM_VIRTUALLY_FRAME" val="{&quot;height&quot;:240,&quot;left&quot;:62.25,&quot;top&quot;:231.9,&quot;width&quot;:838}"/>
</p:tagLst>
</file>

<file path=ppt/tags/tag11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DIAGRAM_VIRTUALLY_FRAME" val="{&quot;height&quot;:380,&quot;left&quot;:64.55,&quot;top&quot;:113.75,&quot;width&quot;:840}"/>
</p:tagLst>
</file>

<file path=ppt/tags/tag114.xml><?xml version="1.0" encoding="utf-8"?>
<p:tagLst xmlns:p="http://schemas.openxmlformats.org/presentationml/2006/main">
  <p:tag name="KSO_WM_DIAGRAM_VIRTUALLY_FRAME" val="{&quot;height&quot;:380,&quot;left&quot;:64.55,&quot;top&quot;:113.75,&quot;width&quot;:840}"/>
</p:tagLst>
</file>

<file path=ppt/tags/tag115.xml><?xml version="1.0" encoding="utf-8"?>
<p:tagLst xmlns:p="http://schemas.openxmlformats.org/presentationml/2006/main">
  <p:tag name="KSO_WM_DIAGRAM_VIRTUALLY_FRAME" val="{&quot;height&quot;:380,&quot;left&quot;:64.55,&quot;top&quot;:113.75,&quot;width&quot;:840}"/>
</p:tagLst>
</file>

<file path=ppt/tags/tag116.xml><?xml version="1.0" encoding="utf-8"?>
<p:tagLst xmlns:p="http://schemas.openxmlformats.org/presentationml/2006/main">
  <p:tag name="KSO_WM_DIAGRAM_VIRTUALLY_FRAME" val="{&quot;height&quot;:380,&quot;left&quot;:64.55,&quot;top&quot;:113.75,&quot;width&quot;:840}"/>
</p:tagLst>
</file>

<file path=ppt/tags/tag117.xml><?xml version="1.0" encoding="utf-8"?>
<p:tagLst xmlns:p="http://schemas.openxmlformats.org/presentationml/2006/main">
  <p:tag name="KSO_WM_DIAGRAM_VIRTUALLY_FRAME" val="{&quot;height&quot;:380,&quot;left&quot;:64.55,&quot;top&quot;:113.75,&quot;width&quot;:840}"/>
</p:tagLst>
</file>

<file path=ppt/tags/tag118.xml><?xml version="1.0" encoding="utf-8"?>
<p:tagLst xmlns:p="http://schemas.openxmlformats.org/presentationml/2006/main">
  <p:tag name="KSO_WM_DIAGRAM_VIRTUALLY_FRAME" val="{&quot;height&quot;:380,&quot;left&quot;:64.55,&quot;top&quot;:113.75,&quot;width&quot;:840}"/>
</p:tagLst>
</file>

<file path=ppt/tags/tag119.xml><?xml version="1.0" encoding="utf-8"?>
<p:tagLst xmlns:p="http://schemas.openxmlformats.org/presentationml/2006/main">
  <p:tag name="KSO_WM_DIAGRAM_VIRTUALLY_FRAME" val="{&quot;height&quot;:380,&quot;left&quot;:64.55,&quot;top&quot;:113.75,&quot;width&quot;:84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20.xml><?xml version="1.0" encoding="utf-8"?>
<p:tagLst xmlns:p="http://schemas.openxmlformats.org/presentationml/2006/main">
  <p:tag name="KSO_WM_DIAGRAM_VIRTUALLY_FRAME" val="{&quot;height&quot;:380,&quot;left&quot;:64.55,&quot;top&quot;:113.75,&quot;width&quot;:840}"/>
</p:tagLst>
</file>

<file path=ppt/tags/tag121.xml><?xml version="1.0" encoding="utf-8"?>
<p:tagLst xmlns:p="http://schemas.openxmlformats.org/presentationml/2006/main">
  <p:tag name="KSO_WM_DIAGRAM_VIRTUALLY_FRAME" val="{&quot;height&quot;:380,&quot;left&quot;:64.55,&quot;top&quot;:113.75,&quot;width&quot;:840}"/>
</p:tagLst>
</file>

<file path=ppt/tags/tag122.xml><?xml version="1.0" encoding="utf-8"?>
<p:tagLst xmlns:p="http://schemas.openxmlformats.org/presentationml/2006/main">
  <p:tag name="KSO_WM_DIAGRAM_VIRTUALLY_FRAME" val="{&quot;height&quot;:380,&quot;left&quot;:64.55,&quot;top&quot;:113.75,&quot;width&quot;:840}"/>
</p:tagLst>
</file>

<file path=ppt/tags/tag123.xml><?xml version="1.0" encoding="utf-8"?>
<p:tagLst xmlns:p="http://schemas.openxmlformats.org/presentationml/2006/main">
  <p:tag name="KSO_WM_DIAGRAM_VIRTUALLY_FRAME" val="{&quot;height&quot;:380,&quot;left&quot;:64.55,&quot;top&quot;:113.75,&quot;width&quot;:840}"/>
</p:tagLst>
</file>

<file path=ppt/tags/tag124.xml><?xml version="1.0" encoding="utf-8"?>
<p:tagLst xmlns:p="http://schemas.openxmlformats.org/presentationml/2006/main">
  <p:tag name="KSO_WM_DIAGRAM_VIRTUALLY_FRAME" val="{&quot;height&quot;:380,&quot;left&quot;:64.55,&quot;top&quot;:113.75,&quot;width&quot;:840}"/>
</p:tagLst>
</file>

<file path=ppt/tags/tag125.xml><?xml version="1.0" encoding="utf-8"?>
<p:tagLst xmlns:p="http://schemas.openxmlformats.org/presentationml/2006/main">
  <p:tag name="KSO_WM_DIAGRAM_VIRTUALLY_FRAME" val="{&quot;height&quot;:380,&quot;left&quot;:64.55,&quot;top&quot;:113.75,&quot;width&quot;:840}"/>
</p:tagLst>
</file>

<file path=ppt/tags/tag126.xml><?xml version="1.0" encoding="utf-8"?>
<p:tagLst xmlns:p="http://schemas.openxmlformats.org/presentationml/2006/main">
  <p:tag name="KSO_WM_DIAGRAM_VIRTUALLY_FRAME" val="{&quot;height&quot;:380,&quot;left&quot;:64.55,&quot;top&quot;:113.75,&quot;width&quot;:840}"/>
</p:tagLst>
</file>

<file path=ppt/tags/tag127.xml><?xml version="1.0" encoding="utf-8"?>
<p:tagLst xmlns:p="http://schemas.openxmlformats.org/presentationml/2006/main">
  <p:tag name="KSO_WM_DIAGRAM_VIRTUALLY_FRAME" val="{&quot;height&quot;:380,&quot;left&quot;:64.55,&quot;top&quot;:113.75,&quot;width&quot;:840}"/>
</p:tagLst>
</file>

<file path=ppt/tags/tag128.xml><?xml version="1.0" encoding="utf-8"?>
<p:tagLst xmlns:p="http://schemas.openxmlformats.org/presentationml/2006/main">
  <p:tag name="KSO_WM_DIAGRAM_VIRTUALLY_FRAME" val="{&quot;height&quot;:380,&quot;left&quot;:64.55,&quot;top&quot;:113.75,&quot;width&quot;:840}"/>
</p:tagLst>
</file>

<file path=ppt/tags/tag12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DIAGRAM_VIRTUALLY_FRAME" val="{&quot;height&quot;:360,&quot;left&quot;:60,&quot;top&quot;:120,&quot;width&quot;:840}"/>
</p:tagLst>
</file>

<file path=ppt/tags/tag132.xml><?xml version="1.0" encoding="utf-8"?>
<p:tagLst xmlns:p="http://schemas.openxmlformats.org/presentationml/2006/main">
  <p:tag name="KSO_WM_DIAGRAM_VIRTUALLY_FRAME" val="{&quot;height&quot;:360,&quot;left&quot;:60,&quot;top&quot;:120,&quot;width&quot;:840}"/>
</p:tagLst>
</file>

<file path=ppt/tags/tag133.xml><?xml version="1.0" encoding="utf-8"?>
<p:tagLst xmlns:p="http://schemas.openxmlformats.org/presentationml/2006/main">
  <p:tag name="KSO_WM_DIAGRAM_VIRTUALLY_FRAME" val="{&quot;height&quot;:360,&quot;left&quot;:60,&quot;top&quot;:120,&quot;width&quot;:840}"/>
</p:tagLst>
</file>

<file path=ppt/tags/tag134.xml><?xml version="1.0" encoding="utf-8"?>
<p:tagLst xmlns:p="http://schemas.openxmlformats.org/presentationml/2006/main">
  <p:tag name="KSO_WM_DIAGRAM_VIRTUALLY_FRAME" val="{&quot;height&quot;:360,&quot;left&quot;:60,&quot;top&quot;:120,&quot;width&quot;:840}"/>
</p:tagLst>
</file>

<file path=ppt/tags/tag135.xml><?xml version="1.0" encoding="utf-8"?>
<p:tagLst xmlns:p="http://schemas.openxmlformats.org/presentationml/2006/main">
  <p:tag name="KSO_WM_DIAGRAM_VIRTUALLY_FRAME" val="{&quot;height&quot;:360,&quot;left&quot;:60,&quot;top&quot;:120,&quot;width&quot;:840}"/>
</p:tagLst>
</file>

<file path=ppt/tags/tag136.xml><?xml version="1.0" encoding="utf-8"?>
<p:tagLst xmlns:p="http://schemas.openxmlformats.org/presentationml/2006/main">
  <p:tag name="KSO_WM_DIAGRAM_VIRTUALLY_FRAME" val="{&quot;height&quot;:360,&quot;left&quot;:60,&quot;top&quot;:120,&quot;width&quot;:840}"/>
</p:tagLst>
</file>

<file path=ppt/tags/tag137.xml><?xml version="1.0" encoding="utf-8"?>
<p:tagLst xmlns:p="http://schemas.openxmlformats.org/presentationml/2006/main">
  <p:tag name="KSO_WM_DIAGRAM_VIRTUALLY_FRAME" val="{&quot;height&quot;:360,&quot;left&quot;:60,&quot;top&quot;:120,&quot;width&quot;:840}"/>
</p:tagLst>
</file>

<file path=ppt/tags/tag138.xml><?xml version="1.0" encoding="utf-8"?>
<p:tagLst xmlns:p="http://schemas.openxmlformats.org/presentationml/2006/main">
  <p:tag name="KSO_WM_DIAGRAM_VIRTUALLY_FRAME" val="{&quot;height&quot;:360,&quot;left&quot;:60,&quot;top&quot;:120,&quot;width&quot;:840}"/>
</p:tagLst>
</file>

<file path=ppt/tags/tag139.xml><?xml version="1.0" encoding="utf-8"?>
<p:tagLst xmlns:p="http://schemas.openxmlformats.org/presentationml/2006/main">
  <p:tag name="KSO_WM_DIAGRAM_VIRTUALLY_FRAME" val="{&quot;height&quot;:360,&quot;left&quot;:60,&quot;top&quot;:120,&quot;width&quot;:84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360,&quot;left&quot;:60,&quot;top&quot;:120,&quot;width&quot;:840}"/>
</p:tagLst>
</file>

<file path=ppt/tags/tag141.xml><?xml version="1.0" encoding="utf-8"?>
<p:tagLst xmlns:p="http://schemas.openxmlformats.org/presentationml/2006/main">
  <p:tag name="KSO_WM_DIAGRAM_VIRTUALLY_FRAME" val="{&quot;height&quot;:360,&quot;left&quot;:60,&quot;top&quot;:120,&quot;width&quot;:840}"/>
</p:tagLst>
</file>

<file path=ppt/tags/tag142.xml><?xml version="1.0" encoding="utf-8"?>
<p:tagLst xmlns:p="http://schemas.openxmlformats.org/presentationml/2006/main">
  <p:tag name="KSO_WM_DIAGRAM_VIRTUALLY_FRAME" val="{&quot;height&quot;:360,&quot;left&quot;:60,&quot;top&quot;:120,&quot;width&quot;:840}"/>
</p:tagLst>
</file>

<file path=ppt/tags/tag143.xml><?xml version="1.0" encoding="utf-8"?>
<p:tagLst xmlns:p="http://schemas.openxmlformats.org/presentationml/2006/main">
  <p:tag name="KSO_WM_DIAGRAM_VIRTUALLY_FRAME" val="{&quot;height&quot;:360,&quot;left&quot;:60,&quot;top&quot;:120,&quot;width&quot;:840}"/>
</p:tagLst>
</file>

<file path=ppt/tags/tag144.xml><?xml version="1.0" encoding="utf-8"?>
<p:tagLst xmlns:p="http://schemas.openxmlformats.org/presentationml/2006/main">
  <p:tag name="KSO_WM_DIAGRAM_VIRTUALLY_FRAME" val="{&quot;height&quot;:360,&quot;left&quot;:60,&quot;top&quot;:120,&quot;width&quot;:840}"/>
</p:tagLst>
</file>

<file path=ppt/tags/tag145.xml><?xml version="1.0" encoding="utf-8"?>
<p:tagLst xmlns:p="http://schemas.openxmlformats.org/presentationml/2006/main">
  <p:tag name="KSO_WM_DIAGRAM_VIRTUALLY_FRAME" val="{&quot;height&quot;:360,&quot;left&quot;:60,&quot;top&quot;:120,&quot;width&quot;:840}"/>
</p:tagLst>
</file>

<file path=ppt/tags/tag146.xml><?xml version="1.0" encoding="utf-8"?>
<p:tagLst xmlns:p="http://schemas.openxmlformats.org/presentationml/2006/main">
  <p:tag name="KSO_WM_DIAGRAM_VIRTUALLY_FRAME" val="{&quot;height&quot;:360,&quot;left&quot;:60,&quot;top&quot;:120,&quot;width&quot;:840}"/>
</p:tagLst>
</file>

<file path=ppt/tags/tag14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DIAGRAM_VIRTUALLY_FRAME" val="{&quot;height&quot;:380,&quot;left&quot;:60,&quot;top&quot;:120,&quot;width&quot;:84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380,&quot;left&quot;:60,&quot;top&quot;:120,&quot;width&quot;:840}"/>
</p:tagLst>
</file>

<file path=ppt/tags/tag151.xml><?xml version="1.0" encoding="utf-8"?>
<p:tagLst xmlns:p="http://schemas.openxmlformats.org/presentationml/2006/main">
  <p:tag name="KSO_WM_DIAGRAM_VIRTUALLY_FRAME" val="{&quot;height&quot;:380,&quot;left&quot;:60,&quot;top&quot;:120,&quot;width&quot;:840}"/>
</p:tagLst>
</file>

<file path=ppt/tags/tag152.xml><?xml version="1.0" encoding="utf-8"?>
<p:tagLst xmlns:p="http://schemas.openxmlformats.org/presentationml/2006/main">
  <p:tag name="KSO_WM_DIAGRAM_VIRTUALLY_FRAME" val="{&quot;height&quot;:380,&quot;left&quot;:60,&quot;top&quot;:120,&quot;width&quot;:840}"/>
</p:tagLst>
</file>

<file path=ppt/tags/tag153.xml><?xml version="1.0" encoding="utf-8"?>
<p:tagLst xmlns:p="http://schemas.openxmlformats.org/presentationml/2006/main">
  <p:tag name="KSO_WM_DIAGRAM_VIRTUALLY_FRAME" val="{&quot;height&quot;:380,&quot;left&quot;:60,&quot;top&quot;:120,&quot;width&quot;:840}"/>
</p:tagLst>
</file>

<file path=ppt/tags/tag154.xml><?xml version="1.0" encoding="utf-8"?>
<p:tagLst xmlns:p="http://schemas.openxmlformats.org/presentationml/2006/main">
  <p:tag name="KSO_WM_DIAGRAM_VIRTUALLY_FRAME" val="{&quot;height&quot;:380,&quot;left&quot;:60,&quot;top&quot;:120,&quot;width&quot;:840}"/>
</p:tagLst>
</file>

<file path=ppt/tags/tag155.xml><?xml version="1.0" encoding="utf-8"?>
<p:tagLst xmlns:p="http://schemas.openxmlformats.org/presentationml/2006/main">
  <p:tag name="KSO_WM_DIAGRAM_VIRTUALLY_FRAME" val="{&quot;height&quot;:380,&quot;left&quot;:60,&quot;top&quot;:120,&quot;width&quot;:840}"/>
</p:tagLst>
</file>

<file path=ppt/tags/tag156.xml><?xml version="1.0" encoding="utf-8"?>
<p:tagLst xmlns:p="http://schemas.openxmlformats.org/presentationml/2006/main">
  <p:tag name="KSO_WM_DIAGRAM_VIRTUALLY_FRAME" val="{&quot;height&quot;:380,&quot;left&quot;:60,&quot;top&quot;:120,&quot;width&quot;:840}"/>
</p:tagLst>
</file>

<file path=ppt/tags/tag157.xml><?xml version="1.0" encoding="utf-8"?>
<p:tagLst xmlns:p="http://schemas.openxmlformats.org/presentationml/2006/main">
  <p:tag name="KSO_WM_DIAGRAM_VIRTUALLY_FRAME" val="{&quot;height&quot;:380,&quot;left&quot;:60,&quot;top&quot;:120,&quot;width&quot;:840}"/>
</p:tagLst>
</file>

<file path=ppt/tags/tag158.xml><?xml version="1.0" encoding="utf-8"?>
<p:tagLst xmlns:p="http://schemas.openxmlformats.org/presentationml/2006/main">
  <p:tag name="KSO_WM_DIAGRAM_VIRTUALLY_FRAME" val="{&quot;height&quot;:380,&quot;left&quot;:60,&quot;top&quot;:120,&quot;width&quot;:840}"/>
</p:tagLst>
</file>

<file path=ppt/tags/tag159.xml><?xml version="1.0" encoding="utf-8"?>
<p:tagLst xmlns:p="http://schemas.openxmlformats.org/presentationml/2006/main">
  <p:tag name="KSO_WM_DIAGRAM_VIRTUALLY_FRAME" val="{&quot;height&quot;:380,&quot;left&quot;:60,&quot;top&quot;:120,&quot;width&quot;:840}"/>
</p:tagLst>
</file>

<file path=ppt/tags/tag1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60.xml><?xml version="1.0" encoding="utf-8"?>
<p:tagLst xmlns:p="http://schemas.openxmlformats.org/presentationml/2006/main">
  <p:tag name="KSO_WM_DIAGRAM_VIRTUALLY_FRAME" val="{&quot;height&quot;:380,&quot;left&quot;:60,&quot;top&quot;:120,&quot;width&quot;:840}"/>
</p:tagLst>
</file>

<file path=ppt/tags/tag161.xml><?xml version="1.0" encoding="utf-8"?>
<p:tagLst xmlns:p="http://schemas.openxmlformats.org/presentationml/2006/main">
  <p:tag name="KSO_WM_DIAGRAM_VIRTUALLY_FRAME" val="{&quot;height&quot;:380,&quot;left&quot;:60,&quot;top&quot;:120,&quot;width&quot;:840}"/>
</p:tagLst>
</file>

<file path=ppt/tags/tag162.xml><?xml version="1.0" encoding="utf-8"?>
<p:tagLst xmlns:p="http://schemas.openxmlformats.org/presentationml/2006/main">
  <p:tag name="KSO_WM_DIAGRAM_VIRTUALLY_FRAME" val="{&quot;height&quot;:380,&quot;left&quot;:60,&quot;top&quot;:120,&quot;width&quot;:840}"/>
</p:tagLst>
</file>

<file path=ppt/tags/tag163.xml><?xml version="1.0" encoding="utf-8"?>
<p:tagLst xmlns:p="http://schemas.openxmlformats.org/presentationml/2006/main">
  <p:tag name="KSO_WM_DIAGRAM_VIRTUALLY_FRAME" val="{&quot;height&quot;:380,&quot;left&quot;:60,&quot;top&quot;:120,&quot;width&quot;:840}"/>
</p:tagLst>
</file>

<file path=ppt/tags/tag164.xml><?xml version="1.0" encoding="utf-8"?>
<p:tagLst xmlns:p="http://schemas.openxmlformats.org/presentationml/2006/main">
  <p:tag name="KSO_WM_DIAGRAM_VIRTUALLY_FRAME" val="{&quot;height&quot;:380,&quot;left&quot;:60,&quot;top&quot;:120,&quot;width&quot;:840}"/>
</p:tagLst>
</file>

<file path=ppt/tags/tag165.xml><?xml version="1.0" encoding="utf-8"?>
<p:tagLst xmlns:p="http://schemas.openxmlformats.org/presentationml/2006/main">
  <p:tag name="KSO_WM_DIAGRAM_VIRTUALLY_FRAME" val="{&quot;height&quot;:380,&quot;left&quot;:60,&quot;top&quot;:120,&quot;width&quot;:840}"/>
</p:tagLst>
</file>

<file path=ppt/tags/tag166.xml><?xml version="1.0" encoding="utf-8"?>
<p:tagLst xmlns:p="http://schemas.openxmlformats.org/presentationml/2006/main">
  <p:tag name="KSO_WM_DIAGRAM_VIRTUALLY_FRAME" val="{&quot;height&quot;:380,&quot;left&quot;:60,&quot;top&quot;:120,&quot;width&quot;:840}"/>
</p:tagLst>
</file>

<file path=ppt/tags/tag167.xml><?xml version="1.0" encoding="utf-8"?>
<p:tagLst xmlns:p="http://schemas.openxmlformats.org/presentationml/2006/main">
  <p:tag name="KSO_WM_DIAGRAM_VIRTUALLY_FRAME" val="{&quot;height&quot;:380,&quot;left&quot;:60,&quot;top&quot;:120,&quot;width&quot;:840}"/>
</p:tagLst>
</file>

<file path=ppt/tags/tag168.xml><?xml version="1.0" encoding="utf-8"?>
<p:tagLst xmlns:p="http://schemas.openxmlformats.org/presentationml/2006/main">
  <p:tag name="KSO_WM_DIAGRAM_VIRTUALLY_FRAME" val="{&quot;height&quot;:380,&quot;left&quot;:60,&quot;top&quot;:120,&quot;width&quot;:840}"/>
</p:tagLst>
</file>

<file path=ppt/tags/tag16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DIAGRAM_VIRTUALLY_FRAME" val="{&quot;height&quot;:360,&quot;left&quot;:60,&quot;top&quot;:120,&quot;width&quot;:420}"/>
</p:tagLst>
</file>

<file path=ppt/tags/tag181.xml><?xml version="1.0" encoding="utf-8"?>
<p:tagLst xmlns:p="http://schemas.openxmlformats.org/presentationml/2006/main">
  <p:tag name="KSO_WM_DIAGRAM_VIRTUALLY_FRAME" val="{&quot;height&quot;:360,&quot;left&quot;:60,&quot;top&quot;:120,&quot;width&quot;:420}"/>
</p:tagLst>
</file>

<file path=ppt/tags/tag182.xml><?xml version="1.0" encoding="utf-8"?>
<p:tagLst xmlns:p="http://schemas.openxmlformats.org/presentationml/2006/main">
  <p:tag name="KSO_WM_DIAGRAM_VIRTUALLY_FRAME" val="{&quot;height&quot;:360,&quot;left&quot;:60,&quot;top&quot;:120,&quot;width&quot;:420}"/>
</p:tagLst>
</file>

<file path=ppt/tags/tag183.xml><?xml version="1.0" encoding="utf-8"?>
<p:tagLst xmlns:p="http://schemas.openxmlformats.org/presentationml/2006/main">
  <p:tag name="KSO_WM_DIAGRAM_VIRTUALLY_FRAME" val="{&quot;height&quot;:360,&quot;left&quot;:60,&quot;top&quot;:120,&quot;width&quot;:420}"/>
</p:tagLst>
</file>

<file path=ppt/tags/tag184.xml><?xml version="1.0" encoding="utf-8"?>
<p:tagLst xmlns:p="http://schemas.openxmlformats.org/presentationml/2006/main">
  <p:tag name="KSO_WM_DIAGRAM_VIRTUALLY_FRAME" val="{&quot;height&quot;:360,&quot;left&quot;:60,&quot;top&quot;:120,&quot;width&quot;:420}"/>
</p:tagLst>
</file>

<file path=ppt/tags/tag185.xml><?xml version="1.0" encoding="utf-8"?>
<p:tagLst xmlns:p="http://schemas.openxmlformats.org/presentationml/2006/main">
  <p:tag name="KSO_WM_DIAGRAM_VIRTUALLY_FRAME" val="{&quot;height&quot;:360,&quot;left&quot;:60,&quot;top&quot;:120,&quot;width&quot;:420}"/>
</p:tagLst>
</file>

<file path=ppt/tags/tag186.xml><?xml version="1.0" encoding="utf-8"?>
<p:tagLst xmlns:p="http://schemas.openxmlformats.org/presentationml/2006/main">
  <p:tag name="KSO_WM_DIAGRAM_VIRTUALLY_FRAME" val="{&quot;height&quot;:360,&quot;left&quot;:60,&quot;top&quot;:120,&quot;width&quot;:420}"/>
</p:tagLst>
</file>

<file path=ppt/tags/tag187.xml><?xml version="1.0" encoding="utf-8"?>
<p:tagLst xmlns:p="http://schemas.openxmlformats.org/presentationml/2006/main">
  <p:tag name="KSO_WM_DIAGRAM_VIRTUALLY_FRAME" val="{&quot;height&quot;:360,&quot;left&quot;:60,&quot;top&quot;:120,&quot;width&quot;:420}"/>
</p:tagLst>
</file>

<file path=ppt/tags/tag188.xml><?xml version="1.0" encoding="utf-8"?>
<p:tagLst xmlns:p="http://schemas.openxmlformats.org/presentationml/2006/main">
  <p:tag name="KSO_WM_DIAGRAM_VIRTUALLY_FRAME" val="{&quot;height&quot;:360,&quot;left&quot;:60,&quot;top&quot;:120,&quot;width&quot;:420}"/>
</p:tagLst>
</file>

<file path=ppt/tags/tag189.xml><?xml version="1.0" encoding="utf-8"?>
<p:tagLst xmlns:p="http://schemas.openxmlformats.org/presentationml/2006/main">
  <p:tag name="KSO_WM_DIAGRAM_VIRTUALLY_FRAME" val="{&quot;height&quot;:360,&quot;left&quot;:60,&quot;top&quot;:120,&quot;width&quot;:420}"/>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DIAGRAM_VIRTUALLY_FRAME" val="{&quot;height&quot;:360,&quot;left&quot;:60,&quot;top&quot;:120,&quot;width&quot;:420}"/>
</p:tagLst>
</file>

<file path=ppt/tags/tag191.xml><?xml version="1.0" encoding="utf-8"?>
<p:tagLst xmlns:p="http://schemas.openxmlformats.org/presentationml/2006/main">
  <p:tag name="KSO_WM_DIAGRAM_VIRTUALLY_FRAME" val="{&quot;height&quot;:360,&quot;left&quot;:60,&quot;top&quot;:120,&quot;width&quot;:420}"/>
</p:tagLst>
</file>

<file path=ppt/tags/tag19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2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DIAGRAM_VIRTUALLY_FRAME" val="{&quot;height&quot;:324.65,&quot;left&quot;:329.75,&quot;top&quot;:108.9,&quot;width&quot;:519.35}"/>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DIAGRAM_VIRTUALLY_FRAME" val="{&quot;height&quot;:324.65,&quot;left&quot;:329.75,&quot;top&quot;:108.9,&quot;width&quot;:519.35}"/>
</p:tagLst>
</file>

<file path=ppt/tags/tag24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0.47833251953125,&quot;left&quot;:53.899993896484375,&quot;top&quot;:163.41083374023438,&quot;width&quot;:852.2000122070312}"/>
  <p:tag name="KSO_WM_DIAGRAM_VERSION" val="3"/>
  <p:tag name="KSO_WM_DIAGRAM_COLOR_TEXT_CAN_REMOVE" val="n"/>
  <p:tag name="KSO_WM_UNIT_NOCLEAR" val="0"/>
  <p:tag name="KSO_WM_UNIT_HIGHLIGHT" val="0"/>
  <p:tag name="KSO_WM_UNIT_DIAGRAM_ISNUMVISUAL" val="0"/>
  <p:tag name="KSO_WM_UNIT_TYPE" val="l_h_i"/>
  <p:tag name="KSO_WM_UNIT_INDEX" val="1_1_1"/>
  <p:tag name="KSO_WM_UNIT_ID" val="diagram20231438_1*l_h_i*1_1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solid&quot;:{&quot;brightness&quot;:0,&quot;colorType&quot;:2,&quot;rgb&quot;:&quot;#ffffff&quot;,&quot;transparency&quot;:0.949999988079071},&quot;type&quot;:1},&quot;glow&quot;:{&quot;colorType&quot;:0},&quot;line&quot;:{&quot;type&quot;:0},&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FILL_FORE_SCHEMECOLOR_INDEX" val="1"/>
  <p:tag name="KSO_WM_UNIT_TEXT_FILL_TYPE" val="1"/>
  <p:tag name="KSO_WM_UNIT_TEXT_TYPE" val="1"/>
  <p:tag name="KSO_WM_UNIT_TEXT_LAYER_COUNT" val="1"/>
  <p:tag name="KSO_WM_BEAUTIFY_FLAG" val="#wm#"/>
  <p:tag name="KSO_WM_DIAGRAM_USE_COLOR_VALUE" val="{&quot;color_scheme&quot;:1,&quot;color_type&quot;:1,&quot;theme_color_indexes&quot;:[5,6,5,6,5,6]}"/>
</p:tagLst>
</file>

<file path=ppt/tags/tag243.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0.47833251953125,&quot;left&quot;:53.899993896484375,&quot;top&quot;:163.41083374023438,&quot;width&quot;:852.2000122070312}"/>
  <p:tag name="KSO_WM_DIAGRAM_VERSION" val="3"/>
  <p:tag name="KSO_WM_DIAGRAM_COLOR_TEXT_CAN_REMOVE" val="n"/>
  <p:tag name="KSO_WM_UNIT_NOCLEAR" val="0"/>
  <p:tag name="KSO_WM_UNIT_HIGHLIGHT" val="0"/>
  <p:tag name="KSO_WM_UNIT_DIAGRAM_ISNUMVISUAL" val="0"/>
  <p:tag name="KSO_WM_UNIT_TYPE" val="l_h_i"/>
  <p:tag name="KSO_WM_UNIT_INDEX" val="1_2_1"/>
  <p:tag name="KSO_WM_UNIT_ID" val="diagram20231438_1*l_h_i*1_2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solid&quot;:{&quot;brightness&quot;:0,&quot;colorType&quot;:2,&quot;rgb&quot;:&quot;#ffffff&quot;,&quot;transparency&quot;:0.949999988079071},&quot;type&quot;:1},&quot;glow&quot;:{&quot;colorType&quot;:0},&quot;line&quot;:{&quot;type&quot;:0},&quot;shadow&quot;:{&quot;brightness&quot;:0,&quot;colorType&quot;:1,&quot;foreColorIndex&quot;:8,&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FILL_FORE_SCHEMECOLOR_INDEX" val="1"/>
  <p:tag name="KSO_WM_UNIT_TEXT_FILL_TYPE" val="1"/>
  <p:tag name="KSO_WM_UNIT_TEXT_TYPE" val="1"/>
  <p:tag name="KSO_WM_UNIT_TEXT_LAYER_COUNT" val="1"/>
  <p:tag name="KSO_WM_BEAUTIFY_FLAG" val="#wm#"/>
  <p:tag name="KSO_WM_DIAGRAM_USE_COLOR_VALUE" val="{&quot;color_scheme&quot;:1,&quot;color_type&quot;:1,&quot;theme_color_indexes&quot;:[5,6,5,6,5,6]}"/>
</p:tagLst>
</file>

<file path=ppt/tags/tag244.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0.47833251953125,&quot;left&quot;:53.899993896484375,&quot;top&quot;:163.41083374023438,&quot;width&quot;:852.2000122070312}"/>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438_1*l_h_f*1_1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5,&quot;pos&quot;:0,&quot;transparency&quot;:0.800000011920929},{&quot;brightness&quot;:0,&quot;colorType&quot;:1,&quot;foreColorIndex&quot;:14,&quot;pos&quot;:1,&quot;transparency&quot;:1}],&quot;type&quot;:3},&quot;glow&quot;:{&quot;colorType&quot;:0},&quot;line&quot;:{&quot;solidLine&quot;:{&quot;brightness&quot;:0.6000000238418579,&quot;colorType&quot;:1,&quot;foreColorIndex&quot;:5,&quot;transparency&quot;:0.4000000059604645},&quot;type&quot;:1},&quot;shadow&quot;:{&quot;brightness&quot;:0,&quot;colorType&quot;:1,&quot;foreColorIndex&quot;:5,&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TYPE" val="1"/>
  <p:tag name="KSO_WM_UNIT_TEXT_LAYER_COUNT" val="1"/>
  <p:tag name="KSO_WM_BEAUTIFY_FLAG" val="#wm#"/>
  <p:tag name="KSO_WM_UNIT_PRESET_TEXT" val="单击此处输入你的项正文，文字是您思想的提炼，请尽量言简意赅的阐述观点。单击此处输入你的项正文，文字是您思想的提炼，请尽量言简意赅的阐述观点。单击此处输入你的项正文，文字是您思想的提炼，请尽量言简意赅的阐述观点。"/>
  <p:tag name="KSO_WM_UNIT_FILL_TYPE" val="3"/>
  <p:tag name="KSO_WM_UNIT_LINE_FORE_SCHEMECOLOR_INDEX" val="5"/>
  <p:tag name="KSO_WM_UNIT_TEXT_FILL_FORE_SCHEMECOLOR_INDEX" val="1"/>
  <p:tag name="KSO_WM_UNIT_TEXT_FILL_TYPE" val="1"/>
  <p:tag name="KSO_WM_DIAGRAM_USE_COLOR_VALUE" val="{&quot;color_scheme&quot;:1,&quot;color_type&quot;:1,&quot;theme_color_indexes&quot;:[5,6,5,6,5,6]}"/>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330.47833251953125,&quot;left&quot;:53.899993896484375,&quot;top&quot;:163.41083374023438,&quot;width&quot;:852.2000122070312}"/>
  <p:tag name="KSO_WM_DIAGRAM_COLOR_MATCH_VALUE" val="{&quot;shape&quot;:{&quot;fill&quot;:{&quot;gradient&quot;:[{&quot;brightness&quot;:0.6000000238418579,&quot;colorType&quot;:1,&quot;foreColorIndex&quot;:5,&quot;pos&quot;:0,&quot;transparency&quot;:0},{&quot;brightness&quot;:0,&quot;colorType&quot;:1,&quot;foreColorIndex&quot;:5,&quot;pos&quot;:0.6899999976158142,&quot;transparency&quot;:0},{&quot;brightness&quot;:0,&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1_1"/>
  <p:tag name="KSO_WM_UNIT_ID" val="diagram20231438_1*l_h_a*1_1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TEXT_FILL_TYPE" val="1"/>
  <p:tag name="KSO_WM_UNIT_TEXT_TYPE" val="1"/>
  <p:tag name="KSO_WM_BEAUTIFY_FLAG" val="#wm#"/>
  <p:tag name="KSO_WM_UNIT_PRESET_TEXT" val="添加标题"/>
  <p:tag name="KSO_WM_UNIT_FILL_TYPE" val="3"/>
  <p:tag name="KSO_WM_DIAGRAM_USE_COLOR_VALUE" val="{&quot;color_scheme&quot;:1,&quot;color_type&quot;:1,&quot;theme_color_indexes&quot;:[5,6,5,6,5,6]}"/>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438_1*l_h_i*1_1_3"/>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0.47833251953125,&quot;left&quot;:53.899993896484375,&quot;top&quot;:163.41083374023438,&quot;width&quot;:852.200012207031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438_1*l_h_i*1_1_2"/>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0.47833251953125,&quot;left&quot;:53.899993896484375,&quot;top&quot;:163.41083374023438,&quot;width&quot;:852.2000122070312}"/>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248.xml><?xml version="1.0" encoding="utf-8"?>
<p:tagLst xmlns:p="http://schemas.openxmlformats.org/presentationml/2006/main">
  <p:tag name="KSO_WM_UNIT_COMPATIBLE" val="0"/>
  <p:tag name="KSO_WM_UNIT_DIAGRAM_ISREFERUNIT" val="0"/>
  <p:tag name="KSO_WM_TEMPLATE_INDEX" val="20231438"/>
  <p:tag name="KSO_WM_TAG_VERSION" val="3.0"/>
  <p:tag name="KSO_WM_DIAGRAM_MAX_ITEMCNT" val="6"/>
  <p:tag name="KSO_WM_DIAGRAM_VIRTUALLY_FRAME" val="{&quot;height&quot;:330.47833251953125,&quot;left&quot;:53.899993896484375,&quot;top&quot;:163.41083374023438,&quot;width&quot;:852.2000122070312}"/>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2_1"/>
  <p:tag name="KSO_WM_UNIT_ID" val="diagram20231438_1*l_h_f*1_2_1"/>
  <p:tag name="KSO_WM_TEMPLATE_CATEGORY" val="diagram"/>
  <p:tag name="KSO_WM_UNIT_LAYERLEVEL" val="1_1_1"/>
  <p:tag name="KSO_WM_DIAGRAM_GROUP_CODE" val="l1-1"/>
  <p:tag name="KSO_WM_DIAGRAM_MIN_ITEMCNT" val="2"/>
  <p:tag name="KSO_WM_DIAGRAM_COLOR_TRICK" val="2"/>
  <p:tag name="KSO_WM_DIAGRAM_COLOR_MATCH_VALUE" val="{&quot;shape&quot;:{&quot;fill&quot;:{&quot;gradient&quot;:[{&quot;brightness&quot;:0.800000011920929,&quot;colorType&quot;:1,&quot;foreColorIndex&quot;:8,&quot;pos&quot;:0,&quot;transparency&quot;:0.800000011920929},{&quot;brightness&quot;:0,&quot;colorType&quot;:1,&quot;foreColorIndex&quot;:14,&quot;pos&quot;:1,&quot;transparency&quot;:1}],&quot;type&quot;:3},&quot;glow&quot;:{&quot;colorType&quot;:0},&quot;line&quot;:{&quot;solidLine&quot;:{&quot;brightness&quot;:0.6000000238418579,&quot;colorType&quot;:1,&quot;foreColorIndex&quot;:8,&quot;transparency&quot;:0.4000000059604645},&quot;type&quot;:1},&quot;shadow&quot;:{&quot;brightness&quot;:0,&quot;colorType&quot;:1,&quot;foreColorIndex&quot;:8,&quot;transparency&quot;:0.9200000166893005},&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LINE_FILL_TYPE" val="2"/>
  <p:tag name="KSO_WM_UNIT_TEXT_TYPE" val="1"/>
  <p:tag name="KSO_WM_UNIT_TEXT_LAYER_COUNT" val="1"/>
  <p:tag name="KSO_WM_BEAUTIFY_FLAG" val="#wm#"/>
  <p:tag name="KSO_WM_UNIT_PRESET_TEXT" val="单击此处输入你的项正文，文字是您思想的提炼，请言简意赅的阐述观点。单击此处输入你的项正文，文字是您思想的提炼请言简意赅的阐述观点。单击此处输入你的项正文，文字是您思想的提炼，请尽量言简意赅的阐述观点。"/>
  <p:tag name="KSO_WM_UNIT_FILL_TYPE" val="3"/>
  <p:tag name="KSO_WM_UNIT_LINE_FORE_SCHEMECOLOR_INDEX" val="8"/>
  <p:tag name="KSO_WM_UNIT_TEXT_FILL_FORE_SCHEMECOLOR_INDEX" val="1"/>
  <p:tag name="KSO_WM_UNIT_TEXT_FILL_TYPE" val="1"/>
  <p:tag name="KSO_WM_DIAGRAM_USE_COLOR_VALUE" val="{&quot;color_scheme&quot;:1,&quot;color_type&quot;:1,&quot;theme_color_indexes&quot;:[5,6,5,6,5,6]}"/>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DIAGRAM_MAX_ITEMCNT" val="6"/>
  <p:tag name="KSO_WM_DIAGRAM_MIN_ITEMCNT" val="2"/>
  <p:tag name="KSO_WM_DIAGRAM_VIRTUALLY_FRAME" val="{&quot;height&quot;:330.47833251953125,&quot;left&quot;:53.899993896484375,&quot;top&quot;:163.41083374023438,&quot;width&quot;:852.2000122070312}"/>
  <p:tag name="KSO_WM_DIAGRAM_COLOR_MATCH_VALUE" val="{&quot;shape&quot;:{&quot;fill&quot;:{&quot;gradient&quot;:[{&quot;brightness&quot;:0.4000000059604645,&quot;colorType&quot;:1,&quot;foreColorIndex&quot;:8,&quot;pos&quot;:0,&quot;transparency&quot;:0},{&quot;brightness&quot;:0,&quot;colorType&quot;:1,&quot;foreColorIndex&quot;:8,&quot;pos&quot;:0.6644999980926514,&quot;transparency&quot;:0},{&quot;brightness&quot;:0,&quot;colorType&quot;:1,&quot;foreColorIndex&quot;:8,&quot;pos&quot;:1,&quot;transparency&quot;:0}],&quot;type&quot;:3},&quot;glow&quot;:{&quot;colorType&quot;:0},&quot;line&quot;:{&quot;type&quot;:0},&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VALUE" val="10"/>
  <p:tag name="KSO_WM_UNIT_TYPE" val="l_h_a"/>
  <p:tag name="KSO_WM_UNIT_INDEX" val="1_2_1"/>
  <p:tag name="KSO_WM_UNIT_ID" val="diagram20231438_1*l_h_a*1_2_1"/>
  <p:tag name="KSO_WM_TEMPLATE_CATEGORY" val="diagram"/>
  <p:tag name="KSO_WM_TEMPLATE_INDEX" val="20231438"/>
  <p:tag name="KSO_WM_UNIT_LAYERLEVEL" val="1_1_1"/>
  <p:tag name="KSO_WM_TAG_VERSION" val="3.0"/>
  <p:tag name="KSO_WM_UNIT_TEXT_FILL_FORE_SCHEMECOLOR_INDEX_BRIGHTNESS" val="0.15"/>
  <p:tag name="KSO_WM_DIAGRAM_VERSION" val="3"/>
  <p:tag name="KSO_WM_DIAGRAM_COLOR_TRICK" val="2"/>
  <p:tag name="KSO_WM_DIAGRAM_COLOR_TEXT_CAN_REMOVE" val="n"/>
  <p:tag name="KSO_WM_UNIT_TEXT_FILL_TYPE" val="1"/>
  <p:tag name="KSO_WM_UNIT_TEXT_TYPE" val="1"/>
  <p:tag name="KSO_WM_BEAUTIFY_FLAG" val="#wm#"/>
  <p:tag name="KSO_WM_UNIT_PRESET_TEXT" val="添加标题"/>
  <p:tag name="KSO_WM_UNIT_FILL_TYPE" val="3"/>
  <p:tag name="KSO_WM_DIAGRAM_USE_COLOR_VALUE" val="{&quot;color_scheme&quot;:1,&quot;color_type&quot;:1,&quot;theme_color_indexes&quot;:[5,6,5,6,5,6]}"/>
</p:tagLst>
</file>

<file path=ppt/tags/tag25.xml><?xml version="1.0" encoding="utf-8"?>
<p:tagLst xmlns:p="http://schemas.openxmlformats.org/presentationml/2006/main">
  <p:tag name="KSO_WM_DIAGRAM_VIRTUALLY_FRAME" val="{&quot;height&quot;:324.65,&quot;left&quot;:329.75,&quot;top&quot;:108.9,&quot;width&quot;:519.35}"/>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438_1*l_h_i*1_2_3"/>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0.47833251953125,&quot;left&quot;:53.899993896484375,&quot;top&quot;:163.41083374023438,&quot;width&quot;:852.2000122070312}"/>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8"/>
  <p:tag name="KSO_WM_UNIT_FILL_FORE_SCHEMECOLOR_INDEX_BRIGHTNESS" val="-0.5"/>
  <p:tag name="KSO_WM_DIAGRAM_USE_COLOR_VALUE" val="{&quot;color_scheme&quot;:1,&quot;color_type&quot;:1,&quot;theme_color_indexes&quot;:[5,6,5,6,5,6]}"/>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438_1*l_h_i*1_2_2"/>
  <p:tag name="KSO_WM_TEMPLATE_CATEGORY" val="diagram"/>
  <p:tag name="KSO_WM_TEMPLATE_INDEX" val="20231438"/>
  <p:tag name="KSO_WM_UNIT_LAYERLEVEL" val="1_1_1"/>
  <p:tag name="KSO_WM_TAG_VERSION" val="3.0"/>
  <p:tag name="KSO_WM_DIAGRAM_MAX_ITEMCNT" val="6"/>
  <p:tag name="KSO_WM_DIAGRAM_MIN_ITEMCNT" val="2"/>
  <p:tag name="KSO_WM_DIAGRAM_VIRTUALLY_FRAME" val="{&quot;height&quot;:330.47833251953125,&quot;left&quot;:53.899993896484375,&quot;top&quot;:163.41083374023438,&quot;width&quot;:852.2000122070312}"/>
  <p:tag name="KSO_WM_DIAGRAM_COLOR_MATCH_VALUE" val="{&quot;shape&quot;:{&quot;fill&quot;:{&quot;solid&quot;:{&quot;brightness&quot;:-0.5,&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BEAUTIFY_FLAG" val="#wm#"/>
  <p:tag name="KSO_WM_UNIT_FILL_TYPE" val="1"/>
  <p:tag name="KSO_WM_UNIT_FILL_FORE_SCHEMECOLOR_INDEX" val="8"/>
  <p:tag name="KSO_WM_UNIT_FILL_FORE_SCHEMECOLOR_INDEX_BRIGHTNESS" val="-0.5"/>
  <p:tag name="KSO_WM_DIAGRAM_USE_COLOR_VALUE" val="{&quot;color_scheme&quot;:1,&quot;color_type&quot;:1,&quot;theme_color_indexes&quot;:[5,6,5,6,5,6]}"/>
</p:tagLst>
</file>

<file path=ppt/tags/tag252.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429040,3318295]}"/>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i*1_2_2"/>
  <p:tag name="KSO_WM_TEMPLATE_CATEGORY" val="diagram"/>
  <p:tag name="KSO_WM_TEMPLATE_INDEX" val="20231092"/>
  <p:tag name="KSO_WM_UNIT_LAYERLEVEL" val="1_1_1"/>
  <p:tag name="KSO_WM_TAG_VERSION" val="3.0"/>
  <p:tag name="KSO_WM_UNIT_TYPE" val="n_h_i"/>
  <p:tag name="KSO_WM_UNIT_INDEX" val="1_2_2"/>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1},{&quot;brightness&quot;:0.4000000059604645,&quot;colorType&quot;:1,&quot;foreColorIndex&quot;:5,&quot;pos&quot;:0.699999988079071,&quot;transparency&quot;:0},{&quot;brightness&quot;:0.4000000059604645,&quot;colorType&quot;:1,&quot;foreColorIndex&quot;:5,&quot;pos&quot;:0.30000001192092896,&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8,9,8,9,8,9]}"/>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i*1_2_1"/>
  <p:tag name="KSO_WM_TEMPLATE_CATEGORY" val="diagram"/>
  <p:tag name="KSO_WM_TEMPLATE_INDEX" val="20231092"/>
  <p:tag name="KSO_WM_UNIT_LAYERLEVEL" val="1_1_1"/>
  <p:tag name="KSO_WM_TAG_VERSION" val="3.0"/>
  <p:tag name="KSO_WM_UNIT_TYPE" val="n_h_i"/>
  <p:tag name="KSO_WM_UNIT_INDEX" val="1_2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1},{&quot;brightness&quot;:0.4000000059604645,&quot;colorType&quot;:1,&quot;foreColorIndex&quot;:5,&quot;pos&quot;:0.699999988079071,&quot;transparency&quot;:0},{&quot;brightness&quot;:0.4000000059604645,&quot;colorType&quot;:1,&quot;foreColorIndex&quot;:5,&quot;pos&quot;:0.30000001192092896,&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8,9,8,9,8,9]}"/>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3_1"/>
  <p:tag name="KSO_WM_TEMPLATE_CATEGORY" val="diagram"/>
  <p:tag name="KSO_WM_TEMPLATE_INDEX" val="20231092"/>
  <p:tag name="KSO_WM_UNIT_LAYERLEVEL" val="1_1_1_1"/>
  <p:tag name="KSO_WM_TAG_VERSION" val="3.0"/>
  <p:tag name="KSO_WM_UNIT_TYPE" val="n_h_h_i"/>
  <p:tag name="KSO_WM_UNIT_INDEX" val="1_2_3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9,8,9,8,9]}"/>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x*1_2_3_1"/>
  <p:tag name="KSO_WM_TEMPLATE_CATEGORY" val="diagram"/>
  <p:tag name="KSO_WM_TEMPLATE_INDEX" val="20231092"/>
  <p:tag name="KSO_WM_UNIT_LAYERLEVEL" val="1_1_1_1"/>
  <p:tag name="KSO_WM_TAG_VERSION" val="3.0"/>
  <p:tag name="KSO_WM_UNIT_VALUE" val="75*73"/>
  <p:tag name="KSO_WM_UNIT_TYPE" val="n_h_h_x"/>
  <p:tag name="KSO_WM_UNIT_INDEX" val="1_2_3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8,9,8,9,8,9]}"/>
</p:tagLst>
</file>

<file path=ppt/tags/tag2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092_4*n_h_h_a*1_2_3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8,9,8,9,8,9]}"/>
</p:tagLst>
</file>

<file path=ppt/tags/tag25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92_4*n_h_h_f*1_2_3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
  <p:tag name="KSO_WM_UNIT_TEXT_FILL_FORE_SCHEMECOLOR_INDEX" val="1"/>
  <p:tag name="KSO_WM_UNIT_TEXT_FILL_TYPE" val="1"/>
  <p:tag name="KSO_WM_DIAGRAM_USE_COLOR_VALUE" val="{&quot;color_scheme&quot;:1,&quot;color_type&quot;:1,&quot;theme_color_indexes&quot;:[8,9,8,9,8,9]}"/>
</p:tagLst>
</file>

<file path=ppt/tags/tag26.xml><?xml version="1.0" encoding="utf-8"?>
<p:tagLst xmlns:p="http://schemas.openxmlformats.org/presentationml/2006/main">
  <p:tag name="KSO_WM_BEAUTIFY_FLAG" val=""/>
  <p:tag name="KSO_WM_DIAGRAM_VIRTUALLY_FRAME" val="{&quot;height&quot;:324.65,&quot;left&quot;:329.75,&quot;top&quot;:108.9,&quot;width&quot;:519.35}"/>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1_1"/>
  <p:tag name="KSO_WM_TEMPLATE_CATEGORY" val="diagram"/>
  <p:tag name="KSO_WM_TEMPLATE_INDEX" val="20231092"/>
  <p:tag name="KSO_WM_UNIT_LAYERLEVEL" val="1_1_1_1"/>
  <p:tag name="KSO_WM_TAG_VERSION" val="3.0"/>
  <p:tag name="KSO_WM_UNIT_TYPE" val="n_h_h_i"/>
  <p:tag name="KSO_WM_UNIT_INDEX" val="1_2_1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9,8,9,8,9]}"/>
</p:tagLst>
</file>

<file path=ppt/tags/tag26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092_4*n_h_h_a*1_2_1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8,9,8,9,8,9]}"/>
</p:tagLst>
</file>

<file path=ppt/tags/tag26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92_4*n_h_h_f*1_2_1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内容"/>
  <p:tag name="KSO_WM_UNIT_TEXT_FILL_FORE_SCHEMECOLOR_INDEX" val="1"/>
  <p:tag name="KSO_WM_UNIT_TEXT_FILL_TYPE" val="1"/>
  <p:tag name="KSO_WM_DIAGRAM_USE_COLOR_VALUE" val="{&quot;color_scheme&quot;:1,&quot;color_type&quot;:1,&quot;theme_color_indexes&quot;:[8,9,8,9,8,9]}"/>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5_1"/>
  <p:tag name="KSO_WM_TEMPLATE_CATEGORY" val="diagram"/>
  <p:tag name="KSO_WM_TEMPLATE_INDEX" val="20231092"/>
  <p:tag name="KSO_WM_UNIT_LAYERLEVEL" val="1_1_1_1"/>
  <p:tag name="KSO_WM_TAG_VERSION" val="3.0"/>
  <p:tag name="KSO_WM_UNIT_TYPE" val="n_h_h_i"/>
  <p:tag name="KSO_WM_UNIT_INDEX" val="1_2_5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9,8,9,8,9]}"/>
</p:tagLst>
</file>

<file path=ppt/tags/tag26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5_1"/>
  <p:tag name="KSO_WM_UNIT_ID" val="diagram20231092_4*n_h_h_a*1_2_5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8,9,8,9,8,9]}"/>
</p:tagLst>
</file>

<file path=ppt/tags/tag26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5_1"/>
  <p:tag name="KSO_WM_UNIT_ID" val="diagram20231092_4*n_h_h_f*1_2_5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内容"/>
  <p:tag name="KSO_WM_UNIT_TEXT_FILL_FORE_SCHEMECOLOR_INDEX" val="1"/>
  <p:tag name="KSO_WM_UNIT_TEXT_FILL_TYPE" val="1"/>
  <p:tag name="KSO_WM_DIAGRAM_USE_COLOR_VALUE" val="{&quot;color_scheme&quot;:1,&quot;color_type&quot;:1,&quot;theme_color_indexes&quot;:[8,9,8,9,8,9]}"/>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4_1"/>
  <p:tag name="KSO_WM_TEMPLATE_CATEGORY" val="diagram"/>
  <p:tag name="KSO_WM_TEMPLATE_INDEX" val="20231092"/>
  <p:tag name="KSO_WM_UNIT_LAYERLEVEL" val="1_1_1_1"/>
  <p:tag name="KSO_WM_TAG_VERSION" val="3.0"/>
  <p:tag name="KSO_WM_UNIT_TYPE" val="n_h_h_i"/>
  <p:tag name="KSO_WM_UNIT_INDEX" val="1_2_4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9,8,9,8,9]}"/>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92_4*n_h_h_i*1_2_2_1"/>
  <p:tag name="KSO_WM_TEMPLATE_CATEGORY" val="diagram"/>
  <p:tag name="KSO_WM_TEMPLATE_INDEX" val="20231092"/>
  <p:tag name="KSO_WM_UNIT_LAYERLEVEL" val="1_1_1_1"/>
  <p:tag name="KSO_WM_TAG_VERSION" val="3.0"/>
  <p:tag name="KSO_WM_UNIT_TYPE" val="n_h_h_i"/>
  <p:tag name="KSO_WM_UNIT_INDEX" val="1_2_2_1"/>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1,&quot;foreColorIndex&quot;:14,&quot;pos&quot;:1,&quot;transparency&quot;:1},{&quot;brightness&quot;:0,&quot;colorType&quot;:1,&quot;foreColorIndex&quot;:14,&quot;pos&quot;:0,&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8,9,8,9,8,9]}"/>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1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77*77"/>
  <p:tag name="KSO_WM_UNIT_TYPE" val="n_h_h_x"/>
  <p:tag name="KSO_WM_UNIT_INDEX" val="1_2_1_1"/>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8,9,8,9,8,9]}"/>
</p:tagLst>
</file>

<file path=ppt/tags/tag26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092_4*n_h_h_a*1_2_2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8,9,8,9,8,9]}"/>
</p:tagLst>
</file>

<file path=ppt/tags/tag27.xml><?xml version="1.0" encoding="utf-8"?>
<p:tagLst xmlns:p="http://schemas.openxmlformats.org/presentationml/2006/main">
  <p:tag name="KSO_WM_DIAGRAM_VIRTUALLY_FRAME" val="{&quot;height&quot;:324.65,&quot;left&quot;:329.75,&quot;top&quot;:108.9,&quot;width&quot;:519.35}"/>
</p:tagLst>
</file>

<file path=ppt/tags/tag27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92_4*n_h_h_f*1_2_2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内容"/>
  <p:tag name="KSO_WM_UNIT_TEXT_FILL_FORE_SCHEMECOLOR_INDEX" val="1"/>
  <p:tag name="KSO_WM_UNIT_TEXT_FILL_TYPE" val="1"/>
  <p:tag name="KSO_WM_DIAGRAM_USE_COLOR_VALUE" val="{&quot;color_scheme&quot;:1,&quot;color_type&quot;:1,&quot;theme_color_indexes&quot;:[8,9,8,9,8,9]}"/>
</p:tagLst>
</file>

<file path=ppt/tags/tag27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4_1"/>
  <p:tag name="KSO_WM_UNIT_ID" val="diagram20231092_4*n_h_h_a*1_2_4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项标题"/>
  <p:tag name="KSO_WM_UNIT_TEXT_FILL_FORE_SCHEMECOLOR_INDEX" val="1"/>
  <p:tag name="KSO_WM_UNIT_TEXT_FILL_TYPE" val="1"/>
  <p:tag name="KSO_WM_DIAGRAM_USE_COLOR_VALUE" val="{&quot;color_scheme&quot;:1,&quot;color_type&quot;:1,&quot;theme_color_indexes&quot;:[8,9,8,9,8,9]}"/>
</p:tagLst>
</file>

<file path=ppt/tags/tag27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092_4*n_h_h_f*1_2_4_1"/>
  <p:tag name="KSO_WM_TEMPLATE_CATEGORY" val="diagram"/>
  <p:tag name="KSO_WM_TEMPLATE_INDEX" val="20231092"/>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你的智能图&#10;形项正文"/>
  <p:tag name="KSO_WM_UNIT_TEXT_FILL_FORE_SCHEMECOLOR_INDEX" val="1"/>
  <p:tag name="KSO_WM_UNIT_TEXT_FILL_TYPE" val="1"/>
  <p:tag name="KSO_WM_DIAGRAM_USE_COLOR_VALUE" val="{&quot;color_scheme&quot;:1,&quot;color_type&quot;:1,&quot;theme_color_indexes&quot;:[8,9,8,9,8,9]}"/>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2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78*70"/>
  <p:tag name="KSO_WM_UNIT_TYPE" val="n_h_h_x"/>
  <p:tag name="KSO_WM_UNIT_INDEX" val="1_2_2_1"/>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8,9,8,9,8,9]}"/>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5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80*68"/>
  <p:tag name="KSO_WM_UNIT_TYPE" val="n_h_h_x"/>
  <p:tag name="KSO_WM_UNIT_INDEX" val="1_2_5_1"/>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8,9,8,9,8,9]}"/>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92_4*n_h_h_x*1_2_4_1"/>
  <p:tag name="KSO_WM_TEMPLATE_CATEGORY" val="diagram"/>
  <p:tag name="KSO_WM_TEMPLATE_INDEX" val="20231092"/>
  <p:tag name="KSO_WM_UNIT_LAYERLEVEL" val="1_1_1_1"/>
  <p:tag name="KSO_WM_TAG_VERSION" val="3.0"/>
  <p:tag name="KSO_WM_DIAGRAM_VERSION" val="3"/>
  <p:tag name="KSO_WM_DIAGRAM_COLOR_TRICK" val="1"/>
  <p:tag name="KSO_WM_DIAGRAM_COLOR_TEXT_CAN_REMOVE" val="n"/>
  <p:tag name="KSO_WM_UNIT_VALUE" val="73*87"/>
  <p:tag name="KSO_WM_UNIT_TYPE" val="n_h_h_x"/>
  <p:tag name="KSO_WM_UNIT_INDEX" val="1_2_4_1"/>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14"/>
  <p:tag name="KSO_WM_UNIT_FILL_FORE_SCHEMECOLOR_INDEX_BRIGHTNESS" val="0"/>
  <p:tag name="KSO_WM_DIAGRAM_USE_COLOR_VALUE" val="{&quot;color_scheme&quot;:1,&quot;color_type&quot;:1,&quot;theme_color_indexes&quot;:[8,9,8,9,8,9]}"/>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092_4*n_h_a*1_1_1"/>
  <p:tag name="KSO_WM_TEMPLATE_CATEGORY" val="diagram"/>
  <p:tag name="KSO_WM_TEMPLATE_INDEX" val="20231092"/>
  <p:tag name="KSO_WM_UNIT_LAYERLEVEL" val="1_1_1"/>
  <p:tag name="KSO_WM_TAG_VERSION" val="3.0"/>
  <p:tag name="KSO_WM_UNIT_ISCONTENTSTITLE" val="0"/>
  <p:tag name="KSO_WM_UNIT_ISNUMDGMTITLE" val="0"/>
  <p:tag name="KSO_WM_UNIT_NOCLEAR" val="0"/>
  <p:tag name="KSO_WM_UNIT_VALUE" val="40"/>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gradient&quot;:[{&quot;brightness&quot;:0,&quot;colorType&quot;:2,&quot;pos&quot;:1,&quot;rgb&quot;:&quot;#ffffff&quot;,&quot;transparency&quot;:1},{&quot;brightness&quot;:0,&quot;colorType&quot;:2,&quot;pos&quot;:0,&quot;rgb&quot;:&quot;#ffffff&quot;,&quot;transparency&quot;:0}],&quot;type&quot;:2},&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PRESET_TEXT" val="单击此处&#10;添加标题"/>
  <p:tag name="KSO_WM_UNIT_FILL_TYPE" val="3"/>
  <p:tag name="KSO_WM_DIAGRAM_USE_COLOR_VALUE" val="{&quot;color_scheme&quot;:1,&quot;color_type&quot;:1,&quot;theme_color_indexes&quot;:[8,9,8,9,8,9]}"/>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092_4*n_h_i*1_1_2"/>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gradient&quot;:[{&quot;brightness&quot;:0,&quot;colorType&quot;:1,&quot;foreColorIndex&quot;:5,&quot;pos&quot;:1,&quot;transparency&quot;:0.94999998807907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8,9,8,9,8,9]}"/>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092_4*n_h_i*1_1_1"/>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gradient&quot;:[{&quot;brightness&quot;:0,&quot;colorType&quot;:1,&quot;foreColorIndex&quot;:5,&quot;pos&quot;:1,&quot;transparency&quot;:0.94999998807907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8,9,8,9,8,9]}"/>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092_4*n_h_i*1_1_3"/>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gradient&quot;:[{&quot;brightness&quot;:0,&quot;colorType&quot;:1,&quot;foreColorIndex&quot;:5,&quot;pos&quot;:0.9900000095367432,&quot;transparency&quot;:0.7900000214576721},{&quot;brightness&quot;:0,&quot;colorType&quot;:1,&quot;foreColorIndex&quot;:5,&quot;pos&quot;:0,&quot;transparency&quot;:0.8999999761581421}],&quot;type&quot;:2},&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8,9,8,9,8,9]}"/>
</p:tagLst>
</file>

<file path=ppt/tags/tag28.xml><?xml version="1.0" encoding="utf-8"?>
<p:tagLst xmlns:p="http://schemas.openxmlformats.org/presentationml/2006/main">
  <p:tag name="KSO_WM_BEAUTIFY_FLAG" val=""/>
  <p:tag name="KSO_WM_DIAGRAM_VIRTUALLY_FRAME" val="{&quot;height&quot;:324.65,&quot;left&quot;:329.75,&quot;top&quot;:108.9,&quot;width&quot;:519.35}"/>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1092_4*n_h_i*1_1_4"/>
  <p:tag name="KSO_WM_TEMPLATE_CATEGORY" val="diagram"/>
  <p:tag name="KSO_WM_TEMPLATE_INDEX" val="20231092"/>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342.65625915527346,&quot;left&quot;:108.19999389648437,&quot;top&quot;:132.49374084472657,&quot;width&quot;:745.7000122070312}"/>
  <p:tag name="KSO_WM_DIAGRAM_COLOR_MATCH_VALUE" val="{&quot;shape&quot;:{&quot;fill&quot;:{&quot;type&quot;:0},&quot;glow&quot;:{&quot;colorType&quot;:0},&quot;line&quot;:{&quot;gradient&quot;:[{&quot;brightness&quot;:0,&quot;colorType&quot;:1,&quot;foreColorIndex&quot;:5,&quot;pos&quot;:1,&quot;transparency&quot;:0.9599999785423279},{&quot;brightness&quot;:0,&quot;colorType&quot;:1,&quot;foreColorIndex&quot;:5,&quot;pos&quot;:0,&quot;transparency&quot;:0.9300000071525574}],&quot;type&quot;:2},&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8,9,8,9,8,9]}"/>
</p:tagLst>
</file>

<file path=ppt/tags/tag281.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429040,3318295,3314422]}"/>
</p:tagLst>
</file>

<file path=ppt/tags/tag28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83.xml><?xml version="1.0" encoding="utf-8"?>
<p:tagLst xmlns:p="http://schemas.openxmlformats.org/presentationml/2006/main">
  <p:tag name="KSO_WPP_MARK_KEY" val="5d6e9262-ca8a-4070-8ad5-698f89e303ea"/>
  <p:tag name="COMMONDATA" val="eyJoZGlkIjoiMTMzZGI2MjkwNzI0NGI5MzY0NzUwYzMxOTRjZGRmN2UifQ=="/>
  <p:tag name="commondata" val="eyJoZGlkIjoiOWY4MjQyNDc1NWE5NGE3YmJhMmZmNzIzZDc5YmE1NGIifQ=="/>
  <p:tag name="resource_record_key" val="{&quot;65&quot;:[20205176],&quot;70&quot;:[3322390,3322269,3321538,3322025,3429040,3318295,3314422]}"/>
</p:tagLst>
</file>

<file path=ppt/tags/tag29.xml><?xml version="1.0" encoding="utf-8"?>
<p:tagLst xmlns:p="http://schemas.openxmlformats.org/presentationml/2006/main">
  <p:tag name="KSO_WM_BEAUTIFY_FLAG" val=""/>
  <p:tag name="KSO_WM_DIAGRAM_VIRTUALLY_FRAME" val="{&quot;height&quot;:324.65,&quot;left&quot;:329.75,&quot;top&quot;:108.9,&quot;width&quot;:519.3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VIRTUALLY_FRAME" val="{&quot;height&quot;:324.65,&quot;left&quot;:329.75,&quot;top&quot;:108.9,&quot;width&quot;:519.35}"/>
</p:tagLst>
</file>

<file path=ppt/tags/tag31.xml><?xml version="1.0" encoding="utf-8"?>
<p:tagLst xmlns:p="http://schemas.openxmlformats.org/presentationml/2006/main">
  <p:tag name="KSO_WM_DIAGRAM_VIRTUALLY_FRAME" val="{&quot;height&quot;:324.65,&quot;left&quot;:329.75,&quot;top&quot;:108.9,&quot;width&quot;:519.35}"/>
</p:tagLst>
</file>

<file path=ppt/tags/tag32.xml><?xml version="1.0" encoding="utf-8"?>
<p:tagLst xmlns:p="http://schemas.openxmlformats.org/presentationml/2006/main">
  <p:tag name="KSO_WM_BEAUTIFY_FLAG" val=""/>
  <p:tag name="KSO_WM_DIAGRAM_VIRTUALLY_FRAME" val="{&quot;height&quot;:324.65,&quot;left&quot;:329.75,&quot;top&quot;:108.9,&quot;width&quot;:519.35}"/>
</p:tagLst>
</file>

<file path=ppt/tags/tag33.xml><?xml version="1.0" encoding="utf-8"?>
<p:tagLst xmlns:p="http://schemas.openxmlformats.org/presentationml/2006/main">
  <p:tag name="KSO_WM_BEAUTIFY_FLAG" val=""/>
  <p:tag name="KSO_WM_DIAGRAM_VIRTUALLY_FRAME" val="{&quot;height&quot;:324.65,&quot;left&quot;:329.75,&quot;top&quot;:108.9,&quot;width&quot;:519.35}"/>
</p:tagLst>
</file>

<file path=ppt/tags/tag34.xml><?xml version="1.0" encoding="utf-8"?>
<p:tagLst xmlns:p="http://schemas.openxmlformats.org/presentationml/2006/main">
  <p:tag name="KSO_WM_BEAUTIFY_FLAG" val=""/>
  <p:tag name="KSO_WM_DIAGRAM_VIRTUALLY_FRAME" val="{&quot;height&quot;:324.65,&quot;left&quot;:329.75,&quot;top&quot;:108.9,&quot;width&quot;:519.35}"/>
</p:tagLst>
</file>

<file path=ppt/tags/tag35.xml><?xml version="1.0" encoding="utf-8"?>
<p:tagLst xmlns:p="http://schemas.openxmlformats.org/presentationml/2006/main">
  <p:tag name="KSO_WM_DIAGRAM_VIRTUALLY_FRAME" val="{&quot;height&quot;:324.65,&quot;left&quot;:329.75,&quot;top&quot;:108.9,&quot;width&quot;:519.35}"/>
</p:tagLst>
</file>

<file path=ppt/tags/tag36.xml><?xml version="1.0" encoding="utf-8"?>
<p:tagLst xmlns:p="http://schemas.openxmlformats.org/presentationml/2006/main">
  <p:tag name="KSO_WM_BEAUTIFY_FLAG" val=""/>
  <p:tag name="KSO_WM_DIAGRAM_VIRTUALLY_FRAME" val="{&quot;height&quot;:324.65,&quot;left&quot;:329.75,&quot;top&quot;:108.9,&quot;width&quot;:519.35}"/>
</p:tagLst>
</file>

<file path=ppt/tags/tag37.xml><?xml version="1.0" encoding="utf-8"?>
<p:tagLst xmlns:p="http://schemas.openxmlformats.org/presentationml/2006/main">
  <p:tag name="KSO_WM_BEAUTIFY_FLAG" val=""/>
  <p:tag name="KSO_WM_DIAGRAM_VIRTUALLY_FRAME" val="{&quot;height&quot;:324.65,&quot;left&quot;:329.75,&quot;top&quot;:108.9,&quot;width&quot;:519.35}"/>
</p:tagLst>
</file>

<file path=ppt/tags/tag38.xml><?xml version="1.0" encoding="utf-8"?>
<p:tagLst xmlns:p="http://schemas.openxmlformats.org/presentationml/2006/main">
  <p:tag name="KSO_WM_BEAUTIFY_FLAG" val=""/>
  <p:tag name="KSO_WM_DIAGRAM_VIRTUALLY_FRAME" val="{&quot;height&quot;:324.65,&quot;left&quot;:329.75,&quot;top&quot;:108.9,&quot;width&quot;:519.35}"/>
</p:tagLst>
</file>

<file path=ppt/tags/tag3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217_1*l_h_i*1_1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17_1*l_h_f*1_1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TEXT_TYPE" val="1"/>
  <p:tag name="KSO_WM_DIAGRAM_USE_COLOR_VALUE" val="{&quot;color_scheme&quot;:1,&quot;color_type&quot;:1,&quot;theme_color_indexes&quot;:[]}"/>
</p:tagLst>
</file>

<file path=ppt/tags/tag4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217_1*l_h_a*1_1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4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17_1*l_h_i*1_1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FORE_SCHEMECOLOR_INDEX" val="1"/>
  <p:tag name="KSO_WM_UNIT_TEXT_FILL_TYPE" val="1"/>
  <p:tag name="KSO_WM_DIAGRAM_USE_COLOR_VALUE" val="{&quot;color_scheme&quot;:1,&quot;color_type&quot;:1,&quot;theme_color_indexes&quot;:[]}"/>
</p:tagLst>
</file>

<file path=ppt/tags/tag4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217_1*l_h_i*1_2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17_1*l_h_f*1_2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TEXT_TYPE" val="1"/>
  <p:tag name="KSO_WM_DIAGRAM_USE_COLOR_VALUE" val="{&quot;color_scheme&quot;:1,&quot;color_type&quot;:1,&quot;theme_color_indexes&quot;:[]}"/>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217_1*l_h_a*1_2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5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17_1*l_h_i*1_2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FORE_SCHEMECOLOR_INDEX" val="1"/>
  <p:tag name="KSO_WM_UNIT_TEXT_FILL_TYPE" val="1"/>
  <p:tag name="KSO_WM_DIAGRAM_USE_COLOR_VALUE" val="{&quot;color_scheme&quot;:1,&quot;color_type&quot;:1,&quot;theme_color_indexes&quot;:[]}"/>
</p:tagLst>
</file>

<file path=ppt/tags/tag5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217_1*l_h_i*1_3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5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217_1*l_h_f*1_3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TEXT_TYPE" val="1"/>
  <p:tag name="KSO_WM_DIAGRAM_USE_COLOR_VALUE" val="{&quot;color_scheme&quot;:1,&quot;color_type&quot;:1,&quot;theme_color_indexes&quot;:[]}"/>
</p:tagLst>
</file>

<file path=ppt/tags/tag5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217_1*l_h_a*1_3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5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3217_1*l_h_i*1_3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FORE_SCHEMECOLOR_INDEX" val="1"/>
  <p:tag name="KSO_WM_UNIT_TEXT_FILL_TYPE" val="1"/>
  <p:tag name="KSO_WM_DIAGRAM_USE_COLOR_VALUE" val="{&quot;color_scheme&quot;:1,&quot;color_type&quot;:1,&quot;theme_color_indexes&quot;:[]}"/>
</p:tagLst>
</file>

<file path=ppt/tags/tag5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3217_1*l_h_i*1_4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5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3217_1*l_h_f*1_4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TEXT_TYPE" val="1"/>
  <p:tag name="KSO_WM_DIAGRAM_USE_COLOR_VALUE" val="{&quot;color_scheme&quot;:1,&quot;color_type&quot;:1,&quot;theme_color_indexes&quot;:[]}"/>
</p:tagLst>
</file>

<file path=ppt/tags/tag5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3217_1*l_h_a*1_4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5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3217_1*l_h_i*1_4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FORE_SCHEMECOLOR_INDEX" val="1"/>
  <p:tag name="KSO_WM_UNIT_TEXT_FILL_TYPE" val="1"/>
  <p:tag name="KSO_WM_DIAGRAM_USE_COLOR_VALUE" val="{&quot;color_scheme&quot;:1,&quot;color_type&quot;:1,&quot;theme_color_indexes&quot;:[]}"/>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3217_1*l_h_i*1_5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6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3217_1*l_h_f*1_5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TEXT_TYPE" val="1"/>
  <p:tag name="KSO_WM_DIAGRAM_USE_COLOR_VALUE" val="{&quot;color_scheme&quot;:1,&quot;color_type&quot;:1,&quot;theme_color_indexes&quot;:[]}"/>
</p:tagLst>
</file>

<file path=ppt/tags/tag6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33217_1*l_h_a*1_5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3217_1*l_h_i*1_5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FORE_SCHEMECOLOR_INDEX" val="1"/>
  <p:tag name="KSO_WM_UNIT_TEXT_FILL_TYPE" val="1"/>
  <p:tag name="KSO_WM_DIAGRAM_USE_COLOR_VALUE" val="{&quot;color_scheme&quot;:1,&quot;color_type&quot;:1,&quot;theme_color_indexes&quot;:[]}"/>
</p:tagLst>
</file>

<file path=ppt/tags/tag6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233217_1*l_h_i*1_6_2"/>
  <p:tag name="KSO_WM_TEMPLATE_CATEGORY" val="diagram"/>
  <p:tag name="KSO_WM_TEMPLATE_INDEX" val="20233217"/>
  <p:tag name="KSO_WM_UNIT_LAYERLEVEL" val="1_1_1"/>
  <p:tag name="KSO_WM_TAG_VERSION" val="3.0"/>
  <p:tag name="KSO_WM_BEAUTIFY_FLAG" val="#wm#"/>
  <p:tag name="KSO_WM_UNIT_FILL_FORE_SCHEMECOLOR_INDEX" val="14"/>
  <p:tag name="KSO_WM_UNIT_FILL_FORE_SCHEMECOLOR_INDEX_BRIGHTNESS" val="0"/>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6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3217_1*l_h_f*1_6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12121&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6"/>
  <p:tag name="KSO_WM_UNIT_TEXT_FILL_TYPE" val="1"/>
  <p:tag name="KSO_WM_UNIT_PRESET_TEXT" val="单击此处添加文本具体内容，简明扼要地阐述您的内容观点。根据需要可酌情增减正文内容文字，以便观者准确地理解您传达的思想。单击此处添加你的文本内容"/>
  <p:tag name="KSO_WM_UNIT_TEXT_TYPE" val="1"/>
  <p:tag name="KSO_WM_DIAGRAM_USE_COLOR_VALUE" val="{&quot;color_scheme&quot;:1,&quot;color_type&quot;:1,&quot;theme_color_indexes&quot;:[]}"/>
</p:tagLst>
</file>

<file path=ppt/tags/tag6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20233217_1*l_h_a*1_6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6"/>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233217_1*l_h_i*1_6_1"/>
  <p:tag name="KSO_WM_TEMPLATE_CATEGORY" val="diagram"/>
  <p:tag name="KSO_WM_TEMPLATE_INDEX" val="20233217"/>
  <p:tag name="KSO_WM_UNIT_LAYERLEVEL" val="1_1_1"/>
  <p:tag name="KSO_WM_TAG_VERSION" val="3.0"/>
  <p:tag name="KSO_WM_BEAUTIFY_FLAG" val="#wm#"/>
  <p:tag name="KSO_WM_DIAGRAM_MAX_ITEMCNT" val="6"/>
  <p:tag name="KSO_WM_DIAGRAM_MIN_ITEMCNT" val="6"/>
  <p:tag name="KSO_WM_DIAGRAM_VIRTUALLY_FRAME" val="{&quot;height&quot;:429.89641723632815,&quot;left&quot;:19.1962890625,&quot;top&quot;:71.8,&quot;width&quot;:931.177647945375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TEXT_FILL_FORE_SCHEMECOLOR_INDEX" val="1"/>
  <p:tag name="KSO_WM_UNIT_TEXT_FILL_TYPE" val="1"/>
  <p:tag name="KSO_WM_DIAGRAM_USE_COLOR_VALUE" val="{&quot;color_scheme&quot;:1,&quot;color_type&quot;:1,&quot;theme_color_indexes&quot;:[]}"/>
</p:tagLst>
</file>

<file path=ppt/tags/tag68.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390,3322269]}"/>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985_1*l_h_i*1_2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22.8144165039063,&quot;left&quot;:135.12503937007878,&quot;top&quot;:90.11779174804683,&quot;width&quot;:740.8249606299212}"/>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FORE_SCHEMECOLOR_INDEX" val="2"/>
  <p:tag name="KSO_WM_UNIT_FILL_FORE_SCHEMECOLOR_INDEX_BRIGHTNESS" val="0.6"/>
  <p:tag name="KSO_WM_BEAUTIFY_FLAG" val="#wm#"/>
  <p:tag name="KSO_WM_UNIT_LINE_FORE_SCHEMECOLOR_INDEX" val="5"/>
  <p:tag name="KSO_WM_DIAGRAM_USE_COLOR_VALUE" val="{&quot;color_scheme&quot;:1,&quot;color_type&quot;:1,&quot;theme_color_indexes&quot;:[8,9,8,9,8,9]}"/>
</p:tagLst>
</file>

<file path=ppt/tags/tag73.xml><?xml version="1.0" encoding="utf-8"?>
<p:tagLst xmlns:p="http://schemas.openxmlformats.org/presentationml/2006/main">
  <p:tag name="KSO_WM_UNIT_BLOCK" val="0"/>
  <p:tag name="KSO_WM_UNIT_DEC_AREA_ID" val="c37347cbc0a24348939d931e37367649"/>
  <p:tag name="KSO_WM_UNIT_DEFAULT_FONT" val="12;18;2"/>
  <p:tag name="KSO_WM_UNIT_SUBTYPE" val="a"/>
  <p:tag name="KSO_WM_UNIT_NOCLEAR" val="0"/>
  <p:tag name="KSO_WM_UNIT_VALUE" val="4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85_1*l_h_f*1_2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22.8144165039063,&quot;left&quot;:135.12503937007878,&quot;top&quot;:90.11779174804683,&quot;width&quot;:740.8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TEXT_TYPE" val="1"/>
  <p:tag name="KSO_WM_UNIT_TEXT_LAYER_COUNT" val="1"/>
  <p:tag name="KSO_WM_BEAUTIFY_FLAG" val="#wm#"/>
  <p:tag name="KSO_WM_UNIT_PRESET_TEXT" val="单击此处输入智能图形单击此处输入智能图形单击此处输入智能图形单击此处输入智能图形单击此处输入智能图形"/>
  <p:tag name="KSO_WM_UNIT_TEXT_FILL_FORE_SCHEMECOLOR_INDEX" val="1"/>
  <p:tag name="KSO_WM_UNIT_TEXT_FILL_TYPE" val="1"/>
  <p:tag name="KSO_WM_DIAGRAM_USE_COLOR_VALUE" val="{&quot;color_scheme&quot;:1,&quot;color_type&quot;:1,&quot;theme_color_indexes&quot;:[8,9,8,9,8,9]}"/>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985_1*l_h_i*1_1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22.8144165039063,&quot;left&quot;:135.12503937007878,&quot;top&quot;:90.11779174804683,&quot;width&quot;:740.8249606299212}"/>
  <p:tag name="KSO_WM_DIAGRAM_COLOR_MATCH_VALUE" val="{&quot;shape&quot;:{&quot;fill&quot;:{&quot;gradient&quot;:[{&quot;brightness&quot;:0,&quot;colorType&quot;:1,&quot;foreColorIndex&quot;:5,&quot;pos&quot;:0,&quot;transparency&quot;:0},{&quot;brightness&quot;:0,&quot;colorType&quot;:1,&quot;foreColorIndex&quot;:5,&quot;pos&quot;:0.5,&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BEAUTIFY_FLAG" val="#wm#"/>
  <p:tag name="KSO_WM_UNIT_FILL_TYPE" val="3"/>
  <p:tag name="KSO_WM_DIAGRAM_USE_COLOR_VALUE" val="{&quot;color_scheme&quot;:1,&quot;color_type&quot;:1,&quot;theme_color_indexes&quot;:[8,9,8,9,8,9]}"/>
</p:tagLst>
</file>

<file path=ppt/tags/tag75.xml><?xml version="1.0" encoding="utf-8"?>
<p:tagLst xmlns:p="http://schemas.openxmlformats.org/presentationml/2006/main">
  <p:tag name="KSO_WM_UNIT_BLOCK" val="0"/>
  <p:tag name="KSO_WM_UNIT_DEC_AREA_ID" val="c37347cbc0a24348939d931e37367649"/>
  <p:tag name="KSO_WM_UNIT_DEFAULT_FONT" val="12;18;2"/>
  <p:tag name="KSO_WM_UNIT_SUBTYPE" val="a"/>
  <p:tag name="KSO_WM_UNIT_NOCLEAR" val="0"/>
  <p:tag name="KSO_WM_UNIT_VALUE" val="4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85_1*l_h_f*1_1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22.8144165039063,&quot;left&quot;:135.12503937007878,&quot;top&quot;:90.11779174804683,&quot;width&quot;:740.82496062992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TEXT_TYPE" val="1"/>
  <p:tag name="KSO_WM_UNIT_TEXT_LAYER_COUNT" val="1"/>
  <p:tag name="KSO_WM_BEAUTIFY_FLAG" val="#wm#"/>
  <p:tag name="KSO_WM_UNIT_PRESET_TEXT" val="单击此处输入智能图形单击此处输入智能图形单击此处输入智能图形单击此处输入智能图形单击此处输入智能图形"/>
  <p:tag name="KSO_WM_UNIT_TEXT_FILL_FORE_SCHEMECOLOR_INDEX" val="1"/>
  <p:tag name="KSO_WM_UNIT_TEXT_FILL_TYPE" val="1"/>
  <p:tag name="KSO_WM_DIAGRAM_USE_COLOR_VALUE" val="{&quot;color_scheme&quot;:1,&quot;color_type&quot;:1,&quot;theme_color_indexes&quot;:[8,9,8,9,8,9]}"/>
</p:tagLst>
</file>

<file path=ppt/tags/tag76.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1538]}"/>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131_3*l_h_i*1_1_1"/>
  <p:tag name="KSO_WM_TEMPLATE_CATEGORY" val="diagram"/>
  <p:tag name="KSO_WM_TEMPLATE_INDEX" val="20233131"/>
  <p:tag name="KSO_WM_UNIT_LAYERLEVEL" val="1_1_1"/>
  <p:tag name="KSO_WM_TAG_VERSION" val="3.0"/>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TEXT_FILL_FORE_SCHEMECOLOR_INDEX" val="1"/>
  <p:tag name="KSO_WM_UNIT_TEXT_FILL_TYPE" val="1"/>
</p:tagLst>
</file>

<file path=ppt/tags/tag79.xml><?xml version="1.0" encoding="utf-8"?>
<p:tagLst xmlns:p="http://schemas.openxmlformats.org/presentationml/2006/main">
  <p:tag name="KSO_WM_UNIT_LINE_FORE_SCHEMECOLOR_INDEX_BRIGHTNESS" val="0"/>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131_3*l_h_i*1_1_2"/>
  <p:tag name="KSO_WM_TEMPLATE_CATEGORY" val="diagram"/>
  <p:tag name="KSO_WM_TEMPLATE_INDEX" val="2023313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LINE_FORE_SCHEMECOLOR_INDEX" val="5"/>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131_3*l_h_a*1_1_1"/>
  <p:tag name="KSO_WM_TEMPLATE_CATEGORY" val="diagram"/>
  <p:tag name="KSO_WM_TEMPLATE_INDEX" val="20233131"/>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PRESET_TEXT" val="添加项标题"/>
  <p:tag name="KSO_WM_UNIT_TEXT_FILL_FORE_SCHEMECOLOR_INDEX" val="1"/>
  <p:tag name="KSO_WM_UNIT_TEXT_FILL_TYPE" val="1"/>
</p:tagLst>
</file>

<file path=ppt/tags/tag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131_3*l_h_f*1_1_1"/>
  <p:tag name="KSO_WM_TEMPLATE_CATEGORY" val="diagram"/>
  <p:tag name="KSO_WM_TEMPLATE_INDEX" val="20233131"/>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UNIT_TEXT_LAYER_COUNT" val="1"/>
  <p:tag name="KSO_WM_BEAUTIFY_FLAG" val="#wm#"/>
  <p:tag name="KSO_WM_UNIT_PRESET_TEXT" val="单击此处输入(你的)智能图形项正文，文字是您思想的提炼，请尽量言简意赅的阐述观点。单击此处输入正文，文字是您思想的提炼，请尽量言简意赅的阐述观点。"/>
  <p:tag name="KSO_WM_UNIT_TEXT_FILL_FORE_SCHEMECOLOR_INDEX" val="1"/>
  <p:tag name="KSO_WM_UNIT_TEXT_FILL_TYPE" val="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3131_3*l_h_i*1_3_1"/>
  <p:tag name="KSO_WM_TEMPLATE_CATEGORY" val="diagram"/>
  <p:tag name="KSO_WM_TEMPLATE_INDEX" val="20233131"/>
  <p:tag name="KSO_WM_UNIT_LAYERLEVEL" val="1_1_1"/>
  <p:tag name="KSO_WM_TAG_VERSION" val="3.0"/>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TEXT_FILL_FORE_SCHEMECOLOR_INDEX" val="1"/>
  <p:tag name="KSO_WM_UNIT_TEXT_FILL_TYPE" val="1"/>
</p:tagLst>
</file>

<file path=ppt/tags/tag83.xml><?xml version="1.0" encoding="utf-8"?>
<p:tagLst xmlns:p="http://schemas.openxmlformats.org/presentationml/2006/main">
  <p:tag name="KSO_WM_UNIT_LINE_FORE_SCHEMECOLOR_INDEX_BRIGHTNESS" val="0"/>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131_3*l_h_i*1_3_2"/>
  <p:tag name="KSO_WM_TEMPLATE_CATEGORY" val="diagram"/>
  <p:tag name="KSO_WM_TEMPLATE_INDEX" val="2023313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LINE_FORE_SCHEMECOLOR_INDEX" val="5"/>
</p:tagLst>
</file>

<file path=ppt/tags/tag8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3131_3*l_h_a*1_3_1"/>
  <p:tag name="KSO_WM_TEMPLATE_CATEGORY" val="diagram"/>
  <p:tag name="KSO_WM_TEMPLATE_INDEX" val="20233131"/>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PRESET_TEXT" val="添加项标题"/>
  <p:tag name="KSO_WM_UNIT_TEXT_FILL_FORE_SCHEMECOLOR_INDEX" val="1"/>
  <p:tag name="KSO_WM_UNIT_TEXT_FILL_TYPE" val="1"/>
</p:tagLst>
</file>

<file path=ppt/tags/tag8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131_3*l_h_f*1_3_1"/>
  <p:tag name="KSO_WM_TEMPLATE_CATEGORY" val="diagram"/>
  <p:tag name="KSO_WM_TEMPLATE_INDEX" val="20233131"/>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UNIT_TEXT_LAYER_COUNT" val="1"/>
  <p:tag name="KSO_WM_UNIT_TEXT_FILL_TYPE" val="1"/>
  <p:tag name="KSO_WM_BEAUTIFY_FLAG" val="#wm#"/>
  <p:tag name="KSO_WM_UNIT_PRESET_TEXT" val="单击此处输入(你的)智能图形项正文，文字是您思想的提炼，请尽量言简意赅的阐述观点。单击此处输入(你的)智能图形项正文，文字是您思想的提炼，请尽量言简意赅的阐述观点。"/>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3131_3*l_h_i*1_2_1"/>
  <p:tag name="KSO_WM_TEMPLATE_CATEGORY" val="diagram"/>
  <p:tag name="KSO_WM_TEMPLATE_INDEX" val="20233131"/>
  <p:tag name="KSO_WM_UNIT_LAYERLEVEL" val="1_1_1"/>
  <p:tag name="KSO_WM_TAG_VERSION" val="3.0"/>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TEXT_FILL_FORE_SCHEMECOLOR_INDEX" val="1"/>
  <p:tag name="KSO_WM_UNIT_TEXT_FILL_TYPE" val="1"/>
</p:tagLst>
</file>

<file path=ppt/tags/tag87.xml><?xml version="1.0" encoding="utf-8"?>
<p:tagLst xmlns:p="http://schemas.openxmlformats.org/presentationml/2006/main">
  <p:tag name="KSO_WM_UNIT_LINE_FORE_SCHEMECOLOR_INDEX_BRIGHTNESS" val="0"/>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131_3*l_h_i*1_2_2"/>
  <p:tag name="KSO_WM_TEMPLATE_CATEGORY" val="diagram"/>
  <p:tag name="KSO_WM_TEMPLATE_INDEX" val="2023313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LINE_FORE_SCHEMECOLOR_INDEX" val="5"/>
</p:tagLst>
</file>

<file path=ppt/tags/tag8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3131_3*l_h_a*1_2_1"/>
  <p:tag name="KSO_WM_TEMPLATE_CATEGORY" val="diagram"/>
  <p:tag name="KSO_WM_TEMPLATE_INDEX" val="20233131"/>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PRESET_TEXT" val="添加项标题"/>
  <p:tag name="KSO_WM_UNIT_TEXT_FILL_FORE_SCHEMECOLOR_INDEX" val="1"/>
  <p:tag name="KSO_WM_UNIT_TEXT_FILL_TYPE" val="1"/>
</p:tagLst>
</file>

<file path=ppt/tags/tag8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131_3*l_h_f*1_2_1"/>
  <p:tag name="KSO_WM_TEMPLATE_CATEGORY" val="diagram"/>
  <p:tag name="KSO_WM_TEMPLATE_INDEX" val="20233131"/>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UNIT_TEXT_LAYER_COUNT" val="1"/>
  <p:tag name="KSO_WM_UNIT_TEXT_FILL_TYPE" val="1"/>
  <p:tag name="KSO_WM_BEAUTIFY_FLAG" val="#wm#"/>
  <p:tag name="KSO_WM_UNIT_PRESET_TEXT" val="单击此处输入(你的)智能图形项正文，文字是您思想的提炼，请尽量言简意赅的阐述观点。单击此处输入(你的)智能图形项正文，文字是您思想的提炼，请尽量言简意赅的阐述观点。单击此处输入"/>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3131_3*l_h_i*1_4_1"/>
  <p:tag name="KSO_WM_TEMPLATE_CATEGORY" val="diagram"/>
  <p:tag name="KSO_WM_TEMPLATE_INDEX" val="20233131"/>
  <p:tag name="KSO_WM_UNIT_LAYERLEVEL" val="1_1_1"/>
  <p:tag name="KSO_WM_TAG_VERSION" val="3.0"/>
  <p:tag name="KSO_WM_UNIT_TEXT_FILL_FORE_SCHEMECOLOR_INDEX_BRIGHTNESS"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TEXT_FILL_FORE_SCHEMECOLOR_INDEX" val="1"/>
  <p:tag name="KSO_WM_UNIT_TEXT_FILL_TYPE" val="1"/>
</p:tagLst>
</file>

<file path=ppt/tags/tag91.xml><?xml version="1.0" encoding="utf-8"?>
<p:tagLst xmlns:p="http://schemas.openxmlformats.org/presentationml/2006/main">
  <p:tag name="KSO_WM_UNIT_LINE_FORE_SCHEMECOLOR_INDEX_BRIGHTNESS" val="0"/>
  <p:tag name="KSO_WM_UNIT_LINE_FILL_TYPE" val="2"/>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3131_3*l_h_i*1_4_2"/>
  <p:tag name="KSO_WM_TEMPLATE_CATEGORY" val="diagram"/>
  <p:tag name="KSO_WM_TEMPLATE_INDEX" val="20233131"/>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solidLine&quot;:{&quot;brightness&quot;:0,&quot;colorType&quot;:1,&quot;foreColorIndex&quot;:5,&quot;transparency&quot;:0.4000000059604645},&quot;type&quot;:1},&quot;shadow&quot;:{&quot;colorType&quot;:0},&quot;threeD&quot;:{&quot;curvedSurface&quot;:{&quot;brightness&quot;:0,&quot;colorType&quot;:2,&quot;rgb&quot;:&quot;#000000&quot;},&quot;depth&quot;:{&quot;colorType&quot;:0}}},&quot;text&quot;:{&quot;fill&quot;:{},&quot;glow&quot;:{},&quot;line&quot;:{},&quot;shadow&quot;:{},&quot;threeD&quot;:{}}}"/>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LINE_FORE_SCHEMECOLOR_INDEX" val="5"/>
</p:tagLst>
</file>

<file path=ppt/tags/tag9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3131_3*l_h_a*1_4_1"/>
  <p:tag name="KSO_WM_TEMPLATE_CATEGORY" val="diagram"/>
  <p:tag name="KSO_WM_TEMPLATE_INDEX" val="20233131"/>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BEAUTIFY_FLAG" val="#wm#"/>
  <p:tag name="KSO_WM_UNIT_PRESET_TEXT" val="添加项标题"/>
  <p:tag name="KSO_WM_UNIT_TEXT_FILL_FORE_SCHEMECOLOR_INDEX" val="1"/>
  <p:tag name="KSO_WM_UNIT_TEXT_FILL_TYPE" val="1"/>
</p:tagLst>
</file>

<file path=ppt/tags/tag9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3131_3*l_h_f*1_4_1"/>
  <p:tag name="KSO_WM_TEMPLATE_CATEGORY" val="diagram"/>
  <p:tag name="KSO_WM_TEMPLATE_INDEX" val="20233131"/>
  <p:tag name="KSO_WM_UNIT_LAYERLEVEL" val="1_1_1"/>
  <p:tag name="KSO_WM_TAG_VERSION" val="3.0"/>
  <p:tag name="KSO_WM_UNIT_TEXT_FILL_FORE_SCHEMECOLOR_INDEX_BRIGHTNESS" val="0.2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79.1000061035156,&quot;left&quot;:72.69503173828124,&quot;top&quot;:111.29999694824218,&quot;width&quot;:819.554968261718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colorType&quot;:0,&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USESOURCEFORMAT_APPLY" val="1"/>
  <p:tag name="KSO_WM_DIAGRAM_USE_COLOR_VALUE" val="{&quot;color_scheme&quot;:1,&quot;theme_color_indexes&quot;:[9,10,9,10,9,10],&quot;theme_colors&quot;:[&quot;#000000&quot;,&quot;#ffffff&quot;,&quot;#3e0000&quot;,&quot;#ffffff&quot;,&quot;#930000&quot;,&quot;#ce2600&quot;,&quot;#f43e06&quot;,&quot;#ff693e&quot;,&quot;#ff8359&quot;,&quot;#ff9e73&quot;,&quot;#0026e5&quot;,&quot;#7e1fad&quot;]}"/>
  <p:tag name="KSO_WM_UNIT_TEXT_LAYER_COUNT" val="1"/>
  <p:tag name="KSO_WM_UNIT_TEXT_FILL_TYPE" val="1"/>
  <p:tag name="KSO_WM_BEAUTIFY_FLAG" val="#wm#"/>
  <p:tag name="KSO_WM_UNIT_PRESET_TEXT" val="单击此处输入(你的)智能图形项正文，文字是您思想的提炼，请尽量言简意赅的阐述观点。单击此处输入正文，文字是您思想的提炼，请尽量言简意赅的阐述观点。单击此处输入&#10;"/>
</p:tagLst>
</file>

<file path=ppt/tags/tag94.xml><?xml version="1.0" encoding="utf-8"?>
<p:tagLst xmlns:p="http://schemas.openxmlformats.org/presentationml/2006/main">
  <p:tag name="KSO_WM_BEAUTIFY_FLAG" val="#wm#"/>
  <p:tag name="KSO_WM_TEMPLATE_CATEGORY" val="custom"/>
  <p:tag name="KSO_WM_TEMPLATE_INDEX" val="20205176"/>
  <p:tag name="KSO_WM_SPECIAL_SOURCE" val="bdnull"/>
  <p:tag name="resource_record_key" val="{&quot;65&quot;:[20205176],&quot;70&quot;:[3322025]}"/>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DIAGRAM_VIRTUALLY_FRAME" val="{&quot;height&quot;:240,&quot;left&quot;:62.25,&quot;top&quot;:231.9,&quot;width&quot;:838}"/>
</p:tagLst>
</file>

<file path=ppt/tags/tag97.xml><?xml version="1.0" encoding="utf-8"?>
<p:tagLst xmlns:p="http://schemas.openxmlformats.org/presentationml/2006/main">
  <p:tag name="KSO_WM_DIAGRAM_VIRTUALLY_FRAME" val="{&quot;height&quot;:240,&quot;left&quot;:62.25,&quot;top&quot;:231.9,&quot;width&quot;:838}"/>
</p:tagLst>
</file>

<file path=ppt/tags/tag98.xml><?xml version="1.0" encoding="utf-8"?>
<p:tagLst xmlns:p="http://schemas.openxmlformats.org/presentationml/2006/main">
  <p:tag name="KSO_WM_DIAGRAM_VIRTUALLY_FRAME" val="{&quot;height&quot;:240,&quot;left&quot;:62.25,&quot;top&quot;:231.9,&quot;width&quot;:838}"/>
</p:tagLst>
</file>

<file path=ppt/tags/tag99.xml><?xml version="1.0" encoding="utf-8"?>
<p:tagLst xmlns:p="http://schemas.openxmlformats.org/presentationml/2006/main">
  <p:tag name="KSO_WM_DIAGRAM_VIRTUALLY_FRAME" val="{&quot;height&quot;:240,&quot;left&quot;:62.25,&quot;top&quot;:231.9,&quot;width&quot;:838}"/>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9416</Words>
  <Application>WPS 演示</Application>
  <PresentationFormat>宽屏</PresentationFormat>
  <Paragraphs>457</Paragraphs>
  <Slides>43</Slides>
  <Notes>4</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43</vt:i4>
      </vt:variant>
    </vt:vector>
  </HeadingPairs>
  <TitlesOfParts>
    <vt:vector size="66" baseType="lpstr">
      <vt:lpstr>Arial</vt:lpstr>
      <vt:lpstr>宋体</vt:lpstr>
      <vt:lpstr>Wingdings</vt:lpstr>
      <vt:lpstr>微软雅黑</vt:lpstr>
      <vt:lpstr>Wingdings</vt:lpstr>
      <vt:lpstr>方正宝黑体 简 Medium</vt:lpstr>
      <vt:lpstr>黑体</vt:lpstr>
      <vt:lpstr>方正宝黑体 简 Light</vt:lpstr>
      <vt:lpstr>思源黑体 CN Bold</vt:lpstr>
      <vt:lpstr>思源黑体 Medium</vt:lpstr>
      <vt:lpstr>思源黑体 CN Normal</vt:lpstr>
      <vt:lpstr>Noto Sans SC</vt:lpstr>
      <vt:lpstr>Arial Unicode MS</vt:lpstr>
      <vt:lpstr>Calibri</vt:lpstr>
      <vt:lpstr>+中文标题</vt:lpstr>
      <vt:lpstr>Segoe Print</vt:lpstr>
      <vt:lpstr>思源黑体 CN Bold</vt:lpstr>
      <vt:lpstr>思源黑体 CN Normal</vt:lpstr>
      <vt:lpstr>思源黑体 Medium</vt:lpstr>
      <vt:lpstr>方正宝黑体 简 Light</vt:lpstr>
      <vt:lpstr>方正宝黑体 简 Medium</vt:lpstr>
      <vt:lpstr>方正大黑体_GBK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彬</cp:lastModifiedBy>
  <cp:revision>293</cp:revision>
  <dcterms:created xsi:type="dcterms:W3CDTF">2022-12-31T05:43:00Z</dcterms:created>
  <dcterms:modified xsi:type="dcterms:W3CDTF">2026-03-13T12:29:21Z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2948105435914BCD89A3913B36E6860B_13</vt:lpwstr>
  </property>
</Properties>
</file>