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2" r:id="rId2"/>
    <p:sldId id="286" r:id="rId3"/>
    <p:sldId id="306" r:id="rId4"/>
    <p:sldId id="320" r:id="rId5"/>
    <p:sldId id="322" r:id="rId6"/>
    <p:sldId id="323" r:id="rId7"/>
    <p:sldId id="304" r:id="rId8"/>
  </p:sldIdLst>
  <p:sldSz cx="12192000" cy="6858000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33" userDrawn="1">
          <p15:clr>
            <a:srgbClr val="A4A3A4"/>
          </p15:clr>
        </p15:guide>
        <p15:guide id="2" pos="3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41789"/>
    <a:srgbClr val="4A4A4A"/>
    <a:srgbClr val="FFFEEB"/>
    <a:srgbClr val="FFF4A3"/>
    <a:srgbClr val="D9D9D9"/>
    <a:srgbClr val="7C0000"/>
    <a:srgbClr val="7E0001"/>
    <a:srgbClr val="FF8D8D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82" y="158"/>
      </p:cViewPr>
      <p:guideLst>
        <p:guide orient="horz" pos="2033"/>
        <p:guide pos="365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7.xml"/><Relationship Id="rId7" Type="http://schemas.openxmlformats.org/officeDocument/2006/relationships/image" Target="../media/image1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10" Type="http://schemas.openxmlformats.org/officeDocument/2006/relationships/image" Target="../media/image4.png"/><Relationship Id="rId4" Type="http://schemas.openxmlformats.org/officeDocument/2006/relationships/tags" Target="../tags/tag18.xml"/><Relationship Id="rId9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画板 2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1"/>
            </p:custDataLst>
          </p:nvPr>
        </p:nvCxnSpPr>
        <p:spPr>
          <a:xfrm flipV="1">
            <a:off x="1902460" y="7283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" name="图片 9" descr="矢量智能对象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718165" y="235585"/>
            <a:ext cx="1220470" cy="2603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0" y="6586146"/>
            <a:ext cx="12192000" cy="260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10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经传多赢投顾总监:孙硌 | 执业编号:A1120613090005  风险提示:观点基于软件数据和理论模型分析，仅供参考，不构成投资建议，股市有风险，投资需谨慎。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画板 2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1"/>
            </p:custDataLst>
          </p:nvPr>
        </p:nvCxnSpPr>
        <p:spPr>
          <a:xfrm flipV="1">
            <a:off x="1902460" y="7283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" name="图片 9" descr="矢量智能对象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718165" y="235585"/>
            <a:ext cx="1220470" cy="26035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3"/>
            </p:custDataLst>
          </p:nvPr>
        </p:nvSpPr>
        <p:spPr>
          <a:xfrm>
            <a:off x="0" y="6586146"/>
            <a:ext cx="12192000" cy="260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10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经传多赢资深投顾 :陈俊丨执业编号:A1120619070007  风险提示:观点基于软件数据和理论模型分析，仅供参考，不构成买卖建议，股市有风险，投资需谨慎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画板 2 拷贝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8165" y="235585"/>
            <a:ext cx="1220470" cy="260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画板 2 拷贝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1905000" y="3746500"/>
            <a:ext cx="8432800" cy="1701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 descr="感谢聆听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8"/>
          <a:srcRect b="23104"/>
          <a:stretch>
            <a:fillRect/>
          </a:stretch>
        </p:blipFill>
        <p:spPr>
          <a:xfrm>
            <a:off x="1991995" y="1405255"/>
            <a:ext cx="8208010" cy="224028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>
            <p:custDataLst>
              <p:tags r:id="rId4"/>
            </p:custDataLst>
          </p:nvPr>
        </p:nvSpPr>
        <p:spPr>
          <a:xfrm>
            <a:off x="1991995" y="3861435"/>
            <a:ext cx="820801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1500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我司所有工作人员均不允许推荐股票、不允许承诺收益、不允许代客理财、不允许合作分成、不允许私下收款，如您发现有任何违规行为，可联系400-700-3809向我们反馈!</a:t>
            </a:r>
          </a:p>
          <a:p>
            <a:pPr fontAlgn="auto">
              <a:lnSpc>
                <a:spcPct val="120000"/>
              </a:lnSpc>
            </a:pPr>
            <a:r>
              <a:rPr lang="zh-CN" altLang="en-US" sz="1500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</a:p>
        </p:txBody>
      </p:sp>
      <p:pic>
        <p:nvPicPr>
          <p:cNvPr id="10" name="图片 9" descr="矢量智能对象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718165" y="235585"/>
            <a:ext cx="1220470" cy="260350"/>
          </a:xfrm>
          <a:prstGeom prst="rect">
            <a:avLst/>
          </a:prstGeom>
        </p:spPr>
      </p:pic>
      <p:pic>
        <p:nvPicPr>
          <p:cNvPr id="9" name="图片 8" descr="组 292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74320" y="191770"/>
            <a:ext cx="1551940" cy="355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2026/8/29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2.xml"/><Relationship Id="rId7" Type="http://schemas.openxmlformats.org/officeDocument/2006/relationships/image" Target="../media/image5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组 29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2555" y="3785870"/>
            <a:ext cx="9429750" cy="21145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5117465" y="4384040"/>
            <a:ext cx="56349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经传多赢投顾总监</a:t>
            </a: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4867275" y="1109980"/>
            <a:ext cx="5952490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/>
            <a:r>
              <a:rPr lang="zh-CN" altLang="en-US" sz="7500" dirty="0">
                <a:gradFill>
                  <a:gsLst>
                    <a:gs pos="0">
                      <a:srgbClr val="FFFDE6"/>
                    </a:gs>
                    <a:gs pos="100000">
                      <a:srgbClr val="F8BF87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低波友好持仓</a:t>
            </a:r>
          </a:p>
          <a:p>
            <a:pPr fontAlgn="auto"/>
            <a:r>
              <a:rPr lang="zh-CN" altLang="en-US" sz="7500" dirty="0">
                <a:gradFill>
                  <a:gsLst>
                    <a:gs pos="0">
                      <a:srgbClr val="FFFDE6"/>
                    </a:gs>
                    <a:gs pos="100000">
                      <a:srgbClr val="F8BF87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稳定兑现收获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09185" y="4303395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909185" y="4617720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pic>
        <p:nvPicPr>
          <p:cNvPr id="4" name="图片 3" descr="画板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1570" y="259080"/>
            <a:ext cx="3825240" cy="602805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5041900" y="4639945"/>
            <a:ext cx="5424805" cy="1071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 科班出身，有过硬的专业基础功底。从业20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余</a:t>
            </a: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年，有过私募实操和顾问咨询等多维度经验。曾任职全日制重本大学讲师，完成过千场千人股民讲座，著有《唯信号论-系统篇》一书。其所创立的“三维一体”投资体系深受投资者喜爱。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219512" y="1291567"/>
            <a:ext cx="117529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zh-CN" altLang="en-US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有赚</a:t>
            </a:r>
            <a:r>
              <a:rPr lang="en-US" altLang="zh-CN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100%</a:t>
            </a:r>
            <a:r>
              <a:rPr lang="zh-CN" altLang="en-US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的机会，但要承担亏一半的可能性</a:t>
            </a:r>
            <a:endParaRPr lang="en-US" altLang="zh-CN" sz="3600" dirty="0">
              <a:gradFill>
                <a:gsLst>
                  <a:gs pos="0">
                    <a:srgbClr val="FFFEEB"/>
                  </a:gs>
                  <a:gs pos="100000">
                    <a:srgbClr val="FFF4A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/>
            <a:endParaRPr lang="en-US" altLang="zh-CN" sz="3600" dirty="0">
              <a:gradFill>
                <a:gsLst>
                  <a:gs pos="0">
                    <a:srgbClr val="FFFEEB"/>
                  </a:gs>
                  <a:gs pos="100000">
                    <a:srgbClr val="FFF4A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/>
            <a:r>
              <a:rPr lang="zh-CN" altLang="en-US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往上</a:t>
            </a:r>
            <a:r>
              <a:rPr lang="en-US" altLang="zh-CN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50%</a:t>
            </a:r>
            <a:r>
              <a:rPr lang="zh-CN" altLang="en-US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的预期空间，可能先跌</a:t>
            </a:r>
            <a:r>
              <a:rPr lang="en-US" altLang="zh-CN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30%</a:t>
            </a:r>
          </a:p>
          <a:p>
            <a:pPr algn="ctr" fontAlgn="auto"/>
            <a:endParaRPr lang="en-US" altLang="zh-CN" sz="3600" dirty="0">
              <a:gradFill>
                <a:gsLst>
                  <a:gs pos="0">
                    <a:srgbClr val="FFFEEB"/>
                  </a:gs>
                  <a:gs pos="100000">
                    <a:srgbClr val="FFF4A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/>
            <a:r>
              <a:rPr lang="zh-CN" altLang="en-US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长期稳定</a:t>
            </a:r>
            <a:r>
              <a:rPr lang="en-US" altLang="zh-CN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10%</a:t>
            </a:r>
            <a:r>
              <a:rPr lang="zh-CN" altLang="en-US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的年收益率，任何位置进场亏损不超过</a:t>
            </a:r>
            <a:r>
              <a:rPr lang="en-US" altLang="zh-CN" sz="3600" dirty="0">
                <a:gradFill>
                  <a:gsLst>
                    <a:gs pos="0">
                      <a:srgbClr val="FFFEEB"/>
                    </a:gs>
                    <a:gs pos="100000">
                      <a:srgbClr val="FFF4A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3%</a:t>
            </a:r>
            <a:endParaRPr lang="zh-CN" altLang="en-US" sz="3600" dirty="0">
              <a:gradFill>
                <a:gsLst>
                  <a:gs pos="0">
                    <a:srgbClr val="FFFEEB"/>
                  </a:gs>
                  <a:gs pos="100000">
                    <a:srgbClr val="FFF4A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AA46F88-832B-2F66-0703-5823E3CA9199}"/>
              </a:ext>
            </a:extLst>
          </p:cNvPr>
          <p:cNvSpPr txBox="1"/>
          <p:nvPr/>
        </p:nvSpPr>
        <p:spPr>
          <a:xfrm>
            <a:off x="3856139" y="4796992"/>
            <a:ext cx="4479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你能承受哪一种？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917B491-732A-06FD-204C-06266F23256A}"/>
              </a:ext>
            </a:extLst>
          </p:cNvPr>
          <p:cNvSpPr txBox="1"/>
          <p:nvPr/>
        </p:nvSpPr>
        <p:spPr>
          <a:xfrm>
            <a:off x="2560040" y="1384183"/>
            <a:ext cx="70719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还是前面的三种情况</a:t>
            </a:r>
            <a:endParaRPr lang="en-US" altLang="zh-CN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zh-CN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CN" altLang="en-US" sz="4000" dirty="0">
                <a:solidFill>
                  <a:srgbClr val="FFFF00"/>
                </a:solidFill>
              </a:rPr>
              <a:t>你实际经历过哪一种</a:t>
            </a:r>
            <a:endParaRPr lang="en-US" altLang="zh-CN" sz="4000" dirty="0">
              <a:solidFill>
                <a:srgbClr val="FFFF00"/>
              </a:solidFill>
            </a:endParaRPr>
          </a:p>
          <a:p>
            <a:pPr algn="ctr"/>
            <a:endParaRPr lang="en-US" altLang="zh-CN" sz="4000" dirty="0">
              <a:solidFill>
                <a:srgbClr val="FFFF00"/>
              </a:solidFill>
            </a:endParaRPr>
          </a:p>
          <a:p>
            <a:pPr algn="ctr"/>
            <a:r>
              <a:rPr lang="zh-CN" altLang="en-US" sz="4000" dirty="0">
                <a:solidFill>
                  <a:srgbClr val="FFFF00"/>
                </a:solidFill>
              </a:rPr>
              <a:t>你最常经历的是哪一种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DE98CA8-4B77-D167-0A91-187215350EE2}"/>
              </a:ext>
            </a:extLst>
          </p:cNvPr>
          <p:cNvSpPr txBox="1"/>
          <p:nvPr/>
        </p:nvSpPr>
        <p:spPr>
          <a:xfrm>
            <a:off x="1658223" y="5159228"/>
            <a:ext cx="8875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为什么低波动才是真正的可控赚钱基础</a:t>
            </a:r>
            <a:endParaRPr lang="en-US" altLang="zh-C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合理化自己的预期，分清野心和欲望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24050" y="35560"/>
            <a:ext cx="85788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“量化”到底是什么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0485F59-2514-6991-4153-507843356E11}"/>
              </a:ext>
            </a:extLst>
          </p:cNvPr>
          <p:cNvSpPr txBox="1"/>
          <p:nvPr/>
        </p:nvSpPr>
        <p:spPr>
          <a:xfrm>
            <a:off x="1924050" y="1033623"/>
            <a:ext cx="8578850" cy="2796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量化</a:t>
            </a:r>
            <a:r>
              <a:rPr lang="en-US" altLang="zh-CN" sz="2400" b="1" dirty="0">
                <a:solidFill>
                  <a:schemeClr val="bg1"/>
                </a:solidFill>
              </a:rPr>
              <a:t>=</a:t>
            </a:r>
            <a:r>
              <a:rPr lang="zh-CN" altLang="en-US" sz="2400" b="1" dirty="0">
                <a:solidFill>
                  <a:schemeClr val="bg1"/>
                </a:solidFill>
              </a:rPr>
              <a:t>程序化交易，代表的是执行力，不受情绪影响，不受客观环境影响，坚定稳定的执行预期操作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</a:rPr>
              <a:t>量化</a:t>
            </a:r>
            <a:r>
              <a:rPr lang="en-US" altLang="zh-CN" sz="2400" b="1" dirty="0">
                <a:solidFill>
                  <a:schemeClr val="bg1"/>
                </a:solidFill>
              </a:rPr>
              <a:t>=</a:t>
            </a:r>
            <a:r>
              <a:rPr lang="zh-CN" altLang="en-US" sz="2400" b="1" dirty="0">
                <a:solidFill>
                  <a:schemeClr val="bg1"/>
                </a:solidFill>
              </a:rPr>
              <a:t>程序化选择，代表的是算力，用强大的算力去寻找自己想实现的投资模型，并且在实际投资环境中做到智能化实现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9EA84FA-561D-B9EC-816D-71D274D33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4121338"/>
            <a:ext cx="7209289" cy="229736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DE440D7-2362-9108-243C-5A343649DF79}"/>
              </a:ext>
            </a:extLst>
          </p:cNvPr>
          <p:cNvSpPr txBox="1"/>
          <p:nvPr/>
        </p:nvSpPr>
        <p:spPr>
          <a:xfrm>
            <a:off x="7527896" y="4177717"/>
            <a:ext cx="46641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量化与智驾</a:t>
            </a:r>
            <a:endParaRPr lang="en-US" altLang="zh-CN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dirty="0">
                <a:solidFill>
                  <a:srgbClr val="FFFF00"/>
                </a:solidFill>
              </a:rPr>
              <a:t>如果你选一款车的智驾系统，你最在意什么</a:t>
            </a:r>
            <a:endParaRPr lang="en-US" altLang="zh-CN" dirty="0">
              <a:solidFill>
                <a:srgbClr val="FFFF00"/>
              </a:solidFill>
            </a:endParaRPr>
          </a:p>
          <a:p>
            <a:endParaRPr lang="en-US" altLang="zh-CN" dirty="0">
              <a:solidFill>
                <a:srgbClr val="FFFF00"/>
              </a:solidFill>
            </a:endParaRPr>
          </a:p>
          <a:p>
            <a:r>
              <a:rPr lang="en-US" altLang="zh-CN" dirty="0">
                <a:solidFill>
                  <a:srgbClr val="FFFF00"/>
                </a:solidFill>
              </a:rPr>
              <a:t>A</a:t>
            </a:r>
            <a:r>
              <a:rPr lang="zh-CN" altLang="en-US" dirty="0">
                <a:solidFill>
                  <a:srgbClr val="FFFF00"/>
                </a:solidFill>
              </a:rPr>
              <a:t>、它能漂移</a:t>
            </a:r>
            <a:endParaRPr lang="en-US" altLang="zh-CN" dirty="0">
              <a:solidFill>
                <a:srgbClr val="FFFF00"/>
              </a:solidFill>
            </a:endParaRPr>
          </a:p>
          <a:p>
            <a:r>
              <a:rPr lang="en-US" altLang="zh-CN" dirty="0">
                <a:solidFill>
                  <a:srgbClr val="FFFF00"/>
                </a:solidFill>
              </a:rPr>
              <a:t>B</a:t>
            </a:r>
            <a:r>
              <a:rPr lang="zh-CN" altLang="en-US" dirty="0">
                <a:solidFill>
                  <a:srgbClr val="FFFF00"/>
                </a:solidFill>
              </a:rPr>
              <a:t>、它很安全</a:t>
            </a:r>
            <a:endParaRPr lang="en-US" altLang="zh-CN" dirty="0">
              <a:solidFill>
                <a:srgbClr val="FFFF00"/>
              </a:solidFill>
            </a:endParaRPr>
          </a:p>
          <a:p>
            <a:r>
              <a:rPr lang="en-US" altLang="zh-CN" dirty="0">
                <a:solidFill>
                  <a:srgbClr val="FFFF00"/>
                </a:solidFill>
              </a:rPr>
              <a:t>C</a:t>
            </a:r>
            <a:r>
              <a:rPr lang="zh-CN" altLang="en-US" dirty="0">
                <a:solidFill>
                  <a:srgbClr val="FFFF00"/>
                </a:solidFill>
              </a:rPr>
              <a:t>、它能让我休息</a:t>
            </a:r>
            <a:endParaRPr lang="en-US" altLang="zh-CN" dirty="0">
              <a:solidFill>
                <a:srgbClr val="FFFF00"/>
              </a:solidFill>
            </a:endParaRPr>
          </a:p>
          <a:p>
            <a:r>
              <a:rPr lang="en-US" altLang="zh-CN" dirty="0">
                <a:solidFill>
                  <a:srgbClr val="FFFF00"/>
                </a:solidFill>
              </a:rPr>
              <a:t>D</a:t>
            </a:r>
            <a:r>
              <a:rPr lang="zh-CN" altLang="en-US" dirty="0">
                <a:solidFill>
                  <a:srgbClr val="FFFF00"/>
                </a:solidFill>
              </a:rPr>
              <a:t>、它在堵车时能左突右冲让我快速回家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24050" y="35560"/>
            <a:ext cx="85788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策略猎手的“初心”和“现状”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146E7E9-6DE8-6C5A-9F32-966849F75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91" y="1163972"/>
            <a:ext cx="6096000" cy="313114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80B6D6E-B4CA-4518-B0BA-90A700809E8D}"/>
              </a:ext>
            </a:extLst>
          </p:cNvPr>
          <p:cNvSpPr txBox="1"/>
          <p:nvPr/>
        </p:nvSpPr>
        <p:spPr>
          <a:xfrm>
            <a:off x="486562" y="4454554"/>
            <a:ext cx="54360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FF00"/>
                </a:solidFill>
              </a:rPr>
              <a:t>初心：解放双手   解放脑袋   解放身心   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endParaRPr lang="en-US" altLang="zh-CN" sz="2400" b="1" dirty="0">
              <a:solidFill>
                <a:srgbClr val="FFFF00"/>
              </a:solidFill>
            </a:endParaRPr>
          </a:p>
          <a:p>
            <a:r>
              <a:rPr lang="zh-CN" altLang="en-US" sz="2400" b="1" dirty="0">
                <a:solidFill>
                  <a:srgbClr val="FFFF00"/>
                </a:solidFill>
              </a:rPr>
              <a:t>初心是如何变成担心和操心的</a:t>
            </a:r>
            <a:endParaRPr lang="en-US" altLang="zh-CN" sz="2400" b="1" dirty="0">
              <a:solidFill>
                <a:srgbClr val="FFFF00"/>
              </a:solidFill>
            </a:endParaRPr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6EC7CB1-62C2-BFA2-679B-69F2D8D70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407" y="1163972"/>
            <a:ext cx="5544709" cy="179734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4CBD0CE-9AA1-7749-20C3-B89EC7885A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0316" y="3036576"/>
            <a:ext cx="5541800" cy="225687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C47666F-54E2-6ADA-EE15-7448173B0C95}"/>
              </a:ext>
            </a:extLst>
          </p:cNvPr>
          <p:cNvSpPr txBox="1"/>
          <p:nvPr/>
        </p:nvSpPr>
        <p:spPr>
          <a:xfrm>
            <a:off x="6427407" y="5427677"/>
            <a:ext cx="554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FF00"/>
                </a:solidFill>
              </a:rPr>
              <a:t>策略的现状：不满意的声音时有出现</a:t>
            </a:r>
            <a:endParaRPr lang="en-US" altLang="zh-CN" sz="2000" b="1" dirty="0">
              <a:solidFill>
                <a:srgbClr val="FFFF00"/>
              </a:solidFill>
            </a:endParaRPr>
          </a:p>
          <a:p>
            <a:endParaRPr lang="en-US" altLang="zh-CN" sz="2000" b="1" dirty="0">
              <a:solidFill>
                <a:srgbClr val="FFFF00"/>
              </a:solidFill>
            </a:endParaRPr>
          </a:p>
          <a:p>
            <a:r>
              <a:rPr lang="zh-CN" altLang="en-US" sz="2000" b="1" dirty="0">
                <a:solidFill>
                  <a:srgbClr val="FFFF00"/>
                </a:solidFill>
              </a:rPr>
              <a:t>不满意的到底是预期还是真实结果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24050" y="35560"/>
            <a:ext cx="85788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谁需要真正的智能驾驶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E9622FA-2499-10E5-8DC4-16BEB619B1CB}"/>
              </a:ext>
            </a:extLst>
          </p:cNvPr>
          <p:cNvSpPr txBox="1"/>
          <p:nvPr/>
        </p:nvSpPr>
        <p:spPr>
          <a:xfrm>
            <a:off x="3596081" y="864066"/>
            <a:ext cx="4999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——</a:t>
            </a:r>
            <a:r>
              <a:rPr lang="zh-CN" altLang="en-US" sz="2000" dirty="0">
                <a:solidFill>
                  <a:schemeClr val="bg1"/>
                </a:solidFill>
              </a:rPr>
              <a:t>策略猎手的市场定位和发展方向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1F0566B-ADF8-430C-F156-9BFC140B4104}"/>
              </a:ext>
            </a:extLst>
          </p:cNvPr>
          <p:cNvSpPr txBox="1"/>
          <p:nvPr/>
        </p:nvSpPr>
        <p:spPr>
          <a:xfrm>
            <a:off x="1166069" y="1686187"/>
            <a:ext cx="52011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ETF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处于高速发展期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CN" sz="2400" dirty="0">
              <a:solidFill>
                <a:schemeClr val="bg1"/>
              </a:solidFill>
            </a:endParaRPr>
          </a:p>
          <a:p>
            <a:pPr lvl="0"/>
            <a:r>
              <a:rPr lang="zh-CN" altLang="zh-CN" sz="2400" dirty="0">
                <a:solidFill>
                  <a:schemeClr val="bg1"/>
                </a:solidFill>
              </a:rPr>
              <a:t>2020‑10：ETF 总规模</a:t>
            </a:r>
            <a:endParaRPr lang="en-US" altLang="zh-CN" sz="2400" dirty="0">
              <a:solidFill>
                <a:schemeClr val="bg1"/>
              </a:solidFill>
            </a:endParaRPr>
          </a:p>
          <a:p>
            <a:pPr lvl="0"/>
            <a:r>
              <a:rPr lang="zh-CN" altLang="zh-CN" sz="2400" dirty="0">
                <a:solidFill>
                  <a:schemeClr val="bg1"/>
                </a:solidFill>
              </a:rPr>
              <a:t>首次突破1 万亿元</a:t>
            </a:r>
          </a:p>
          <a:p>
            <a:pPr lvl="0"/>
            <a:r>
              <a:rPr lang="zh-CN" altLang="zh-CN" sz="2400" dirty="0">
                <a:solidFill>
                  <a:schemeClr val="bg1"/>
                </a:solidFill>
              </a:rPr>
              <a:t>2023‑08：突破2 万亿元</a:t>
            </a:r>
          </a:p>
          <a:p>
            <a:pPr lvl="0"/>
            <a:r>
              <a:rPr lang="zh-CN" altLang="zh-CN" sz="2400" dirty="0">
                <a:solidFill>
                  <a:schemeClr val="bg1"/>
                </a:solidFill>
              </a:rPr>
              <a:t>2024‑09：突破3 万亿元</a:t>
            </a:r>
          </a:p>
          <a:p>
            <a:pPr lvl="0"/>
            <a:r>
              <a:rPr lang="zh-CN" altLang="zh-CN" sz="2400" dirty="0">
                <a:solidFill>
                  <a:schemeClr val="bg1"/>
                </a:solidFill>
              </a:rPr>
              <a:t>2025‑04：突破4 万亿元</a:t>
            </a:r>
          </a:p>
          <a:p>
            <a:pPr lvl="0"/>
            <a:r>
              <a:rPr lang="zh-CN" altLang="zh-CN" sz="2400" dirty="0">
                <a:solidFill>
                  <a:schemeClr val="bg1"/>
                </a:solidFill>
              </a:rPr>
              <a:t>2025‑08：突破5 万亿元</a:t>
            </a:r>
          </a:p>
          <a:p>
            <a:pPr lvl="0"/>
            <a:r>
              <a:rPr lang="zh-CN" altLang="zh-CN" sz="2400" dirty="0">
                <a:solidFill>
                  <a:schemeClr val="bg1"/>
                </a:solidFill>
              </a:rPr>
              <a:t>2025‑12：突破6 万亿元</a:t>
            </a:r>
            <a:endParaRPr lang="en-US" altLang="zh-CN" sz="2400" dirty="0">
              <a:solidFill>
                <a:schemeClr val="bg1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B337ABD-15DA-81C9-0192-0E97A27776D1}"/>
              </a:ext>
            </a:extLst>
          </p:cNvPr>
          <p:cNvSpPr txBox="1"/>
          <p:nvPr/>
        </p:nvSpPr>
        <p:spPr>
          <a:xfrm>
            <a:off x="6762925" y="1686186"/>
            <a:ext cx="46461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主要发展路径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CN" sz="2400" dirty="0">
              <a:solidFill>
                <a:schemeClr val="bg1"/>
              </a:solidFill>
            </a:endParaRPr>
          </a:p>
          <a:p>
            <a:pPr lvl="0"/>
            <a:r>
              <a:rPr lang="zh-CN" altLang="en-US" sz="2400" dirty="0">
                <a:solidFill>
                  <a:schemeClr val="bg1"/>
                </a:solidFill>
              </a:rPr>
              <a:t>覆盖更多品种：海外指数、商品、港股、</a:t>
            </a:r>
            <a:r>
              <a:rPr lang="en-US" altLang="zh-CN" sz="2400" dirty="0">
                <a:solidFill>
                  <a:schemeClr val="bg1"/>
                </a:solidFill>
              </a:rPr>
              <a:t>A</a:t>
            </a:r>
            <a:r>
              <a:rPr lang="zh-CN" altLang="en-US" sz="2400" dirty="0">
                <a:solidFill>
                  <a:schemeClr val="bg1"/>
                </a:solidFill>
              </a:rPr>
              <a:t>股宽基、</a:t>
            </a:r>
            <a:r>
              <a:rPr lang="en-US" altLang="zh-CN" sz="2400" dirty="0">
                <a:solidFill>
                  <a:schemeClr val="bg1"/>
                </a:solidFill>
              </a:rPr>
              <a:t>A</a:t>
            </a:r>
            <a:r>
              <a:rPr lang="zh-CN" altLang="en-US" sz="2400" dirty="0">
                <a:solidFill>
                  <a:schemeClr val="bg1"/>
                </a:solidFill>
              </a:rPr>
              <a:t>股主题</a:t>
            </a:r>
            <a:endParaRPr lang="en-US" altLang="zh-CN" sz="2400" dirty="0">
              <a:solidFill>
                <a:schemeClr val="bg1"/>
              </a:solidFill>
            </a:endParaRPr>
          </a:p>
          <a:p>
            <a:pPr lvl="0"/>
            <a:endParaRPr lang="en-US" altLang="zh-CN" sz="2400" dirty="0">
              <a:solidFill>
                <a:schemeClr val="bg1"/>
              </a:solidFill>
            </a:endParaRPr>
          </a:p>
          <a:p>
            <a:pPr lvl="0"/>
            <a:r>
              <a:rPr lang="zh-CN" altLang="en-US" sz="2400" dirty="0">
                <a:solidFill>
                  <a:schemeClr val="bg1"/>
                </a:solidFill>
              </a:rPr>
              <a:t>覆盖更多策略类型：全球轮动（宏观）、行业</a:t>
            </a:r>
            <a:r>
              <a:rPr lang="en-US" altLang="zh-CN" sz="2400" dirty="0">
                <a:solidFill>
                  <a:schemeClr val="bg1"/>
                </a:solidFill>
              </a:rPr>
              <a:t>/</a:t>
            </a:r>
            <a:r>
              <a:rPr lang="zh-CN" altLang="en-US" sz="2400" dirty="0">
                <a:solidFill>
                  <a:schemeClr val="bg1"/>
                </a:solidFill>
              </a:rPr>
              <a:t>主题轮动、指数中低频择时、指数中高频择时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F2A40A3-D46F-FBDD-B873-3EC3D5986FEA}"/>
              </a:ext>
            </a:extLst>
          </p:cNvPr>
          <p:cNvSpPr txBox="1"/>
          <p:nvPr/>
        </p:nvSpPr>
        <p:spPr>
          <a:xfrm>
            <a:off x="1166069" y="5293453"/>
            <a:ext cx="10242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策略猎手会继续以</a:t>
            </a:r>
            <a:r>
              <a:rPr lang="en-US" altLang="zh-CN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ETF</a:t>
            </a:r>
            <a:r>
              <a:rPr lang="zh-CN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为核心方向，推动量化智能化的投资模型体系。</a:t>
            </a:r>
            <a:endParaRPr lang="en-US" altLang="zh-CN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150000"/>
              </a:lnSpc>
            </a:pPr>
            <a:r>
              <a:rPr lang="zh-CN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但策略猎手未必能够真正走成低门槛量化平权的产品，而更可能是高资产投资人的配置方向之一。</a:t>
            </a:r>
            <a:endParaRPr lang="zh-CN" altLang="zh-CN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 dirty="0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5d6e9262-ca8a-4070-8ad5-698f89e303ea"/>
  <p:tag name="COMMONDATA" val="eyJoZGlkIjoiM2I3NDIyNjZhODdjNDBiNzFhNTYyOTJiY2UyMWE3Nm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694</Words>
  <Application>Microsoft Office PowerPoint</Application>
  <PresentationFormat>宽屏</PresentationFormat>
  <Paragraphs>55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思源黑体 CN Bold</vt:lpstr>
      <vt:lpstr>思源黑体 CN Light</vt:lpstr>
      <vt:lpstr>思源黑体 CN Medium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zixuan sun</dc:creator>
  <cp:lastModifiedBy>zixuan sun</cp:lastModifiedBy>
  <cp:revision>268</cp:revision>
  <dcterms:created xsi:type="dcterms:W3CDTF">2022-12-31T05:43:00Z</dcterms:created>
  <dcterms:modified xsi:type="dcterms:W3CDTF">2026-08-29T05:33:27Z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BA4E2243C05B4225B333662A58CDDB7E_13</vt:lpwstr>
  </property>
</Properties>
</file>