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329" r:id="rId3"/>
    <p:sldId id="321" r:id="rId4"/>
    <p:sldId id="322" r:id="rId5"/>
    <p:sldId id="330" r:id="rId6"/>
    <p:sldId id="333" r:id="rId7"/>
    <p:sldId id="334" r:id="rId8"/>
    <p:sldId id="335" r:id="rId9"/>
    <p:sldId id="336" r:id="rId10"/>
    <p:sldId id="337" r:id="rId11"/>
    <p:sldId id="338" r:id="rId12"/>
    <p:sldId id="339" r:id="rId13"/>
    <p:sldId id="340" r:id="rId15"/>
    <p:sldId id="341" r:id="rId16"/>
    <p:sldId id="342" r:id="rId17"/>
    <p:sldId id="344" r:id="rId18"/>
    <p:sldId id="358" r:id="rId19"/>
    <p:sldId id="350" r:id="rId20"/>
    <p:sldId id="351" r:id="rId21"/>
    <p:sldId id="352" r:id="rId22"/>
    <p:sldId id="360" r:id="rId23"/>
    <p:sldId id="354" r:id="rId24"/>
    <p:sldId id="355" r:id="rId25"/>
    <p:sldId id="357" r:id="rId26"/>
    <p:sldId id="327" r:id="rId27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3" userDrawn="1">
          <p15:clr>
            <a:srgbClr val="A4A3A4"/>
          </p15:clr>
        </p15:guide>
        <p15:guide id="2" pos="361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admin" initials="a" lastIdx="1" clrIdx="0"/>
  <p:cmAuthor id="3" name="Mia Vida Villanueva" initials="MVV" lastIdx="0" clrIdx="2"/>
  <p:cmAuthor id="4" name="1206988966@qq.com" initials="1" lastIdx="0" clrIdx="3"/>
  <p:cmAuthor id="5" name="姜伟光" initials="姜" lastIdx="0" clrIdx="4"/>
  <p:cmAuthor id="6" name="lenovo" initials="l" lastIdx="0" clrIdx="5"/>
  <p:cmAuthor id="7" name="Administrator" initials="A" lastIdx="0" clrIdx="6"/>
  <p:cmAuthor id="8" name="ming qiu" initials="m" lastIdx="0" clrIdx="7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53"/>
        <p:guide pos="361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2" Type="http://schemas.openxmlformats.org/officeDocument/2006/relationships/tags" Target="tags/tag86.xml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6.xml"/><Relationship Id="rId3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  <p:pic>
        <p:nvPicPr>
          <p:cNvPr id="2" name="图片 1" descr="图片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74320" y="327025"/>
            <a:ext cx="1671320" cy="4356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  <p:pic>
        <p:nvPicPr>
          <p:cNvPr id="2" name="图片 1" descr="图片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4320" y="327025"/>
            <a:ext cx="1671320" cy="4356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  <p:pic>
        <p:nvPicPr>
          <p:cNvPr id="3" name="图片 2" descr="图片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74320" y="189865"/>
            <a:ext cx="1671320" cy="4356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tags" Target="../tags/tag12.xml"/><Relationship Id="rId7" Type="http://schemas.openxmlformats.org/officeDocument/2006/relationships/tags" Target="../tags/tag1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16.xml"/><Relationship Id="rId11" Type="http://schemas.openxmlformats.org/officeDocument/2006/relationships/tags" Target="../tags/tag15.xml"/><Relationship Id="rId10" Type="http://schemas.openxmlformats.org/officeDocument/2006/relationships/tags" Target="../tags/tag14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21.xml"/><Relationship Id="rId6" Type="http://schemas.openxmlformats.org/officeDocument/2006/relationships/image" Target="../media/image8.png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56.xml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tags" Target="../tags/tag55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4.xml"/><Relationship Id="rId3" Type="http://schemas.openxmlformats.org/officeDocument/2006/relationships/tags" Target="../tags/tag58.xml"/><Relationship Id="rId2" Type="http://schemas.openxmlformats.org/officeDocument/2006/relationships/image" Target="../media/image32.png"/><Relationship Id="rId1" Type="http://schemas.openxmlformats.org/officeDocument/2006/relationships/tags" Target="../tags/tag57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0.xml"/><Relationship Id="rId2" Type="http://schemas.openxmlformats.org/officeDocument/2006/relationships/image" Target="../media/image33.png"/><Relationship Id="rId1" Type="http://schemas.openxmlformats.org/officeDocument/2006/relationships/tags" Target="../tags/tag59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5.xml"/><Relationship Id="rId2" Type="http://schemas.openxmlformats.org/officeDocument/2006/relationships/image" Target="../media/image34.jpeg"/><Relationship Id="rId1" Type="http://schemas.openxmlformats.org/officeDocument/2006/relationships/tags" Target="../tags/tag64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67.xml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tags" Target="../tags/tag66.xml"/><Relationship Id="rId1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9.xml"/><Relationship Id="rId2" Type="http://schemas.openxmlformats.org/officeDocument/2006/relationships/image" Target="../media/image38.png"/><Relationship Id="rId1" Type="http://schemas.openxmlformats.org/officeDocument/2006/relationships/tags" Target="../tags/tag68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1.xml"/><Relationship Id="rId2" Type="http://schemas.openxmlformats.org/officeDocument/2006/relationships/image" Target="../media/image39.png"/><Relationship Id="rId1" Type="http://schemas.openxmlformats.org/officeDocument/2006/relationships/tags" Target="../tags/tag70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tags" Target="../tags/tag72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6.xml"/><Relationship Id="rId2" Type="http://schemas.openxmlformats.org/officeDocument/2006/relationships/image" Target="../media/image34.jpeg"/><Relationship Id="rId1" Type="http://schemas.openxmlformats.org/officeDocument/2006/relationships/tags" Target="../tags/tag75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8.xml"/><Relationship Id="rId8" Type="http://schemas.openxmlformats.org/officeDocument/2006/relationships/tags" Target="../tags/tag27.xml"/><Relationship Id="rId7" Type="http://schemas.openxmlformats.org/officeDocument/2006/relationships/tags" Target="../tags/tag26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image" Target="../media/image10.png"/><Relationship Id="rId3" Type="http://schemas.openxmlformats.org/officeDocument/2006/relationships/tags" Target="../tags/tag23.xml"/><Relationship Id="rId20" Type="http://schemas.openxmlformats.org/officeDocument/2006/relationships/slideLayout" Target="../slideLayouts/slideLayout4.xml"/><Relationship Id="rId2" Type="http://schemas.openxmlformats.org/officeDocument/2006/relationships/tags" Target="../tags/tag22.xml"/><Relationship Id="rId19" Type="http://schemas.openxmlformats.org/officeDocument/2006/relationships/tags" Target="../tags/tag38.xml"/><Relationship Id="rId18" Type="http://schemas.openxmlformats.org/officeDocument/2006/relationships/tags" Target="../tags/tag37.xml"/><Relationship Id="rId17" Type="http://schemas.openxmlformats.org/officeDocument/2006/relationships/tags" Target="../tags/tag36.xml"/><Relationship Id="rId16" Type="http://schemas.openxmlformats.org/officeDocument/2006/relationships/tags" Target="../tags/tag35.xml"/><Relationship Id="rId15" Type="http://schemas.openxmlformats.org/officeDocument/2006/relationships/tags" Target="../tags/tag34.xml"/><Relationship Id="rId14" Type="http://schemas.openxmlformats.org/officeDocument/2006/relationships/tags" Target="../tags/tag33.xml"/><Relationship Id="rId13" Type="http://schemas.openxmlformats.org/officeDocument/2006/relationships/tags" Target="../tags/tag32.xml"/><Relationship Id="rId12" Type="http://schemas.openxmlformats.org/officeDocument/2006/relationships/tags" Target="../tags/tag31.xml"/><Relationship Id="rId11" Type="http://schemas.openxmlformats.org/officeDocument/2006/relationships/tags" Target="../tags/tag30.xml"/><Relationship Id="rId10" Type="http://schemas.openxmlformats.org/officeDocument/2006/relationships/tags" Target="../tags/tag29.xml"/><Relationship Id="rId1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8.xml"/><Relationship Id="rId3" Type="http://schemas.openxmlformats.org/officeDocument/2006/relationships/image" Target="../media/image41.png"/><Relationship Id="rId2" Type="http://schemas.openxmlformats.org/officeDocument/2006/relationships/tags" Target="../tags/tag77.xml"/><Relationship Id="rId1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0.xml"/><Relationship Id="rId2" Type="http://schemas.openxmlformats.org/officeDocument/2006/relationships/image" Target="../media/image42.png"/><Relationship Id="rId1" Type="http://schemas.openxmlformats.org/officeDocument/2006/relationships/tags" Target="../tags/tag79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2.xml"/><Relationship Id="rId2" Type="http://schemas.openxmlformats.org/officeDocument/2006/relationships/image" Target="../media/image43.png"/><Relationship Id="rId1" Type="http://schemas.openxmlformats.org/officeDocument/2006/relationships/tags" Target="../tags/tag81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4.xml"/><Relationship Id="rId2" Type="http://schemas.openxmlformats.org/officeDocument/2006/relationships/image" Target="../media/image44.png"/><Relationship Id="rId1" Type="http://schemas.openxmlformats.org/officeDocument/2006/relationships/tags" Target="../tags/tag8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85.xml"/><Relationship Id="rId1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3.xml"/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tags" Target="../tags/tag42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5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tags" Target="../tags/tag44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image" Target="../media/image23.png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2" Type="http://schemas.openxmlformats.org/officeDocument/2006/relationships/slideLayout" Target="../slideLayouts/slideLayout4.xml"/><Relationship Id="rId11" Type="http://schemas.openxmlformats.org/officeDocument/2006/relationships/tags" Target="../tags/tag47.xml"/><Relationship Id="rId10" Type="http://schemas.openxmlformats.org/officeDocument/2006/relationships/tags" Target="../tags/tag46.xml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9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48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4.xml"/><Relationship Id="rId3" Type="http://schemas.openxmlformats.org/officeDocument/2006/relationships/image" Target="../media/image28.png"/><Relationship Id="rId2" Type="http://schemas.openxmlformats.org/officeDocument/2006/relationships/tags" Target="../tags/tag53.xml"/><Relationship Id="rId1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框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5374640" y="4196715"/>
            <a:ext cx="526923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经传多赢投研总监，软件产品架构师。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3"/>
            </p:custDataLst>
          </p:nvPr>
        </p:nvSpPr>
        <p:spPr>
          <a:xfrm>
            <a:off x="5361305" y="4479925"/>
            <a:ext cx="52825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北京大学金融系毕业,从业十余年,坚持以资金推动论为研究核心，形成了以机构思路选股，游资思路跟踪的稳健投资模型。独创双龙战法，机构分析战法等软件经典战法，深受广大用户的喜爱。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5027930" y="788035"/>
            <a:ext cx="5952490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>
              <a:lnSpc>
                <a:spcPct val="100000"/>
              </a:lnSpc>
            </a:pPr>
            <a:r>
              <a:rPr lang="zh-CN" sz="80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行稳致远</a:t>
            </a:r>
            <a:endParaRPr lang="zh-CN" sz="80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ctr" fontAlgn="auto">
              <a:lnSpc>
                <a:spcPct val="100000"/>
              </a:lnSpc>
            </a:pPr>
            <a:r>
              <a:rPr lang="zh-CN" sz="80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轮动前行</a:t>
            </a:r>
            <a:endParaRPr lang="zh-CN" sz="80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17265"/>
            <a:ext cx="5671820" cy="73088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75020" y="3572510"/>
            <a:ext cx="5394960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杨春虎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投顾执业编号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:A1120619100003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  <a:p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       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基金从业编号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:A20250618011797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pic>
        <p:nvPicPr>
          <p:cNvPr id="4" name="图片 3" descr="杨春虎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480" y="850265"/>
            <a:ext cx="4079875" cy="512000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663700" y="5746750"/>
            <a:ext cx="88646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chemeClr val="bg1"/>
                </a:solidFill>
              </a:rPr>
              <a:t>年线金叉区域</a:t>
            </a:r>
            <a:r>
              <a:rPr lang="en-US" altLang="zh-CN" b="1">
                <a:solidFill>
                  <a:schemeClr val="bg1"/>
                </a:solidFill>
              </a:rPr>
              <a:t>31</a:t>
            </a:r>
            <a:r>
              <a:rPr lang="zh-CN" altLang="en-US" b="1">
                <a:solidFill>
                  <a:schemeClr val="bg1"/>
                </a:solidFill>
              </a:rPr>
              <a:t>个，季线金叉区域</a:t>
            </a:r>
            <a:r>
              <a:rPr lang="en-US" altLang="zh-CN" b="1">
                <a:solidFill>
                  <a:schemeClr val="bg1"/>
                </a:solidFill>
              </a:rPr>
              <a:t>1</a:t>
            </a:r>
            <a:r>
              <a:rPr lang="zh-CN" altLang="en-US" b="1">
                <a:solidFill>
                  <a:schemeClr val="bg1"/>
                </a:solidFill>
              </a:rPr>
              <a:t>个，长期向好，中期震荡，逢低布局</a:t>
            </a:r>
            <a:endParaRPr lang="zh-CN" altLang="en-US" b="1">
              <a:solidFill>
                <a:schemeClr val="bg1"/>
              </a:solidFill>
            </a:endParaRPr>
          </a:p>
          <a:p>
            <a:pPr algn="ctr"/>
            <a:r>
              <a:rPr lang="zh-CN" altLang="en-US" b="1">
                <a:solidFill>
                  <a:schemeClr val="bg1"/>
                </a:solidFill>
              </a:rPr>
              <a:t>月线金叉区域</a:t>
            </a:r>
            <a:r>
              <a:rPr lang="en-US" altLang="zh-CN" b="1">
                <a:solidFill>
                  <a:schemeClr val="bg1"/>
                </a:solidFill>
              </a:rPr>
              <a:t>1</a:t>
            </a:r>
            <a:r>
              <a:rPr lang="zh-CN" altLang="en-US" b="1">
                <a:solidFill>
                  <a:schemeClr val="bg1"/>
                </a:solidFill>
              </a:rPr>
              <a:t>个，周线金叉区域</a:t>
            </a:r>
            <a:r>
              <a:rPr lang="en-US" altLang="zh-CN" b="1">
                <a:solidFill>
                  <a:schemeClr val="bg1"/>
                </a:solidFill>
              </a:rPr>
              <a:t>31</a:t>
            </a:r>
            <a:r>
              <a:rPr lang="zh-CN" altLang="en-US" b="1">
                <a:solidFill>
                  <a:schemeClr val="bg1"/>
                </a:solidFill>
              </a:rPr>
              <a:t>个，反弹延续，陆续月线金叉，创业板领先</a:t>
            </a:r>
            <a:endParaRPr lang="zh-CN" altLang="en-US" b="1">
              <a:solidFill>
                <a:schemeClr val="bg1"/>
              </a:solidFill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周期共振，轮动分化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530" y="836295"/>
            <a:ext cx="9044305" cy="49110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935" y="1814195"/>
            <a:ext cx="3676015" cy="26784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9520" y="4551680"/>
            <a:ext cx="5478780" cy="9525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4635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跌破熊线，机会来临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313180" y="5787390"/>
            <a:ext cx="95332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b="1" dirty="0" smtClean="0">
                <a:solidFill>
                  <a:schemeClr val="bg1"/>
                </a:solidFill>
                <a:sym typeface="+mn-ea"/>
              </a:rPr>
              <a:t>跌破熊线，蓝线启动，行情低点，熊线上移，短线上攻启动，静待月线金叉，机会以来</a:t>
            </a:r>
            <a:endParaRPr lang="zh-CN" b="1" dirty="0" smtClean="0">
              <a:solidFill>
                <a:schemeClr val="bg1"/>
              </a:solidFill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b="1" dirty="0" smtClean="0">
                <a:solidFill>
                  <a:schemeClr val="bg1"/>
                </a:solidFill>
                <a:sym typeface="+mn-ea"/>
              </a:rPr>
              <a:t>创成长，创</a:t>
            </a:r>
            <a:r>
              <a:rPr lang="en-US" altLang="zh-CN" b="1" dirty="0" smtClean="0">
                <a:solidFill>
                  <a:schemeClr val="bg1"/>
                </a:solidFill>
                <a:sym typeface="+mn-ea"/>
              </a:rPr>
              <a:t>50</a:t>
            </a:r>
            <a:r>
              <a:rPr lang="zh-CN" altLang="en-US" b="1" dirty="0" smtClean="0">
                <a:solidFill>
                  <a:schemeClr val="bg1"/>
                </a:solidFill>
                <a:sym typeface="+mn-ea"/>
              </a:rPr>
              <a:t>，创大盘，深证</a:t>
            </a:r>
            <a:r>
              <a:rPr lang="en-US" altLang="zh-CN" b="1" dirty="0" smtClean="0">
                <a:solidFill>
                  <a:schemeClr val="bg1"/>
                </a:solidFill>
                <a:sym typeface="+mn-ea"/>
              </a:rPr>
              <a:t>100</a:t>
            </a:r>
            <a:r>
              <a:rPr lang="zh-CN" altLang="en-US" b="1" dirty="0" smtClean="0">
                <a:solidFill>
                  <a:schemeClr val="bg1"/>
                </a:solidFill>
                <a:sym typeface="+mn-ea"/>
              </a:rPr>
              <a:t>，科创</a:t>
            </a:r>
            <a:r>
              <a:rPr lang="en-US" altLang="zh-CN" b="1" dirty="0" smtClean="0">
                <a:solidFill>
                  <a:schemeClr val="bg1"/>
                </a:solidFill>
                <a:sym typeface="+mn-ea"/>
              </a:rPr>
              <a:t>100</a:t>
            </a:r>
            <a:r>
              <a:rPr lang="zh-CN" altLang="en-US" b="1" dirty="0" smtClean="0">
                <a:solidFill>
                  <a:schemeClr val="bg1"/>
                </a:solidFill>
                <a:sym typeface="+mn-ea"/>
              </a:rPr>
              <a:t>，创业</a:t>
            </a:r>
            <a:r>
              <a:rPr lang="en-US" altLang="zh-CN" b="1" dirty="0" smtClean="0">
                <a:solidFill>
                  <a:schemeClr val="bg1"/>
                </a:solidFill>
                <a:sym typeface="+mn-ea"/>
              </a:rPr>
              <a:t>100</a:t>
            </a:r>
            <a:r>
              <a:rPr lang="zh-CN" altLang="en-US" b="1" dirty="0" smtClean="0">
                <a:solidFill>
                  <a:schemeClr val="bg1"/>
                </a:solidFill>
                <a:sym typeface="+mn-ea"/>
              </a:rPr>
              <a:t>，创业板指，熊线上移</a:t>
            </a:r>
            <a:endParaRPr lang="zh-CN" altLang="en-US" b="1" dirty="0" smtClean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765" y="751840"/>
            <a:ext cx="9315450" cy="50577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切合实际，降低预期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393065" y="5822950"/>
            <a:ext cx="11149965" cy="628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rtl="0" eaLnBrk="0">
              <a:lnSpc>
                <a:spcPct val="97000"/>
              </a:lnSpc>
            </a:pPr>
            <a:r>
              <a:rPr lang="zh-CN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指数增强的本质：调整跑赢指数，上涨跑赢指数，震荡区域低位机会</a:t>
            </a:r>
            <a:endParaRPr lang="zh-CN" b="1" kern="0" spc="50" dirty="0">
              <a:solidFill>
                <a:schemeClr val="bg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 rtl="0" eaLnBrk="0">
              <a:lnSpc>
                <a:spcPct val="97000"/>
              </a:lnSpc>
            </a:pPr>
            <a:r>
              <a:rPr lang="zh-CN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中小盘机会明显，指增上涨初期建仓，小调整小加仓，大调整大加仓，附带基金理财服务教学</a:t>
            </a:r>
            <a:endParaRPr lang="zh-CN" b="1" kern="0" spc="50" dirty="0">
              <a:solidFill>
                <a:schemeClr val="bg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0" y="836295"/>
            <a:ext cx="9081135" cy="49307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全球变局，安全资产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安全资产，现金为王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505" y="836295"/>
            <a:ext cx="9110345" cy="471297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45260" y="5554980"/>
            <a:ext cx="93002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发展讲故事，安全讲本金，过渡看分红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逆全球化进程中</a:t>
            </a:r>
            <a:r>
              <a:rPr lang="en-US" altLang="zh-CN" b="1" dirty="0" smtClean="0">
                <a:solidFill>
                  <a:schemeClr val="bg1"/>
                </a:solidFill>
              </a:rPr>
              <a:t> </a:t>
            </a:r>
            <a:r>
              <a:rPr lang="zh-CN" altLang="en-US" b="1" dirty="0" smtClean="0">
                <a:solidFill>
                  <a:schemeClr val="bg1"/>
                </a:solidFill>
              </a:rPr>
              <a:t>，安全资产</a:t>
            </a:r>
            <a:r>
              <a:rPr lang="en-US" altLang="zh-CN" b="1" dirty="0" smtClean="0">
                <a:solidFill>
                  <a:schemeClr val="bg1"/>
                </a:solidFill>
              </a:rPr>
              <a:t>vs</a:t>
            </a:r>
            <a:r>
              <a:rPr lang="zh-CN" altLang="en-US" b="1" dirty="0" smtClean="0">
                <a:solidFill>
                  <a:schemeClr val="bg1"/>
                </a:solidFill>
              </a:rPr>
              <a:t>新基建</a:t>
            </a:r>
            <a:r>
              <a:rPr lang="zh-CN" altLang="en-US" b="1" dirty="0" smtClean="0">
                <a:solidFill>
                  <a:schemeClr val="bg1"/>
                </a:solidFill>
              </a:rPr>
              <a:t>，左手红利现金，右手科技基建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地产</a:t>
            </a:r>
            <a:r>
              <a:rPr lang="en-US" altLang="zh-CN" b="1" dirty="0" smtClean="0">
                <a:solidFill>
                  <a:schemeClr val="bg1"/>
                </a:solidFill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</a:rPr>
              <a:t>数据</a:t>
            </a:r>
            <a:r>
              <a:rPr lang="en-US" altLang="zh-CN" b="1" dirty="0" smtClean="0">
                <a:solidFill>
                  <a:schemeClr val="bg1"/>
                </a:solidFill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</a:rPr>
              <a:t>金融，资产兴则民兴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9390" y="783590"/>
            <a:ext cx="9271635" cy="5034915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4635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风格转换，创业大盘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0815" y="578739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en-US" altLang="zh-CN" b="1" dirty="0" smtClean="0">
                <a:solidFill>
                  <a:schemeClr val="bg1"/>
                </a:solidFill>
                <a:sym typeface="+mn-ea"/>
              </a:rPr>
              <a:t>47</a:t>
            </a:r>
            <a:r>
              <a:rPr lang="zh-CN" altLang="en-US" b="1" dirty="0" smtClean="0">
                <a:solidFill>
                  <a:schemeClr val="bg1"/>
                </a:solidFill>
                <a:sym typeface="+mn-ea"/>
              </a:rPr>
              <a:t>个行业年线金叉区域，</a:t>
            </a:r>
            <a:r>
              <a:rPr lang="en-US" altLang="zh-CN" b="1" dirty="0" smtClean="0">
                <a:solidFill>
                  <a:schemeClr val="bg1"/>
                </a:solidFill>
                <a:sym typeface="+mn-ea"/>
              </a:rPr>
              <a:t>8</a:t>
            </a:r>
            <a:r>
              <a:rPr lang="zh-CN" altLang="en-US" b="1" dirty="0" smtClean="0">
                <a:solidFill>
                  <a:schemeClr val="bg1"/>
                </a:solidFill>
                <a:sym typeface="+mn-ea"/>
              </a:rPr>
              <a:t>个季线金叉区域，</a:t>
            </a:r>
            <a:r>
              <a:rPr lang="en-US" altLang="zh-CN" b="1" dirty="0" smtClean="0">
                <a:solidFill>
                  <a:schemeClr val="bg1"/>
                </a:solidFill>
                <a:sym typeface="+mn-ea"/>
              </a:rPr>
              <a:t>4</a:t>
            </a:r>
            <a:r>
              <a:rPr lang="zh-CN" altLang="en-US" b="1" dirty="0" smtClean="0">
                <a:solidFill>
                  <a:schemeClr val="bg1"/>
                </a:solidFill>
                <a:sym typeface="+mn-ea"/>
              </a:rPr>
              <a:t>个月线金叉区域，</a:t>
            </a:r>
            <a:r>
              <a:rPr lang="en-US" altLang="zh-CN" b="1" dirty="0" smtClean="0">
                <a:solidFill>
                  <a:schemeClr val="bg1"/>
                </a:solidFill>
                <a:sym typeface="+mn-ea"/>
              </a:rPr>
              <a:t>49</a:t>
            </a:r>
            <a:r>
              <a:rPr lang="zh-CN" altLang="en-US" b="1" dirty="0" smtClean="0">
                <a:solidFill>
                  <a:schemeClr val="bg1"/>
                </a:solidFill>
                <a:sym typeface="+mn-ea"/>
              </a:rPr>
              <a:t>个行业周线金叉区域</a:t>
            </a:r>
            <a:endParaRPr lang="zh-CN" altLang="en-US" b="1" dirty="0" smtClean="0">
              <a:solidFill>
                <a:schemeClr val="bg1"/>
              </a:solidFill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b="1" dirty="0" smtClean="0">
                <a:solidFill>
                  <a:schemeClr val="bg1"/>
                </a:solidFill>
                <a:sym typeface="+mn-ea"/>
              </a:rPr>
              <a:t>风格切换，轮动补涨，行业</a:t>
            </a:r>
            <a:r>
              <a:rPr lang="en-US" altLang="zh-CN" b="1" dirty="0" smtClean="0">
                <a:solidFill>
                  <a:schemeClr val="bg1"/>
                </a:solidFill>
                <a:sym typeface="+mn-ea"/>
              </a:rPr>
              <a:t>ETF</a:t>
            </a:r>
            <a:r>
              <a:rPr lang="zh-CN" altLang="en-US" b="1" dirty="0" smtClean="0">
                <a:solidFill>
                  <a:schemeClr val="bg1"/>
                </a:solidFill>
                <a:sym typeface="+mn-ea"/>
              </a:rPr>
              <a:t>或前十大重仓股的信号机会</a:t>
            </a:r>
            <a:endParaRPr lang="zh-CN" altLang="en-US" b="1" dirty="0" smtClean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5620" y="1863725"/>
            <a:ext cx="2799080" cy="33686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1060" y="1863725"/>
            <a:ext cx="3529965" cy="33686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控盘增加，趋势启动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96060" y="576262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控盘增加，平台突破，关注</a:t>
            </a:r>
            <a:r>
              <a:rPr lang="zh-CN" b="1" dirty="0" smtClean="0">
                <a:solidFill>
                  <a:schemeClr val="bg1"/>
                </a:solidFill>
              </a:rPr>
              <a:t>下个日线金叉的机会</a:t>
            </a:r>
            <a:r>
              <a:rPr lang="zh-CN" altLang="en-US" b="1" dirty="0" smtClean="0">
                <a:solidFill>
                  <a:schemeClr val="bg1"/>
                </a:solidFill>
              </a:rPr>
              <a:t>，注</a:t>
            </a:r>
            <a:r>
              <a:rPr lang="zh-CN" b="1" dirty="0" smtClean="0">
                <a:solidFill>
                  <a:schemeClr val="bg1"/>
                </a:solidFill>
              </a:rPr>
              <a:t>意业绩波动风险</a:t>
            </a:r>
            <a:endParaRPr lang="zh-CN" b="1" dirty="0" smtClean="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195" y="782320"/>
            <a:ext cx="9171305" cy="498030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控盘增加，趋势启动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96060" y="576262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控盘增加，平台突破，关注</a:t>
            </a:r>
            <a:r>
              <a:rPr lang="zh-CN" b="1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b="1" dirty="0" smtClean="0">
                <a:solidFill>
                  <a:schemeClr val="bg1"/>
                </a:solidFill>
              </a:rPr>
              <a:t>，注</a:t>
            </a:r>
            <a:r>
              <a:rPr lang="zh-CN" b="1" dirty="0" smtClean="0">
                <a:solidFill>
                  <a:schemeClr val="bg1"/>
                </a:solidFill>
              </a:rPr>
              <a:t>意业绩波动风险</a:t>
            </a:r>
            <a:endParaRPr lang="zh-CN" b="1" dirty="0" smtClean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465" y="788035"/>
            <a:ext cx="9069070" cy="49244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产业主题，强者恒强</a:t>
            </a:r>
            <a:endParaRPr lang="en-US" altLang="zh-CN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安全资产，现金为王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505" y="836295"/>
            <a:ext cx="9110345" cy="471297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45260" y="5554980"/>
            <a:ext cx="93002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发展讲故事，安全讲本金，过渡看分红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逆全球化进程中</a:t>
            </a:r>
            <a:r>
              <a:rPr lang="en-US" altLang="zh-CN" b="1" dirty="0" smtClean="0">
                <a:solidFill>
                  <a:schemeClr val="bg1"/>
                </a:solidFill>
              </a:rPr>
              <a:t> </a:t>
            </a:r>
            <a:r>
              <a:rPr lang="zh-CN" altLang="en-US" b="1" dirty="0" smtClean="0">
                <a:solidFill>
                  <a:schemeClr val="bg1"/>
                </a:solidFill>
              </a:rPr>
              <a:t>，安全资产</a:t>
            </a:r>
            <a:r>
              <a:rPr lang="en-US" altLang="zh-CN" b="1" dirty="0" smtClean="0">
                <a:solidFill>
                  <a:schemeClr val="bg1"/>
                </a:solidFill>
              </a:rPr>
              <a:t>vs</a:t>
            </a:r>
            <a:r>
              <a:rPr lang="zh-CN" altLang="en-US" b="1" dirty="0" smtClean="0">
                <a:solidFill>
                  <a:schemeClr val="bg1"/>
                </a:solidFill>
              </a:rPr>
              <a:t>新基建</a:t>
            </a:r>
            <a:r>
              <a:rPr lang="zh-CN" altLang="en-US" b="1" dirty="0" smtClean="0">
                <a:solidFill>
                  <a:schemeClr val="bg1"/>
                </a:solidFill>
              </a:rPr>
              <a:t>，左手红利现金，右手科技基建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地产</a:t>
            </a:r>
            <a:r>
              <a:rPr lang="en-US" altLang="zh-CN" b="1" dirty="0" smtClean="0">
                <a:solidFill>
                  <a:schemeClr val="bg1"/>
                </a:solidFill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</a:rPr>
              <a:t>数据</a:t>
            </a:r>
            <a:r>
              <a:rPr lang="en-US" altLang="zh-CN" b="1" dirty="0" smtClean="0">
                <a:solidFill>
                  <a:schemeClr val="bg1"/>
                </a:solidFill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</a:rPr>
              <a:t>金融，资产兴则民兴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目录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4" name="组合 3"/>
          <p:cNvGrpSpPr/>
          <p:nvPr>
            <p:custDataLst>
              <p:tags r:id="rId2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5" name="图片 4" descr="第一章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5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开局之年，稳字当头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7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10" name="图片 9" descr="第一章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9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0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短线超跌，轮动前行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11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19" name="图片 18" descr="第一章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13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4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全球变局，安全资产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23" name="组合 22"/>
          <p:cNvGrpSpPr/>
          <p:nvPr>
            <p:custDataLst>
              <p:tags r:id="rId15"/>
            </p:custDataLst>
          </p:nvPr>
        </p:nvGrpSpPr>
        <p:grpSpPr>
          <a:xfrm>
            <a:off x="4187825" y="4697730"/>
            <a:ext cx="6595745" cy="808355"/>
            <a:chOff x="6595" y="2178"/>
            <a:chExt cx="10387" cy="1273"/>
          </a:xfrm>
        </p:grpSpPr>
        <p:pic>
          <p:nvPicPr>
            <p:cNvPr id="32" name="图片 31" descr="第一章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>
              <p:custDataLst>
                <p:tags r:id="rId17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四章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34" name="文本框 33"/>
            <p:cNvSpPr txBox="1"/>
            <p:nvPr>
              <p:custDataLst>
                <p:tags r:id="rId18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产业主题，强者恒强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19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24810" y="836295"/>
            <a:ext cx="9017635" cy="4896485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产业主题，能源科技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77088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空间龙头</a:t>
            </a:r>
            <a:r>
              <a:rPr lang="en-US" altLang="zh-CN" b="1" dirty="0" smtClean="0">
                <a:solidFill>
                  <a:schemeClr val="bg1"/>
                </a:solidFill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</a:rPr>
              <a:t>趋势龙头</a:t>
            </a:r>
            <a:r>
              <a:rPr lang="en-US" altLang="zh-CN" b="1" dirty="0" smtClean="0">
                <a:solidFill>
                  <a:schemeClr val="bg1"/>
                </a:solidFill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</a:rPr>
              <a:t>控盘反复</a:t>
            </a:r>
            <a:endParaRPr lang="zh-CN" b="1" dirty="0" smtClean="0">
              <a:solidFill>
                <a:schemeClr val="bg1"/>
              </a:solidFill>
            </a:endParaRPr>
          </a:p>
          <a:p>
            <a:pPr algn="ctr"/>
            <a:r>
              <a:rPr lang="zh-CN" b="1" dirty="0" smtClean="0">
                <a:solidFill>
                  <a:schemeClr val="bg1"/>
                </a:solidFill>
              </a:rPr>
              <a:t>液冷，光通信，能源，玻璃，医药</a:t>
            </a:r>
            <a:endParaRPr lang="zh-CN" b="1" dirty="0" smtClean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45" y="835660"/>
            <a:ext cx="7534910" cy="48977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控盘增加，趋势启动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96060" y="576262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控盘增加，平台突破，关注</a:t>
            </a:r>
            <a:r>
              <a:rPr lang="zh-CN" b="1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b="1" dirty="0" smtClean="0">
                <a:solidFill>
                  <a:schemeClr val="bg1"/>
                </a:solidFill>
              </a:rPr>
              <a:t>，注</a:t>
            </a:r>
            <a:r>
              <a:rPr lang="zh-CN" b="1" dirty="0" smtClean="0">
                <a:solidFill>
                  <a:schemeClr val="bg1"/>
                </a:solidFill>
              </a:rPr>
              <a:t>意业绩波动风险</a:t>
            </a:r>
            <a:endParaRPr lang="zh-CN" b="1" dirty="0" smtClean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035" y="826135"/>
            <a:ext cx="9091930" cy="49364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控盘增加，趋势启动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96060" y="576262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控盘增加，平台突破，关注</a:t>
            </a:r>
            <a:r>
              <a:rPr lang="zh-CN" b="1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b="1" dirty="0" smtClean="0">
                <a:solidFill>
                  <a:schemeClr val="bg1"/>
                </a:solidFill>
              </a:rPr>
              <a:t>，注</a:t>
            </a:r>
            <a:r>
              <a:rPr lang="zh-CN" b="1" dirty="0" smtClean="0">
                <a:solidFill>
                  <a:schemeClr val="bg1"/>
                </a:solidFill>
              </a:rPr>
              <a:t>意业绩波动风险</a:t>
            </a:r>
            <a:endParaRPr lang="zh-CN" b="1" dirty="0" smtClean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6060" y="758190"/>
            <a:ext cx="9216390" cy="50044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控盘增加，趋势启动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96060" y="576262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控盘增加，平台突破，关注</a:t>
            </a:r>
            <a:r>
              <a:rPr lang="zh-CN" b="1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b="1" dirty="0" smtClean="0">
                <a:solidFill>
                  <a:schemeClr val="bg1"/>
                </a:solidFill>
              </a:rPr>
              <a:t>，注</a:t>
            </a:r>
            <a:r>
              <a:rPr lang="zh-CN" b="1" dirty="0" smtClean="0">
                <a:solidFill>
                  <a:schemeClr val="bg1"/>
                </a:solidFill>
              </a:rPr>
              <a:t>意业绩波动风险</a:t>
            </a:r>
            <a:endParaRPr lang="zh-CN" b="1" dirty="0" smtClean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380" y="788035"/>
            <a:ext cx="9159875" cy="49739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开局之年，稳字当头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65" y="1600835"/>
            <a:ext cx="7884160" cy="31978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1663700" y="5441315"/>
            <a:ext cx="88646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chemeClr val="bg1"/>
                </a:solidFill>
              </a:rPr>
              <a:t>切合实际，降低预期，争取更好结果</a:t>
            </a:r>
            <a:endParaRPr lang="zh-CN" altLang="en-US" b="1">
              <a:solidFill>
                <a:schemeClr val="bg1"/>
              </a:solidFill>
            </a:endParaRPr>
          </a:p>
          <a:p>
            <a:pPr algn="ctr"/>
            <a:r>
              <a:rPr lang="zh-CN" altLang="en-US" b="1">
                <a:solidFill>
                  <a:schemeClr val="bg1"/>
                </a:solidFill>
              </a:rPr>
              <a:t>绿色发展持续加码，设立国家低碳转型基金，培育氢能、绿色燃料等新增长点</a:t>
            </a:r>
            <a:endParaRPr lang="zh-CN" altLang="en-US" b="1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4345" y="1593215"/>
            <a:ext cx="3923030" cy="32054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切合实际，降低预期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投融协调，理财时代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684270" y="4851400"/>
            <a:ext cx="7755255" cy="14198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20000"/>
              </a:lnSpc>
            </a:pPr>
            <a:r>
              <a:rPr lang="en-US" b="1" dirty="0" smtClean="0">
                <a:solidFill>
                  <a:schemeClr val="bg1"/>
                </a:solidFill>
              </a:rPr>
              <a:t>30</a:t>
            </a:r>
            <a:r>
              <a:rPr lang="zh-CN" altLang="en-US" b="1" dirty="0" smtClean="0">
                <a:solidFill>
                  <a:schemeClr val="bg1"/>
                </a:solidFill>
              </a:rPr>
              <a:t>余年第一次，投资融资并重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zh-CN" altLang="en-US" b="1" dirty="0" smtClean="0">
                <a:solidFill>
                  <a:schemeClr val="bg1"/>
                </a:solidFill>
              </a:rPr>
              <a:t>稳股市，稳消费，稳预期，巩固向好势头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zh-CN" altLang="en-US" b="1" dirty="0" smtClean="0">
                <a:solidFill>
                  <a:schemeClr val="bg1"/>
                </a:solidFill>
              </a:rPr>
              <a:t>引导中长期资金入市，稳定指数，万亿理财时代到来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zh-CN" altLang="en-US" b="1" dirty="0" smtClean="0">
                <a:solidFill>
                  <a:schemeClr val="bg1"/>
                </a:solidFill>
              </a:rPr>
              <a:t>明确本质：政策行情，指数行情，中长期行情，机构行情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4270" y="836295"/>
            <a:ext cx="7755890" cy="377634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793115" y="836295"/>
            <a:ext cx="2835275" cy="5434965"/>
            <a:chOff x="0" y="1334"/>
            <a:chExt cx="4750" cy="8949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123"/>
              <a:ext cx="4751" cy="41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334"/>
              <a:ext cx="4751" cy="478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4" name="组合 13"/>
          <p:cNvGrpSpPr/>
          <p:nvPr/>
        </p:nvGrpSpPr>
        <p:grpSpPr>
          <a:xfrm>
            <a:off x="864235" y="831215"/>
            <a:ext cx="10494010" cy="4902835"/>
            <a:chOff x="309" y="1317"/>
            <a:chExt cx="18590" cy="8683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885" y="1326"/>
              <a:ext cx="16015" cy="8675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9" y="1317"/>
              <a:ext cx="4518" cy="867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24" y="6556"/>
              <a:ext cx="2895" cy="138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05" y="4844"/>
              <a:ext cx="2865" cy="133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63" y="2126"/>
              <a:ext cx="2940" cy="135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985" y="1993"/>
              <a:ext cx="2910" cy="13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24" y="1317"/>
              <a:ext cx="3584" cy="398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92" y="4434"/>
              <a:ext cx="3400" cy="451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417" y="5139"/>
              <a:ext cx="3298" cy="421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3" name="文本框 2"/>
          <p:cNvSpPr txBox="1"/>
          <p:nvPr userDrawn="1">
            <p:custDataLst>
              <p:tags r:id="rId10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提振稳定，慢长趋势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72790" y="5419725"/>
            <a:ext cx="6167120" cy="9220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chemeClr val="tx1"/>
                </a:solidFill>
              </a:rPr>
              <a:t>稳市场，稳预期，稳信心，稳就业</a:t>
            </a:r>
            <a:endParaRPr lang="zh-CN" altLang="en-US" b="1">
              <a:solidFill>
                <a:schemeClr val="tx1"/>
              </a:solidFill>
            </a:endParaRPr>
          </a:p>
          <a:p>
            <a:pPr algn="ctr"/>
            <a:r>
              <a:rPr lang="zh-CN" altLang="en-US" b="1">
                <a:solidFill>
                  <a:schemeClr val="tx1"/>
                </a:solidFill>
              </a:rPr>
              <a:t>完善特色稳市机制，慢长趋势，指数行情，理财正当时</a:t>
            </a:r>
            <a:endParaRPr lang="zh-CN" altLang="en-US" b="1">
              <a:solidFill>
                <a:schemeClr val="tx1"/>
              </a:solidFill>
            </a:endParaRPr>
          </a:p>
          <a:p>
            <a:pPr algn="ctr"/>
            <a:r>
              <a:rPr lang="zh-CN" altLang="en-US" b="1">
                <a:solidFill>
                  <a:schemeClr val="tx1"/>
                </a:solidFill>
              </a:rPr>
              <a:t>稳字当头，高低切换，轮动为主</a:t>
            </a:r>
            <a:endParaRPr lang="zh-CN" altLang="en-US" b="1">
              <a:solidFill>
                <a:schemeClr val="tx1"/>
              </a:solidFill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稳中求进，理财时代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45260" y="5760085"/>
            <a:ext cx="9300210" cy="7086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固收</a:t>
            </a:r>
            <a:r>
              <a:rPr lang="en-US" altLang="zh-CN" b="1" dirty="0" smtClean="0">
                <a:solidFill>
                  <a:schemeClr val="bg1"/>
                </a:solidFill>
              </a:rPr>
              <a:t>+</a:t>
            </a:r>
            <a:r>
              <a:rPr lang="zh-CN" altLang="en-US" b="1" dirty="0" smtClean="0">
                <a:solidFill>
                  <a:schemeClr val="bg1"/>
                </a:solidFill>
              </a:rPr>
              <a:t>产品，理财首选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大仓位债基稳健收益</a:t>
            </a:r>
            <a:r>
              <a:rPr lang="en-US" altLang="zh-CN" b="1" dirty="0" smtClean="0">
                <a:solidFill>
                  <a:schemeClr val="bg1"/>
                </a:solidFill>
              </a:rPr>
              <a:t>+</a:t>
            </a:r>
            <a:r>
              <a:rPr lang="zh-CN" altLang="en-US" b="1" dirty="0" smtClean="0">
                <a:solidFill>
                  <a:schemeClr val="bg1"/>
                </a:solidFill>
              </a:rPr>
              <a:t>小仓位股票超额收益，跑赢普通理财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rcRect t="10420"/>
          <a:stretch>
            <a:fillRect/>
          </a:stretch>
        </p:blipFill>
        <p:spPr>
          <a:xfrm>
            <a:off x="285750" y="892810"/>
            <a:ext cx="2538730" cy="48958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2425" y="892810"/>
            <a:ext cx="9016365" cy="48958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短线超跌，轮动前行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7965" y="782320"/>
            <a:ext cx="9115425" cy="4949825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中长向上，内部轮动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313180" y="576262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上证指数捕捞季节年线金叉初期，收敛三角形，震荡突破之后，空间更大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b="1" dirty="0" smtClean="0">
                <a:solidFill>
                  <a:schemeClr val="bg1"/>
                </a:solidFill>
              </a:rPr>
              <a:t>季线第六次金叉，年线第七次（</a:t>
            </a:r>
            <a:r>
              <a:rPr lang="en-US" altLang="zh-CN" b="1" dirty="0" smtClean="0">
                <a:solidFill>
                  <a:schemeClr val="bg1"/>
                </a:solidFill>
              </a:rPr>
              <a:t>96-97</a:t>
            </a:r>
            <a:r>
              <a:rPr lang="zh-CN" altLang="en-US" b="1" dirty="0" smtClean="0">
                <a:solidFill>
                  <a:schemeClr val="bg1"/>
                </a:solidFill>
              </a:rPr>
              <a:t>震荡）金叉，迎接历史机遇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0430" y="2115820"/>
            <a:ext cx="4675505" cy="254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2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3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4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5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26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7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28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29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1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3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4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5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7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6.xml><?xml version="1.0" encoding="utf-8"?>
<p:tagLst xmlns:p="http://schemas.openxmlformats.org/presentationml/2006/main">
  <p:tag name="KSO_WPP_MARK_KEY" val="5d6e9262-ca8a-4070-8ad5-698f89e303ea"/>
  <p:tag name="COMMONDATA" val="eyJoZGlkIjoiMTMzZGI2MjkwNzI0NGI5MzY0NzUwYzMxOTRjZGRmN2UifQ=="/>
  <p:tag name="commondata" val="eyJoZGlkIjoiOWY4MjQyNDc1NWE5NGE3YmJhMmZmNzIzZDc5YmE1NGIifQ==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3975</Words>
  <Application>WPS 演示</Application>
  <PresentationFormat>宽屏</PresentationFormat>
  <Paragraphs>170</Paragraphs>
  <Slides>24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8" baseType="lpstr">
      <vt:lpstr>Arial</vt:lpstr>
      <vt:lpstr>宋体</vt:lpstr>
      <vt:lpstr>Wingdings</vt:lpstr>
      <vt:lpstr>微软雅黑</vt:lpstr>
      <vt:lpstr>Wingdings</vt:lpstr>
      <vt:lpstr>思源黑体 CN Light</vt:lpstr>
      <vt:lpstr>黑体</vt:lpstr>
      <vt:lpstr>思源黑体 CN Bold</vt:lpstr>
      <vt:lpstr>思源黑体 CN Medium</vt:lpstr>
      <vt:lpstr>思源黑体 Medium</vt:lpstr>
      <vt:lpstr>思源黑体 CN Normal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杨春虎</cp:lastModifiedBy>
  <cp:revision>298</cp:revision>
  <dcterms:created xsi:type="dcterms:W3CDTF">2022-12-31T05:43:00Z</dcterms:created>
  <dcterms:modified xsi:type="dcterms:W3CDTF">2026-04-10T08:54:12Z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A60B1B8342A143F087A525A5AB753094_13</vt:lpwstr>
  </property>
</Properties>
</file>