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328" r:id="rId3"/>
    <p:sldId id="333" r:id="rId4"/>
    <p:sldId id="321" r:id="rId5"/>
    <p:sldId id="322" r:id="rId6"/>
    <p:sldId id="334" r:id="rId7"/>
    <p:sldId id="358" r:id="rId8"/>
    <p:sldId id="360" r:id="rId9"/>
    <p:sldId id="351" r:id="rId10"/>
    <p:sldId id="344" r:id="rId11"/>
    <p:sldId id="338" r:id="rId12"/>
    <p:sldId id="342" r:id="rId13"/>
    <p:sldId id="352" r:id="rId14"/>
    <p:sldId id="347" r:id="rId15"/>
    <p:sldId id="353" r:id="rId16"/>
    <p:sldId id="345" r:id="rId17"/>
    <p:sldId id="339" r:id="rId18"/>
    <p:sldId id="337" r:id="rId19"/>
    <p:sldId id="350" r:id="rId20"/>
    <p:sldId id="359" r:id="rId21"/>
    <p:sldId id="346" r:id="rId22"/>
    <p:sldId id="336" r:id="rId23"/>
    <p:sldId id="340" r:id="rId24"/>
    <p:sldId id="335" r:id="rId25"/>
    <p:sldId id="348" r:id="rId26"/>
    <p:sldId id="341" r:id="rId27"/>
    <p:sldId id="357" r:id="rId28"/>
    <p:sldId id="355" r:id="rId29"/>
    <p:sldId id="349" r:id="rId30"/>
    <p:sldId id="356" r:id="rId31"/>
    <p:sldId id="327" r:id="rId32"/>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admin" initials="a" lastIdx="1" clrIdx="0"/>
  <p:cmAuthor id="3" name="Mia Vida Villanueva" initials="MVV" lastIdx="0" clrIdx="2"/>
  <p:cmAuthor id="4" name="1206988966@qq.com" initials="1" lastIdx="0" clrIdx="3"/>
  <p:cmAuthor id="5" name="姜伟光" initials="姜" lastIdx="0" clrIdx="4"/>
  <p:cmAuthor id="6" name="lenovo" initials="l" lastIdx="0" clrIdx="5"/>
  <p:cmAuthor id="7" name="Administrator" initials="A" lastIdx="0" clrIdx="6"/>
  <p:cmAuthor id="8" name="ming qiu" initials="m" lastIdx="0" clrIdx="7"/>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7BFD"/>
    <a:srgbClr val="4B58ED"/>
    <a:srgbClr val="1E38B8"/>
    <a:srgbClr val="B77DFE"/>
    <a:srgbClr val="171DA6"/>
    <a:srgbClr val="210BB8"/>
    <a:srgbClr val="241789"/>
    <a:srgbClr val="4A4A4A"/>
    <a:srgbClr val="FFFEEB"/>
    <a:srgbClr val="FFF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63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tags" Target="tags/tag132.xml"/><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notesMaster" Target="notesMasters/notesMaster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ags" Target="../tags/tag6.xml"/><Relationship Id="rId3" Type="http://schemas.openxmlformats.org/officeDocument/2006/relationships/image" Target="../media/image4.pn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画板 1 拷贝 3"/>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主"/>
          <p:cNvPicPr>
            <a:picLocks noChangeAspect="1"/>
          </p:cNvPicPr>
          <p:nvPr userDrawn="1"/>
        </p:nvPicPr>
        <p:blipFill>
          <a:blip r:embed="rId3"/>
          <a:stretch>
            <a:fillRect/>
          </a:stretch>
        </p:blipFill>
        <p:spPr>
          <a:xfrm>
            <a:off x="0" y="0"/>
            <a:ext cx="12192000" cy="6858000"/>
          </a:xfrm>
          <a:prstGeom prst="rect">
            <a:avLst/>
          </a:prstGeom>
        </p:spPr>
      </p:pic>
      <p:pic>
        <p:nvPicPr>
          <p:cNvPr id="5" name="图片 4" descr="主"/>
          <p:cNvPicPr>
            <a:picLocks noChangeAspect="1"/>
          </p:cNvPicPr>
          <p:nvPr userDrawn="1"/>
        </p:nvPicPr>
        <p:blipFill>
          <a:blip r:embed="rId4"/>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3" descr="画板 2 拷贝 7"/>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17700" y="7664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7" name="图片 6" descr="矢量智能对象"/>
          <p:cNvPicPr>
            <a:picLocks noChangeAspect="1"/>
          </p:cNvPicPr>
          <p:nvPr userDrawn="1">
            <p:custDataLst>
              <p:tags r:id="rId4"/>
            </p:custDataLst>
          </p:nvPr>
        </p:nvPicPr>
        <p:blipFill>
          <a:blip r:embed="rId5"/>
          <a:stretch>
            <a:fillRect/>
          </a:stretch>
        </p:blipFill>
        <p:spPr>
          <a:xfrm>
            <a:off x="10718165" y="327025"/>
            <a:ext cx="1220470" cy="260350"/>
          </a:xfrm>
          <a:prstGeom prst="rect">
            <a:avLst/>
          </a:prstGeom>
        </p:spPr>
      </p:pic>
      <p:pic>
        <p:nvPicPr>
          <p:cNvPr id="2" name="图片 1" descr="图片11"/>
          <p:cNvPicPr>
            <a:picLocks noChangeAspect="1"/>
          </p:cNvPicPr>
          <p:nvPr userDrawn="1"/>
        </p:nvPicPr>
        <p:blipFill>
          <a:blip r:embed="rId6"/>
          <a:stretch>
            <a:fillRect/>
          </a:stretch>
        </p:blipFill>
        <p:spPr>
          <a:xfrm>
            <a:off x="274320" y="327025"/>
            <a:ext cx="1671320" cy="43561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3"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6" name="图片 5"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10" name="图片 9" descr="矢量智能对象"/>
          <p:cNvPicPr>
            <a:picLocks noChangeAspect="1"/>
          </p:cNvPicPr>
          <p:nvPr userDrawn="1"/>
        </p:nvPicPr>
        <p:blipFill>
          <a:blip r:embed="rId4"/>
          <a:stretch>
            <a:fillRect/>
          </a:stretch>
        </p:blipFill>
        <p:spPr>
          <a:xfrm>
            <a:off x="10718165" y="327025"/>
            <a:ext cx="1220470" cy="260350"/>
          </a:xfrm>
          <a:prstGeom prst="rect">
            <a:avLst/>
          </a:prstGeom>
        </p:spPr>
      </p:pic>
      <p:pic>
        <p:nvPicPr>
          <p:cNvPr id="2" name="图片 1" descr="图片11"/>
          <p:cNvPicPr>
            <a:picLocks noChangeAspect="1"/>
          </p:cNvPicPr>
          <p:nvPr userDrawn="1"/>
        </p:nvPicPr>
        <p:blipFill>
          <a:blip r:embed="rId5"/>
          <a:stretch>
            <a:fillRect/>
          </a:stretch>
        </p:blipFill>
        <p:spPr>
          <a:xfrm>
            <a:off x="274320" y="327025"/>
            <a:ext cx="1671320" cy="43561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8" name="矩形 7"/>
          <p:cNvSpPr/>
          <p:nvPr userDrawn="1"/>
        </p:nvSpPr>
        <p:spPr>
          <a:xfrm>
            <a:off x="-635" y="767080"/>
            <a:ext cx="12188825" cy="60947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 name="图片 6" descr="矢量智能对象"/>
          <p:cNvPicPr>
            <a:picLocks noChangeAspect="1"/>
          </p:cNvPicPr>
          <p:nvPr userDrawn="1">
            <p:custDataLst>
              <p:tags r:id="rId4"/>
            </p:custDataLst>
          </p:nvPr>
        </p:nvPicPr>
        <p:blipFill>
          <a:blip r:embed="rId5"/>
          <a:stretch>
            <a:fillRect/>
          </a:stretch>
        </p:blipFill>
        <p:spPr>
          <a:xfrm>
            <a:off x="10718165" y="327025"/>
            <a:ext cx="1220470" cy="260350"/>
          </a:xfrm>
          <a:prstGeom prst="rect">
            <a:avLst/>
          </a:prstGeom>
        </p:spPr>
      </p:pic>
      <p:pic>
        <p:nvPicPr>
          <p:cNvPr id="3" name="图片 2" descr="图片11"/>
          <p:cNvPicPr>
            <a:picLocks noChangeAspect="1"/>
          </p:cNvPicPr>
          <p:nvPr userDrawn="1"/>
        </p:nvPicPr>
        <p:blipFill>
          <a:blip r:embed="rId6"/>
          <a:stretch>
            <a:fillRect/>
          </a:stretch>
        </p:blipFill>
        <p:spPr>
          <a:xfrm>
            <a:off x="274320" y="189865"/>
            <a:ext cx="1671320" cy="43561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
        <p:nvSpPr>
          <p:cNvPr id="6" name="标题 5"/>
          <p:cNvSpPr>
            <a:spLocks noGrp="1"/>
          </p:cNvSpPr>
          <p:nvPr>
            <p:ph type="title"/>
            <p:custDataLst>
              <p:tags r:id="rId5"/>
            </p:custDataLst>
          </p:nvPr>
        </p:nvSpPr>
        <p:spPr/>
        <p:txBody>
          <a:bodyPr/>
          <a:lstStyle>
            <a:lvl1pPr algn="l">
              <a:defRPr/>
            </a:lvl1pPr>
          </a:lstStyle>
          <a:p>
            <a:r>
              <a:rPr lang="zh-CN" altLang="en-US"/>
              <a:t>单击此处编辑母版标题样式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7.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57.xml"/><Relationship Id="rId2" Type="http://schemas.openxmlformats.org/officeDocument/2006/relationships/image" Target="../media/image18.png"/><Relationship Id="rId1" Type="http://schemas.openxmlformats.org/officeDocument/2006/relationships/tags" Target="../tags/tag56.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59.xml"/><Relationship Id="rId2" Type="http://schemas.openxmlformats.org/officeDocument/2006/relationships/image" Target="../media/image19.png"/><Relationship Id="rId1" Type="http://schemas.openxmlformats.org/officeDocument/2006/relationships/tags" Target="../tags/tag58.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1.xml"/><Relationship Id="rId2" Type="http://schemas.openxmlformats.org/officeDocument/2006/relationships/image" Target="../media/image20.png"/><Relationship Id="rId1" Type="http://schemas.openxmlformats.org/officeDocument/2006/relationships/tags" Target="../tags/tag60.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3.xml"/><Relationship Id="rId2" Type="http://schemas.openxmlformats.org/officeDocument/2006/relationships/image" Target="../media/image21.png"/><Relationship Id="rId1" Type="http://schemas.openxmlformats.org/officeDocument/2006/relationships/tags" Target="../tags/tag62.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5.xml"/><Relationship Id="rId2" Type="http://schemas.openxmlformats.org/officeDocument/2006/relationships/image" Target="../media/image22.png"/><Relationship Id="rId1" Type="http://schemas.openxmlformats.org/officeDocument/2006/relationships/tags" Target="../tags/tag64.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70.xml"/><Relationship Id="rId2" Type="http://schemas.openxmlformats.org/officeDocument/2006/relationships/image" Target="../media/image23.png"/><Relationship Id="rId1" Type="http://schemas.openxmlformats.org/officeDocument/2006/relationships/tags" Target="../tags/tag69.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72.xml"/><Relationship Id="rId2" Type="http://schemas.openxmlformats.org/officeDocument/2006/relationships/image" Target="../media/image24.png"/><Relationship Id="rId1" Type="http://schemas.openxmlformats.org/officeDocument/2006/relationships/tags" Target="../tags/tag71.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74.xml"/><Relationship Id="rId2" Type="http://schemas.openxmlformats.org/officeDocument/2006/relationships/image" Target="../media/image25.png"/><Relationship Id="rId1" Type="http://schemas.openxmlformats.org/officeDocument/2006/relationships/tags" Target="../tags/tag73.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22.xml"/><Relationship Id="rId6" Type="http://schemas.openxmlformats.org/officeDocument/2006/relationships/image" Target="../media/image12.png"/><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image" Target="../media/image11.png"/><Relationship Id="rId1" Type="http://schemas.openxmlformats.org/officeDocument/2006/relationships/tags" Target="../tags/tag18.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image" Target="../media/image26.png"/><Relationship Id="rId1" Type="http://schemas.openxmlformats.org/officeDocument/2006/relationships/tags" Target="../tags/tag75.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80.xml"/><Relationship Id="rId3" Type="http://schemas.openxmlformats.org/officeDocument/2006/relationships/image" Target="../media/image27.png"/><Relationship Id="rId2" Type="http://schemas.openxmlformats.org/officeDocument/2006/relationships/tags" Target="../tags/tag79.xml"/><Relationship Id="rId1" Type="http://schemas.openxmlformats.org/officeDocument/2006/relationships/tags" Target="../tags/tag78.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s>
</file>

<file path=ppt/slides/_rels/slide23.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4" Type="http://schemas.openxmlformats.org/officeDocument/2006/relationships/slideLayout" Target="../slideLayouts/slideLayout4.xml"/><Relationship Id="rId33" Type="http://schemas.openxmlformats.org/officeDocument/2006/relationships/tags" Target="../tags/tag116.xml"/><Relationship Id="rId32" Type="http://schemas.openxmlformats.org/officeDocument/2006/relationships/tags" Target="../tags/tag115.xml"/><Relationship Id="rId31" Type="http://schemas.openxmlformats.org/officeDocument/2006/relationships/tags" Target="../tags/tag114.xml"/><Relationship Id="rId30" Type="http://schemas.openxmlformats.org/officeDocument/2006/relationships/tags" Target="../tags/tag113.xml"/><Relationship Id="rId3" Type="http://schemas.openxmlformats.org/officeDocument/2006/relationships/tags" Target="../tags/tag86.xml"/><Relationship Id="rId29" Type="http://schemas.openxmlformats.org/officeDocument/2006/relationships/tags" Target="../tags/tag112.xml"/><Relationship Id="rId28" Type="http://schemas.openxmlformats.org/officeDocument/2006/relationships/tags" Target="../tags/tag111.xml"/><Relationship Id="rId27" Type="http://schemas.openxmlformats.org/officeDocument/2006/relationships/tags" Target="../tags/tag110.xml"/><Relationship Id="rId26" Type="http://schemas.openxmlformats.org/officeDocument/2006/relationships/tags" Target="../tags/tag109.xml"/><Relationship Id="rId25" Type="http://schemas.openxmlformats.org/officeDocument/2006/relationships/tags" Target="../tags/tag108.xml"/><Relationship Id="rId24" Type="http://schemas.openxmlformats.org/officeDocument/2006/relationships/tags" Target="../tags/tag107.xml"/><Relationship Id="rId23" Type="http://schemas.openxmlformats.org/officeDocument/2006/relationships/tags" Target="../tags/tag106.xml"/><Relationship Id="rId22" Type="http://schemas.openxmlformats.org/officeDocument/2006/relationships/tags" Target="../tags/tag105.xml"/><Relationship Id="rId21" Type="http://schemas.openxmlformats.org/officeDocument/2006/relationships/tags" Target="../tags/tag104.xml"/><Relationship Id="rId20" Type="http://schemas.openxmlformats.org/officeDocument/2006/relationships/tags" Target="../tags/tag103.xml"/><Relationship Id="rId2" Type="http://schemas.openxmlformats.org/officeDocument/2006/relationships/tags" Target="../tags/tag85.xml"/><Relationship Id="rId19" Type="http://schemas.openxmlformats.org/officeDocument/2006/relationships/tags" Target="../tags/tag102.xml"/><Relationship Id="rId18" Type="http://schemas.openxmlformats.org/officeDocument/2006/relationships/tags" Target="../tags/tag101.xml"/><Relationship Id="rId17" Type="http://schemas.openxmlformats.org/officeDocument/2006/relationships/tags" Target="../tags/tag100.xml"/><Relationship Id="rId16" Type="http://schemas.openxmlformats.org/officeDocument/2006/relationships/tags" Target="../tags/tag99.xml"/><Relationship Id="rId15" Type="http://schemas.openxmlformats.org/officeDocument/2006/relationships/tags" Target="../tags/tag98.xml"/><Relationship Id="rId14" Type="http://schemas.openxmlformats.org/officeDocument/2006/relationships/tags" Target="../tags/tag97.xml"/><Relationship Id="rId13" Type="http://schemas.openxmlformats.org/officeDocument/2006/relationships/tags" Target="../tags/tag96.xml"/><Relationship Id="rId12" Type="http://schemas.openxmlformats.org/officeDocument/2006/relationships/tags" Target="../tags/tag95.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tags" Target="../tags/tag84.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18.xml"/><Relationship Id="rId2" Type="http://schemas.openxmlformats.org/officeDocument/2006/relationships/image" Target="../media/image28.png"/><Relationship Id="rId1" Type="http://schemas.openxmlformats.org/officeDocument/2006/relationships/tags" Target="../tags/tag117.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image" Target="../media/image29.png"/><Relationship Id="rId1" Type="http://schemas.openxmlformats.org/officeDocument/2006/relationships/tags" Target="../tags/tag119.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24.xml"/><Relationship Id="rId3" Type="http://schemas.openxmlformats.org/officeDocument/2006/relationships/image" Target="../media/image30.png"/><Relationship Id="rId2" Type="http://schemas.openxmlformats.org/officeDocument/2006/relationships/tags" Target="../tags/tag123.xml"/><Relationship Id="rId1" Type="http://schemas.openxmlformats.org/officeDocument/2006/relationships/tags" Target="../tags/tag122.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26.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tags" Target="../tags/tag125.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28.xml"/><Relationship Id="rId2" Type="http://schemas.openxmlformats.org/officeDocument/2006/relationships/image" Target="../media/image33.png"/><Relationship Id="rId1" Type="http://schemas.openxmlformats.org/officeDocument/2006/relationships/tags" Target="../tags/tag127.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30.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tags" Target="../tags/tag129.xml"/></Relationships>
</file>

<file path=ppt/slides/_rels/slide3.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image" Target="../media/image14.png"/><Relationship Id="rId3" Type="http://schemas.openxmlformats.org/officeDocument/2006/relationships/tags" Target="../tags/tag24.xml"/><Relationship Id="rId20" Type="http://schemas.openxmlformats.org/officeDocument/2006/relationships/slideLayout" Target="../slideLayouts/slideLayout4.xml"/><Relationship Id="rId2" Type="http://schemas.openxmlformats.org/officeDocument/2006/relationships/tags" Target="../tags/tag23.xml"/><Relationship Id="rId19" Type="http://schemas.openxmlformats.org/officeDocument/2006/relationships/tags" Target="../tags/tag39.xml"/><Relationship Id="rId18" Type="http://schemas.openxmlformats.org/officeDocument/2006/relationships/tags" Target="../tags/tag38.xml"/><Relationship Id="rId17" Type="http://schemas.openxmlformats.org/officeDocument/2006/relationships/tags" Target="../tags/tag37.xml"/><Relationship Id="rId16" Type="http://schemas.openxmlformats.org/officeDocument/2006/relationships/tags" Target="../tags/tag36.xml"/><Relationship Id="rId15" Type="http://schemas.openxmlformats.org/officeDocument/2006/relationships/tags" Target="../tags/tag35.xml"/><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31.xml"/><Relationship Id="rId1" Type="http://schemas.openxmlformats.org/officeDocument/2006/relationships/image" Target="../media/image36.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4.xml"/><Relationship Id="rId1" Type="http://schemas.openxmlformats.org/officeDocument/2006/relationships/tags" Target="../tags/tag4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6.xml"/><Relationship Id="rId1" Type="http://schemas.openxmlformats.org/officeDocument/2006/relationships/tags" Target="../tags/tag4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8.xml"/><Relationship Id="rId1" Type="http://schemas.openxmlformats.org/officeDocument/2006/relationships/tags" Target="../tags/tag47.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50.xml"/><Relationship Id="rId2" Type="http://schemas.openxmlformats.org/officeDocument/2006/relationships/image" Target="../media/image15.png"/><Relationship Id="rId1" Type="http://schemas.openxmlformats.org/officeDocument/2006/relationships/tags" Target="../tags/tag49.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tags" Target="../tags/tag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p:nvPr/>
        </p:nvPicPr>
        <p:blipFill>
          <a:blip r:embed="rId1"/>
          <a:stretch>
            <a:fillRect/>
          </a:stretch>
        </p:blipFill>
        <p:spPr>
          <a:xfrm>
            <a:off x="-635" y="0"/>
            <a:ext cx="12192635" cy="6858635"/>
          </a:xfrm>
          <a:prstGeom prst="rect">
            <a:avLst/>
          </a:prstGeom>
        </p:spPr>
      </p:pic>
      <p:pic>
        <p:nvPicPr>
          <p:cNvPr id="3" name="图片 2" descr="加地址"/>
          <p:cNvPicPr>
            <a:picLocks noChangeAspect="1"/>
          </p:cNvPicPr>
          <p:nvPr/>
        </p:nvPicPr>
        <p:blipFill>
          <a:blip r:embed="rId2"/>
          <a:stretch>
            <a:fillRect/>
          </a:stretch>
        </p:blipFill>
        <p:spPr>
          <a:xfrm>
            <a:off x="0" y="0"/>
            <a:ext cx="12192000" cy="6858000"/>
          </a:xfrm>
          <a:prstGeom prst="rect">
            <a:avLst/>
          </a:prstGeom>
        </p:spPr>
      </p:pic>
      <p:pic>
        <p:nvPicPr>
          <p:cNvPr id="4" name="图片 3"/>
          <p:cNvPicPr>
            <a:picLocks noChangeAspect="1"/>
          </p:cNvPicPr>
          <p:nvPr/>
        </p:nvPicPr>
        <p:blipFill>
          <a:blip r:embed="rId3"/>
          <a:stretch>
            <a:fillRect/>
          </a:stretch>
        </p:blipFill>
        <p:spPr>
          <a:xfrm>
            <a:off x="0" y="0"/>
            <a:ext cx="12192000" cy="6858000"/>
          </a:xfrm>
          <a:prstGeom prst="rect">
            <a:avLst/>
          </a:prstGeom>
        </p:spPr>
      </p:pic>
      <p:pic>
        <p:nvPicPr>
          <p:cNvPr id="5" name="图片 4" descr="佛山加地址"/>
          <p:cNvPicPr>
            <a:picLocks noChangeAspect="1"/>
          </p:cNvPicPr>
          <p:nvPr/>
        </p:nvPicPr>
        <p:blipFill>
          <a:blip r:embed="rId4"/>
          <a:stretch>
            <a:fillRect/>
          </a:stretch>
        </p:blipFill>
        <p:spPr>
          <a:xfrm>
            <a:off x="0" y="0"/>
            <a:ext cx="12192000" cy="6858000"/>
          </a:xfrm>
          <a:prstGeom prst="rect">
            <a:avLst/>
          </a:prstGeom>
        </p:spPr>
      </p:pic>
    </p:spTree>
    <p:custDataLst>
      <p:tags r:id="rId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2</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2"/>
            </p:custDataLst>
          </p:nvPr>
        </p:nvSpPr>
        <p:spPr>
          <a:xfrm>
            <a:off x="1561465" y="3064510"/>
            <a:ext cx="9456420"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投资主线，赢在共识</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stretch>
            <a:fillRect/>
          </a:stretch>
        </p:blipFill>
        <p:spPr>
          <a:xfrm>
            <a:off x="419735" y="762000"/>
            <a:ext cx="11254105" cy="5630545"/>
          </a:xfrm>
          <a:prstGeom prst="rect">
            <a:avLst/>
          </a:prstGeom>
        </p:spPr>
      </p:pic>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stretch>
            <a:fillRect/>
          </a:stretch>
        </p:blipFill>
        <p:spPr>
          <a:xfrm>
            <a:off x="444500" y="742950"/>
            <a:ext cx="11249025" cy="5654040"/>
          </a:xfrm>
          <a:prstGeom prst="rect">
            <a:avLst/>
          </a:prstGeom>
        </p:spPr>
      </p:pic>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1690370" y="4445"/>
            <a:ext cx="9283065" cy="583565"/>
          </a:xfrm>
          <a:prstGeom prst="rect">
            <a:avLst/>
          </a:prstGeom>
          <a:noFill/>
        </p:spPr>
        <p:txBody>
          <a:bodyPr wrap="square" rtlCol="0" anchor="t">
            <a:spAutoFit/>
          </a:bodyPr>
          <a:p>
            <a:pPr algn="ctr"/>
            <a:r>
              <a:rPr lang="zh-CN" altLang="en-US" sz="3200" b="1" dirty="0">
                <a:solidFill>
                  <a:srgbClr val="FFFF00"/>
                </a:solidFill>
                <a:latin typeface="微软雅黑" panose="020B0503020204020204" pitchFamily="34" charset="-122"/>
                <a:ea typeface="微软雅黑" panose="020B0503020204020204" pitchFamily="34" charset="-122"/>
                <a:sym typeface="+mn-ea"/>
              </a:rPr>
              <a:t>算力：</a:t>
            </a:r>
            <a:r>
              <a:rPr lang="en-US" altLang="zh-CN" sz="3200" b="1" dirty="0">
                <a:solidFill>
                  <a:srgbClr val="FFFF00"/>
                </a:solidFill>
                <a:latin typeface="微软雅黑" panose="020B0503020204020204" pitchFamily="34" charset="-122"/>
                <a:ea typeface="微软雅黑" panose="020B0503020204020204" pitchFamily="34" charset="-122"/>
                <a:sym typeface="+mn-ea"/>
              </a:rPr>
              <a:t>CPO</a:t>
            </a:r>
            <a:r>
              <a:rPr lang="zh-CN" altLang="en-US" sz="3200" b="1" dirty="0">
                <a:solidFill>
                  <a:srgbClr val="FFFF00"/>
                </a:solidFill>
                <a:latin typeface="微软雅黑" panose="020B0503020204020204" pitchFamily="34" charset="-122"/>
                <a:ea typeface="微软雅黑" panose="020B0503020204020204" pitchFamily="34" charset="-122"/>
                <a:sym typeface="+mn-ea"/>
              </a:rPr>
              <a:t>更迭换代需求旺盛，</a:t>
            </a:r>
            <a:r>
              <a:rPr lang="en-US" altLang="zh-CN" sz="3200" b="1" dirty="0">
                <a:solidFill>
                  <a:srgbClr val="FFFF00"/>
                </a:solidFill>
                <a:latin typeface="微软雅黑" panose="020B0503020204020204" pitchFamily="34" charset="-122"/>
                <a:ea typeface="微软雅黑" panose="020B0503020204020204" pitchFamily="34" charset="-122"/>
                <a:sym typeface="+mn-ea"/>
              </a:rPr>
              <a:t>PCB</a:t>
            </a:r>
            <a:r>
              <a:rPr lang="zh-CN" altLang="en-US" sz="3200" b="1" dirty="0">
                <a:solidFill>
                  <a:srgbClr val="FFFF00"/>
                </a:solidFill>
                <a:latin typeface="微软雅黑" panose="020B0503020204020204" pitchFamily="34" charset="-122"/>
                <a:ea typeface="微软雅黑" panose="020B0503020204020204" pitchFamily="34" charset="-122"/>
                <a:sym typeface="+mn-ea"/>
              </a:rPr>
              <a:t>景气逐步兑现</a:t>
            </a:r>
            <a:endParaRPr lang="zh-CN" altLang="en-US" sz="3200" b="1" dirty="0">
              <a:solidFill>
                <a:srgbClr val="FFFF00"/>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35" y="879475"/>
            <a:ext cx="12192000" cy="2676525"/>
          </a:xfrm>
          <a:prstGeom prst="rect">
            <a:avLst/>
          </a:prstGeom>
        </p:spPr>
        <p:txBody>
          <a:bodyPr wrap="square">
            <a:spAutoFit/>
          </a:bodyPr>
          <a:p>
            <a:pPr indent="0" fontAlgn="auto">
              <a:lnSpc>
                <a:spcPct val="150000"/>
              </a:lnSpc>
              <a:spcBef>
                <a:spcPct val="0"/>
              </a:spcBef>
              <a:spcAft>
                <a:spcPct val="0"/>
              </a:spcAft>
            </a:pPr>
            <a:r>
              <a:rPr lang="zh-CN" altLang="en-US" sz="1600" b="1">
                <a:solidFill>
                  <a:schemeClr val="bg2"/>
                </a:solidFill>
              </a:rPr>
              <a:t>关注</a:t>
            </a:r>
            <a:r>
              <a:rPr lang="zh-CN" altLang="en-US" sz="1600" b="1">
                <a:solidFill>
                  <a:srgbClr val="FF0000"/>
                </a:solidFill>
              </a:rPr>
              <a:t>高端光模块，出货即将进入爆发式增长期</a:t>
            </a:r>
            <a:r>
              <a:rPr lang="zh-CN" altLang="en-US" sz="1600" b="1">
                <a:solidFill>
                  <a:schemeClr val="bg2"/>
                </a:solidFill>
              </a:rPr>
              <a:t>。鉴于算力升级迭代加速以及下游出现热点性智能体应用进一步带动上游</a:t>
            </a:r>
            <a:r>
              <a:rPr lang="en-US" altLang="zh-CN" sz="1600" b="1">
                <a:solidFill>
                  <a:schemeClr val="bg2"/>
                </a:solidFill>
              </a:rPr>
              <a:t>AI</a:t>
            </a:r>
            <a:r>
              <a:rPr lang="zh-CN" altLang="en-US" sz="1600" b="1">
                <a:solidFill>
                  <a:schemeClr val="bg2"/>
                </a:solidFill>
              </a:rPr>
              <a:t>建设需求增长等因素，带宽更大、传输成本及使用功耗等性价比指标更优的光模块组件需求愈发迫切，高速光模块产品正持续处于更新期，在传统</a:t>
            </a:r>
            <a:r>
              <a:rPr lang="en-US" altLang="zh-CN" sz="1600" b="1">
                <a:solidFill>
                  <a:schemeClr val="bg2"/>
                </a:solidFill>
              </a:rPr>
              <a:t>800G</a:t>
            </a:r>
            <a:r>
              <a:rPr lang="zh-CN" altLang="en-US" sz="1600" b="1">
                <a:solidFill>
                  <a:schemeClr val="bg2"/>
                </a:solidFill>
              </a:rPr>
              <a:t>光模块需求继续高增的支撑下，</a:t>
            </a:r>
            <a:r>
              <a:rPr lang="en-US" altLang="zh-CN" sz="1600" b="1">
                <a:solidFill>
                  <a:schemeClr val="bg2"/>
                </a:solidFill>
              </a:rPr>
              <a:t>1.6T</a:t>
            </a:r>
            <a:r>
              <a:rPr lang="zh-CN" altLang="en-US" sz="1600" b="1">
                <a:solidFill>
                  <a:schemeClr val="bg2"/>
                </a:solidFill>
              </a:rPr>
              <a:t>、</a:t>
            </a:r>
            <a:r>
              <a:rPr lang="en-US" altLang="zh-CN" sz="1600" b="1">
                <a:solidFill>
                  <a:schemeClr val="bg2"/>
                </a:solidFill>
              </a:rPr>
              <a:t>3.2T</a:t>
            </a:r>
            <a:r>
              <a:rPr lang="zh-CN" altLang="en-US" sz="1600" b="1">
                <a:solidFill>
                  <a:schemeClr val="bg2"/>
                </a:solidFill>
              </a:rPr>
              <a:t>等传输效率更高的光模块也将逐步进入爆发式增长阶段。据</a:t>
            </a:r>
            <a:r>
              <a:rPr lang="en-US" altLang="zh-CN" sz="1600" b="1">
                <a:solidFill>
                  <a:schemeClr val="bg2"/>
                </a:solidFill>
              </a:rPr>
              <a:t>LightCounting</a:t>
            </a:r>
            <a:r>
              <a:rPr lang="zh-CN" altLang="en-US" sz="1600" b="1">
                <a:solidFill>
                  <a:schemeClr val="bg2"/>
                </a:solidFill>
              </a:rPr>
              <a:t>测算，</a:t>
            </a:r>
            <a:r>
              <a:rPr lang="en-US" altLang="zh-CN" sz="1600" b="1">
                <a:solidFill>
                  <a:schemeClr val="bg2"/>
                </a:solidFill>
              </a:rPr>
              <a:t>2030</a:t>
            </a:r>
            <a:r>
              <a:rPr lang="zh-CN" altLang="en-US" sz="1600" b="1">
                <a:solidFill>
                  <a:schemeClr val="bg2"/>
                </a:solidFill>
              </a:rPr>
              <a:t>年</a:t>
            </a:r>
            <a:r>
              <a:rPr lang="en-US" altLang="zh-CN" sz="1600" b="1">
                <a:solidFill>
                  <a:schemeClr val="bg2"/>
                </a:solidFill>
              </a:rPr>
              <a:t>800G</a:t>
            </a:r>
            <a:r>
              <a:rPr lang="zh-CN" altLang="en-US" sz="1600" b="1">
                <a:solidFill>
                  <a:schemeClr val="bg2"/>
                </a:solidFill>
              </a:rPr>
              <a:t>、</a:t>
            </a:r>
            <a:r>
              <a:rPr lang="en-US" altLang="zh-CN" sz="1600" b="1">
                <a:solidFill>
                  <a:schemeClr val="bg2"/>
                </a:solidFill>
              </a:rPr>
              <a:t>1.6T</a:t>
            </a:r>
            <a:r>
              <a:rPr lang="zh-CN" altLang="en-US" sz="1600" b="1">
                <a:solidFill>
                  <a:schemeClr val="bg2"/>
                </a:solidFill>
              </a:rPr>
              <a:t>、</a:t>
            </a:r>
            <a:r>
              <a:rPr lang="en-US" altLang="zh-CN" sz="1600" b="1">
                <a:solidFill>
                  <a:schemeClr val="bg2"/>
                </a:solidFill>
              </a:rPr>
              <a:t>3.2T</a:t>
            </a:r>
            <a:r>
              <a:rPr lang="zh-CN" altLang="en-US" sz="1600" b="1">
                <a:solidFill>
                  <a:schemeClr val="bg2"/>
                </a:solidFill>
              </a:rPr>
              <a:t>光模块占比将分别达到</a:t>
            </a:r>
            <a:r>
              <a:rPr lang="en-US" altLang="zh-CN" sz="1600" b="1">
                <a:solidFill>
                  <a:schemeClr val="bg2"/>
                </a:solidFill>
              </a:rPr>
              <a:t>51%</a:t>
            </a:r>
            <a:r>
              <a:rPr lang="zh-CN" altLang="en-US" sz="1600" b="1">
                <a:solidFill>
                  <a:schemeClr val="bg2"/>
                </a:solidFill>
              </a:rPr>
              <a:t>、</a:t>
            </a:r>
            <a:r>
              <a:rPr lang="en-US" altLang="zh-CN" sz="1600" b="1">
                <a:solidFill>
                  <a:schemeClr val="bg2"/>
                </a:solidFill>
              </a:rPr>
              <a:t>30%</a:t>
            </a:r>
            <a:r>
              <a:rPr lang="zh-CN" altLang="en-US" sz="1600" b="1">
                <a:solidFill>
                  <a:schemeClr val="bg2"/>
                </a:solidFill>
              </a:rPr>
              <a:t>、</a:t>
            </a:r>
            <a:r>
              <a:rPr lang="en-US" altLang="zh-CN" sz="1600" b="1">
                <a:solidFill>
                  <a:schemeClr val="bg2"/>
                </a:solidFill>
              </a:rPr>
              <a:t>9%</a:t>
            </a:r>
            <a:r>
              <a:rPr lang="zh-CN" altLang="en-US" sz="1600" b="1">
                <a:solidFill>
                  <a:schemeClr val="bg2"/>
                </a:solidFill>
              </a:rPr>
              <a:t>，</a:t>
            </a:r>
            <a:r>
              <a:rPr lang="en-US" altLang="zh-CN" sz="1600" b="1">
                <a:solidFill>
                  <a:schemeClr val="bg2"/>
                </a:solidFill>
              </a:rPr>
              <a:t>2026</a:t>
            </a:r>
            <a:r>
              <a:rPr lang="zh-CN" altLang="en-US" sz="1600" b="1">
                <a:solidFill>
                  <a:schemeClr val="bg2"/>
                </a:solidFill>
              </a:rPr>
              <a:t>进入</a:t>
            </a:r>
            <a:r>
              <a:rPr lang="en-US" altLang="zh-CN" sz="1600" b="1">
                <a:solidFill>
                  <a:schemeClr val="bg2"/>
                </a:solidFill>
              </a:rPr>
              <a:t>1.6T</a:t>
            </a:r>
            <a:r>
              <a:rPr lang="zh-CN" altLang="en-US" sz="1600" b="1">
                <a:solidFill>
                  <a:schemeClr val="bg2"/>
                </a:solidFill>
              </a:rPr>
              <a:t>放量元年，</a:t>
            </a:r>
            <a:r>
              <a:rPr lang="en-US" altLang="zh-CN" sz="1600" b="1">
                <a:solidFill>
                  <a:schemeClr val="bg2"/>
                </a:solidFill>
              </a:rPr>
              <a:t>2028</a:t>
            </a:r>
            <a:r>
              <a:rPr lang="zh-CN" altLang="en-US" sz="1600" b="1">
                <a:solidFill>
                  <a:schemeClr val="bg2"/>
                </a:solidFill>
              </a:rPr>
              <a:t>进入</a:t>
            </a:r>
            <a:r>
              <a:rPr lang="en-US" altLang="zh-CN" sz="1600" b="1">
                <a:solidFill>
                  <a:schemeClr val="bg2"/>
                </a:solidFill>
              </a:rPr>
              <a:t>3.2T</a:t>
            </a:r>
            <a:r>
              <a:rPr lang="zh-CN" altLang="en-US" sz="1600" b="1">
                <a:solidFill>
                  <a:schemeClr val="bg2"/>
                </a:solidFill>
              </a:rPr>
              <a:t>放量元年，且在此期间</a:t>
            </a:r>
            <a:r>
              <a:rPr lang="en-US" altLang="zh-CN" sz="1600" b="1">
                <a:solidFill>
                  <a:srgbClr val="FF0000"/>
                </a:solidFill>
              </a:rPr>
              <a:t>800G</a:t>
            </a:r>
            <a:r>
              <a:rPr lang="zh-CN" altLang="en-US" sz="1600" b="1">
                <a:solidFill>
                  <a:srgbClr val="FF0000"/>
                </a:solidFill>
              </a:rPr>
              <a:t>光模块依旧将保持出货高增状态。</a:t>
            </a:r>
            <a:r>
              <a:rPr lang="en-US" altLang="zh-CN" sz="1600" b="1">
                <a:solidFill>
                  <a:srgbClr val="FF0000"/>
                </a:solidFill>
              </a:rPr>
              <a:t>PCB</a:t>
            </a:r>
            <a:r>
              <a:rPr lang="zh-CN" altLang="en-US" sz="1600" b="1">
                <a:solidFill>
                  <a:srgbClr val="FF0000"/>
                </a:solidFill>
              </a:rPr>
              <a:t>景气继续扩涨，产品涨价继续释放利润空间</a:t>
            </a:r>
            <a:r>
              <a:rPr lang="zh-CN" altLang="en-US" sz="1600" b="1">
                <a:solidFill>
                  <a:schemeClr val="bg2"/>
                </a:solidFill>
              </a:rPr>
              <a:t>。</a:t>
            </a:r>
            <a:r>
              <a:rPr lang="en-US" altLang="zh-CN" sz="1600" b="1">
                <a:solidFill>
                  <a:schemeClr val="bg2"/>
                </a:solidFill>
              </a:rPr>
              <a:t>PCB</a:t>
            </a:r>
            <a:r>
              <a:rPr lang="zh-CN" altLang="en-US" sz="1600" b="1">
                <a:solidFill>
                  <a:schemeClr val="bg2"/>
                </a:solidFill>
              </a:rPr>
              <a:t>板块景气正在兑现，</a:t>
            </a:r>
            <a:r>
              <a:rPr lang="en-US" altLang="zh-CN" sz="1600" b="1">
                <a:solidFill>
                  <a:schemeClr val="bg2"/>
                </a:solidFill>
              </a:rPr>
              <a:t>Wind</a:t>
            </a:r>
            <a:r>
              <a:rPr lang="zh-CN" altLang="en-US" sz="1600" b="1">
                <a:solidFill>
                  <a:schemeClr val="bg2"/>
                </a:solidFill>
              </a:rPr>
              <a:t>电路板指数累计营收、累计规模</a:t>
            </a:r>
            <a:r>
              <a:rPr lang="en-US" altLang="zh-CN" sz="1600" b="1">
                <a:solidFill>
                  <a:schemeClr val="bg2"/>
                </a:solidFill>
              </a:rPr>
              <a:t>2025Q3</a:t>
            </a:r>
            <a:r>
              <a:rPr lang="zh-CN" altLang="en-US" sz="1600" b="1">
                <a:solidFill>
                  <a:schemeClr val="bg2"/>
                </a:solidFill>
              </a:rPr>
              <a:t>同比增速分别达到</a:t>
            </a:r>
            <a:r>
              <a:rPr lang="en-US" altLang="zh-CN" sz="1600" b="1">
                <a:solidFill>
                  <a:schemeClr val="bg2"/>
                </a:solidFill>
              </a:rPr>
              <a:t>24.3%</a:t>
            </a:r>
            <a:r>
              <a:rPr lang="zh-CN" altLang="en-US" sz="1600" b="1">
                <a:solidFill>
                  <a:schemeClr val="bg2"/>
                </a:solidFill>
              </a:rPr>
              <a:t>、</a:t>
            </a:r>
            <a:r>
              <a:rPr lang="en-US" altLang="zh-CN" sz="1600" b="1">
                <a:solidFill>
                  <a:schemeClr val="bg2"/>
                </a:solidFill>
              </a:rPr>
              <a:t>54.8%</a:t>
            </a:r>
            <a:r>
              <a:rPr lang="zh-CN" altLang="en-US" sz="1600" b="1">
                <a:solidFill>
                  <a:schemeClr val="bg2"/>
                </a:solidFill>
              </a:rPr>
              <a:t>，显示在此前高增速上仍保持上行态势。同时</a:t>
            </a:r>
            <a:r>
              <a:rPr lang="en-US" altLang="zh-CN" sz="1600" b="1">
                <a:solidFill>
                  <a:schemeClr val="bg2"/>
                </a:solidFill>
              </a:rPr>
              <a:t>2025Q4</a:t>
            </a:r>
            <a:r>
              <a:rPr lang="zh-CN" altLang="en-US" sz="1600" b="1">
                <a:solidFill>
                  <a:schemeClr val="bg2"/>
                </a:solidFill>
              </a:rPr>
              <a:t>以来覆铜板等以及</a:t>
            </a:r>
            <a:r>
              <a:rPr lang="en-US" altLang="zh-CN" sz="1600" b="1">
                <a:solidFill>
                  <a:srgbClr val="FF0000"/>
                </a:solidFill>
              </a:rPr>
              <a:t>BT</a:t>
            </a:r>
            <a:r>
              <a:rPr lang="zh-CN" altLang="en-US" sz="1600" b="1">
                <a:solidFill>
                  <a:srgbClr val="FF0000"/>
                </a:solidFill>
              </a:rPr>
              <a:t>板载持续涨价</a:t>
            </a:r>
            <a:r>
              <a:rPr lang="zh-CN" altLang="en-US" sz="1600" b="1">
                <a:solidFill>
                  <a:schemeClr val="bg2"/>
                </a:solidFill>
              </a:rPr>
              <a:t>，</a:t>
            </a:r>
            <a:r>
              <a:rPr lang="en-US" altLang="zh-CN" sz="1600" b="1">
                <a:solidFill>
                  <a:schemeClr val="bg2"/>
                </a:solidFill>
              </a:rPr>
              <a:t>2026</a:t>
            </a:r>
            <a:r>
              <a:rPr lang="zh-CN" altLang="en-US" sz="1600" b="1">
                <a:solidFill>
                  <a:schemeClr val="bg2"/>
                </a:solidFill>
              </a:rPr>
              <a:t>年需求端景气继续上行将对</a:t>
            </a:r>
            <a:r>
              <a:rPr lang="en-US" altLang="zh-CN" sz="1600" b="1">
                <a:solidFill>
                  <a:schemeClr val="bg2"/>
                </a:solidFill>
              </a:rPr>
              <a:t>PCB</a:t>
            </a:r>
            <a:r>
              <a:rPr lang="zh-CN" altLang="en-US" sz="1600" b="1">
                <a:solidFill>
                  <a:schemeClr val="bg2"/>
                </a:solidFill>
              </a:rPr>
              <a:t>价格形成有利支撑，相关企业仍然具备较大利润弹性空间。</a:t>
            </a:r>
            <a:endParaRPr lang="zh-CN" altLang="en-US" sz="1600" b="1">
              <a:solidFill>
                <a:schemeClr val="bg2"/>
              </a:solidFill>
            </a:endParaRPr>
          </a:p>
        </p:txBody>
      </p:sp>
      <p:pic>
        <p:nvPicPr>
          <p:cNvPr id="6" name="图片 5"/>
          <p:cNvPicPr>
            <a:picLocks noChangeAspect="1"/>
          </p:cNvPicPr>
          <p:nvPr/>
        </p:nvPicPr>
        <p:blipFill>
          <a:blip r:embed="rId2"/>
          <a:stretch>
            <a:fillRect/>
          </a:stretch>
        </p:blipFill>
        <p:spPr>
          <a:xfrm>
            <a:off x="2731135" y="3566160"/>
            <a:ext cx="7073900" cy="2825750"/>
          </a:xfrm>
          <a:prstGeom prst="rect">
            <a:avLst/>
          </a:prstGeom>
        </p:spPr>
      </p:pic>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1690370" y="4445"/>
            <a:ext cx="10271125" cy="1076325"/>
          </a:xfrm>
          <a:prstGeom prst="rect">
            <a:avLst/>
          </a:prstGeom>
          <a:noFill/>
        </p:spPr>
        <p:txBody>
          <a:bodyPr wrap="square" rtlCol="0" anchor="t">
            <a:spAutoFit/>
          </a:bodyPr>
          <a:p>
            <a:pPr algn="ctr"/>
            <a:r>
              <a:rPr lang="zh-CN" altLang="en-US" sz="3200" b="1" dirty="0">
                <a:solidFill>
                  <a:srgbClr val="FFFF00"/>
                </a:solidFill>
                <a:latin typeface="微软雅黑" panose="020B0503020204020204" pitchFamily="34" charset="-122"/>
                <a:ea typeface="微软雅黑" panose="020B0503020204020204" pitchFamily="34" charset="-122"/>
                <a:sym typeface="+mn-ea"/>
              </a:rPr>
              <a:t>算力配套：数据中心成为数字经济的命脉，</a:t>
            </a:r>
            <a:endParaRPr lang="zh-CN" altLang="en-US" sz="3200" b="1" dirty="0">
              <a:solidFill>
                <a:srgbClr val="FFFF00"/>
              </a:solidFill>
              <a:latin typeface="微软雅黑" panose="020B0503020204020204" pitchFamily="34" charset="-122"/>
              <a:ea typeface="微软雅黑" panose="020B0503020204020204" pitchFamily="34" charset="-122"/>
              <a:sym typeface="+mn-ea"/>
            </a:endParaRPr>
          </a:p>
          <a:p>
            <a:pPr algn="ctr"/>
            <a:r>
              <a:rPr lang="en-US" altLang="zh-CN" sz="3200" b="1" dirty="0">
                <a:solidFill>
                  <a:srgbClr val="FFFF00"/>
                </a:solidFill>
                <a:latin typeface="微软雅黑" panose="020B0503020204020204" pitchFamily="34" charset="-122"/>
                <a:ea typeface="微软雅黑" panose="020B0503020204020204" pitchFamily="34" charset="-122"/>
                <a:sym typeface="+mn-ea"/>
              </a:rPr>
              <a:t>AI</a:t>
            </a:r>
            <a:r>
              <a:rPr lang="zh-CN" altLang="en-US" sz="3200" b="1" dirty="0">
                <a:solidFill>
                  <a:srgbClr val="FFFF00"/>
                </a:solidFill>
                <a:latin typeface="微软雅黑" panose="020B0503020204020204" pitchFamily="34" charset="-122"/>
                <a:ea typeface="微软雅黑" panose="020B0503020204020204" pitchFamily="34" charset="-122"/>
                <a:sym typeface="+mn-ea"/>
              </a:rPr>
              <a:t>领域掀起基础设施建设浪潮</a:t>
            </a:r>
            <a:endParaRPr lang="zh-CN" altLang="en-US" sz="3200" b="1" dirty="0">
              <a:solidFill>
                <a:srgbClr val="FFFF00"/>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35" y="873760"/>
            <a:ext cx="12191365" cy="3184525"/>
          </a:xfrm>
          <a:prstGeom prst="rect">
            <a:avLst/>
          </a:prstGeom>
        </p:spPr>
        <p:txBody>
          <a:bodyPr wrap="square">
            <a:spAutoFit/>
          </a:bodyPr>
          <a:p>
            <a:pPr indent="0" algn="just" fontAlgn="auto">
              <a:lnSpc>
                <a:spcPct val="150000"/>
              </a:lnSpc>
              <a:spcBef>
                <a:spcPct val="0"/>
              </a:spcBef>
              <a:spcAft>
                <a:spcPct val="0"/>
              </a:spcAft>
            </a:pPr>
            <a:r>
              <a:rPr lang="en-US" altLang="zh-CN"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2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领域掀起基础设施建设浪潮，相关配套设施有望同步受益，关注光纤、液冷、数据中心和电源配套等关键领域。</a:t>
            </a:r>
            <a:endParaRPr lang="zh-CN" altLang="en-US"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ct val="150000"/>
              </a:lnSpc>
              <a:spcBef>
                <a:spcPct val="0"/>
              </a:spcBef>
              <a:spcAft>
                <a:spcPct val="0"/>
              </a:spcAft>
            </a:pPr>
            <a:r>
              <a:rPr lang="zh-CN" altLang="en-US" sz="12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智算和数据中心为</a:t>
            </a:r>
            <a:r>
              <a:rPr lang="en-US" altLang="zh-CN" sz="12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2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建设的核心。大规模云数据中心作为数字经济的基础设施，其占据</a:t>
            </a:r>
            <a:r>
              <a:rPr lang="en-US" altLang="zh-CN" sz="12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2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时代的核心地位</a:t>
            </a:r>
            <a:r>
              <a:rPr lang="zh-CN" altLang="en-US"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，近年来微软、谷歌、</a:t>
            </a:r>
            <a:r>
              <a:rPr lang="en-US" altLang="zh-CN"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Meta</a:t>
            </a:r>
            <a:r>
              <a:rPr lang="zh-CN" altLang="en-US"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，以及国内的阿里巴巴、字节跳动、腾讯等头部公司正在积极扩张资本开支以满足数据中心建设要求。未来其对数据中心规模的要求预计将持续扩张，而</a:t>
            </a:r>
            <a:r>
              <a:rPr lang="en-US" altLang="zh-CN"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科技行情的持续催化也依赖于智算、数据中心建设的高速增长。数据中心超大规模化显著扩大光纤用量。</a:t>
            </a:r>
            <a:r>
              <a:rPr lang="en-US" altLang="zh-CN"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数据中心对服务器机房高密度光纤的要求不断升级，超大规模数据中心园区则进一步推动了数据中心互联的规模化扩张，低损耗、高纤芯数的光缆成为市场需求核心，同时单个数据中心对光纤使用量的提升叠加上整体规模的增长极大的提高了光纤使用量。据</a:t>
            </a:r>
            <a:r>
              <a:rPr lang="en-US" altLang="zh-CN"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CRU</a:t>
            </a:r>
            <a:r>
              <a:rPr lang="zh-CN" altLang="en-US"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预测，</a:t>
            </a:r>
            <a:r>
              <a:rPr lang="en-US" altLang="zh-CN"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2026</a:t>
            </a:r>
            <a:r>
              <a:rPr lang="zh-CN" altLang="en-US"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年全球云数据中心光缆需求量将增长</a:t>
            </a:r>
            <a:r>
              <a:rPr lang="en-US" altLang="zh-CN"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32%</a:t>
            </a:r>
            <a:r>
              <a:rPr lang="zh-CN" altLang="en-US"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，其中应用于</a:t>
            </a:r>
            <a:r>
              <a:rPr lang="en-US" altLang="zh-CN"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服务器机房应用的光纤量将实现翻倍，光纤行业已进入高景气阶段。</a:t>
            </a:r>
            <a:endParaRPr lang="zh-CN" altLang="en-US"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ct val="150000"/>
              </a:lnSpc>
              <a:spcBef>
                <a:spcPct val="0"/>
              </a:spcBef>
              <a:spcAft>
                <a:spcPct val="0"/>
              </a:spcAft>
            </a:pPr>
            <a:r>
              <a:rPr lang="zh-CN" altLang="en-US" sz="12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液冷正成为数据中心散热的主流配置，厂商实现业绩增长的确定性较强</a:t>
            </a:r>
            <a:r>
              <a:rPr lang="zh-CN" altLang="en-US"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。传统风冷技术难以满足当下算力中心的高散热需求，液冷技术正逐步替代传统散热方案成为当前数据中心散热的主流配置。据硅谷拆解，配备液冷系统的数据中心每承担</a:t>
            </a:r>
            <a:r>
              <a:rPr lang="en-US" altLang="zh-CN"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1GW</a:t>
            </a:r>
            <a:r>
              <a:rPr lang="zh-CN" altLang="en-US"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的散热总计需要的液冷机组成本高达</a:t>
            </a:r>
            <a:r>
              <a:rPr lang="en-US" altLang="zh-CN"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14.75</a:t>
            </a:r>
            <a:r>
              <a:rPr lang="zh-CN" altLang="en-US"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亿美元。数据中心建设热潮延续下，当前右侧布局液冷板块的确定性仍然很强。算力中心对电源稳定性要求较高，电源配套也为关键保障性设备。数据、智算中心的供电系统是保障其稳定运行的“心脏”。根据科智咨询预测，</a:t>
            </a:r>
            <a:r>
              <a:rPr lang="en-US" altLang="zh-CN"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2021-2027</a:t>
            </a:r>
            <a:r>
              <a:rPr lang="zh-CN" altLang="en-US"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年我国智算中心基础设施投资规模复合增速有望达到</a:t>
            </a:r>
            <a:r>
              <a:rPr lang="en-US" altLang="zh-CN"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55.2%</a:t>
            </a:r>
            <a:r>
              <a:rPr lang="zh-CN" altLang="en-US"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，其中供配电系统及应用在</a:t>
            </a:r>
            <a:r>
              <a:rPr lang="en-US" altLang="zh-CN"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2025-2027</a:t>
            </a:r>
            <a:r>
              <a:rPr lang="zh-CN" altLang="en-US"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年期间增速预计将达到</a:t>
            </a:r>
            <a:r>
              <a:rPr lang="en-US" altLang="zh-CN"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20-60%</a:t>
            </a:r>
            <a:r>
              <a:rPr lang="zh-CN" altLang="en-US" sz="12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左右较高增速水平。具体可关注相关供配电系统中的变压器、柴发、后备电池、配电柜、不间断电源等重要细分方向</a:t>
            </a:r>
            <a:r>
              <a:rPr lang="zh-CN" altLang="en-US" sz="12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2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3312160" y="3997325"/>
            <a:ext cx="5567680" cy="2394585"/>
          </a:xfrm>
          <a:prstGeom prst="rect">
            <a:avLst/>
          </a:prstGeom>
        </p:spPr>
      </p:pic>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1636395" y="4445"/>
            <a:ext cx="10271125" cy="1076325"/>
          </a:xfrm>
          <a:prstGeom prst="rect">
            <a:avLst/>
          </a:prstGeom>
          <a:noFill/>
        </p:spPr>
        <p:txBody>
          <a:bodyPr wrap="square" rtlCol="0" anchor="t">
            <a:spAutoFit/>
          </a:bodyPr>
          <a:p>
            <a:pPr algn="ctr"/>
            <a:r>
              <a:rPr lang="en-US" altLang="zh-CN" sz="3200" b="1" dirty="0">
                <a:solidFill>
                  <a:srgbClr val="FFFF00"/>
                </a:solidFill>
                <a:latin typeface="微软雅黑" panose="020B0503020204020204" pitchFamily="34" charset="-122"/>
                <a:ea typeface="微软雅黑" panose="020B0503020204020204" pitchFamily="34" charset="-122"/>
                <a:sym typeface="+mn-ea"/>
              </a:rPr>
              <a:t>AI</a:t>
            </a:r>
            <a:r>
              <a:rPr lang="zh-CN" altLang="en-US" sz="3200" b="1" dirty="0">
                <a:solidFill>
                  <a:srgbClr val="FFFF00"/>
                </a:solidFill>
                <a:latin typeface="微软雅黑" panose="020B0503020204020204" pitchFamily="34" charset="-122"/>
                <a:ea typeface="微软雅黑" panose="020B0503020204020204" pitchFamily="34" charset="-122"/>
                <a:sym typeface="+mn-ea"/>
              </a:rPr>
              <a:t>应用：国内机器人先发优势明显，</a:t>
            </a:r>
            <a:r>
              <a:rPr lang="en-US" altLang="zh-CN" sz="3200" b="1" dirty="0">
                <a:solidFill>
                  <a:srgbClr val="FFFF00"/>
                </a:solidFill>
                <a:latin typeface="微软雅黑" panose="020B0503020204020204" pitchFamily="34" charset="-122"/>
                <a:ea typeface="微软雅黑" panose="020B0503020204020204" pitchFamily="34" charset="-122"/>
                <a:sym typeface="+mn-ea"/>
              </a:rPr>
              <a:t>AI</a:t>
            </a:r>
            <a:r>
              <a:rPr lang="zh-CN" altLang="en-US" sz="3200" b="1" dirty="0">
                <a:solidFill>
                  <a:srgbClr val="FFFF00"/>
                </a:solidFill>
                <a:latin typeface="微软雅黑" panose="020B0503020204020204" pitchFamily="34" charset="-122"/>
                <a:ea typeface="微软雅黑" panose="020B0503020204020204" pitchFamily="34" charset="-122"/>
                <a:sym typeface="+mn-ea"/>
              </a:rPr>
              <a:t>显著提升软件、游戏领域的开发效率</a:t>
            </a:r>
            <a:endParaRPr lang="zh-CN" altLang="en-US" sz="3200" b="1" dirty="0">
              <a:solidFill>
                <a:srgbClr val="FFFF00"/>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0" y="991235"/>
            <a:ext cx="12191365" cy="2353310"/>
          </a:xfrm>
          <a:prstGeom prst="rect">
            <a:avLst/>
          </a:prstGeom>
        </p:spPr>
        <p:txBody>
          <a:bodyPr wrap="square">
            <a:spAutoFit/>
          </a:bodyPr>
          <a:p>
            <a:pPr indent="0" algn="just" fontAlgn="auto">
              <a:lnSpc>
                <a:spcPct val="150000"/>
              </a:lnSpc>
              <a:spcBef>
                <a:spcPct val="0"/>
              </a:spcBef>
              <a:spcAft>
                <a:spcPct val="0"/>
              </a:spcAft>
            </a:pPr>
            <a:r>
              <a:rPr lang="zh-CN" altLang="en-US" sz="14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中国机器人产业具备全产业链优势，出货量稳居全球首位</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。据工信部和赛迪咨询统计，</a:t>
            </a:r>
            <a:r>
              <a:rPr lang="en-US" altLang="zh-CN"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2025</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年全球人形机器人市场规模达到</a:t>
            </a:r>
            <a:r>
              <a:rPr lang="en-US" altLang="zh-CN"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28.8</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亿元，行业正处于成长初期，中国凭借完善的供应链体系以及多个应用场景具备先发优势，海外头部企业还仍未实现规模化量产。</a:t>
            </a:r>
            <a:r>
              <a:rPr lang="en-US" altLang="zh-CN"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2025</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年中国人形机器人整机出货量约</a:t>
            </a:r>
            <a:r>
              <a:rPr lang="en-US" altLang="zh-CN"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1.44</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万台，占全球总出货量比例高达近</a:t>
            </a:r>
            <a:r>
              <a:rPr lang="en-US" altLang="zh-CN"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85%</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ct val="150000"/>
              </a:lnSpc>
              <a:spcBef>
                <a:spcPct val="0"/>
              </a:spcBef>
              <a:spcAft>
                <a:spcPct val="0"/>
              </a:spcAft>
            </a:pPr>
            <a:r>
              <a:rPr lang="zh-CN" altLang="en-US" sz="14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头部软件公司依靠核心壁垒有望借助</a:t>
            </a:r>
            <a:r>
              <a:rPr lang="en-US" altLang="zh-CN" sz="14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4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继往开来</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。当前软件领域存在</a:t>
            </a:r>
            <a:r>
              <a:rPr lang="en-US" altLang="zh-CN"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替代的争议，例如</a:t>
            </a:r>
            <a:r>
              <a:rPr lang="en-US" altLang="zh-CN"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2026</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ClaudeCowork</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凭借智能体整合以及工作流自动化处理能力对传统软件盈利模式形成较大冲击，但头部软件公司凭借专业应用领域理解以及长期积累的客户别类有望形成独特优势，后续凭借</a:t>
            </a:r>
            <a:r>
              <a:rPr lang="en-US" altLang="zh-CN"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400" b="1"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有望巩固自身地位优势。游戏行业热点产品层出，良好发展形势有望延续。当前游戏行业正逐步从发行赚钱模式切换至内容导向模式，</a:t>
            </a:r>
            <a:r>
              <a:rPr lang="zh-CN" altLang="en-US" sz="14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未来国内游戏产业有望持续通过深化质量而带来长周期回报，同时在</a:t>
            </a:r>
            <a:r>
              <a:rPr lang="en-US" altLang="zh-CN" sz="14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4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便捷化开发工具的使用下，游戏行业利润也有望再上台阶。</a:t>
            </a:r>
            <a:endParaRPr lang="zh-CN" altLang="en-US" sz="1400" b="1"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2694940" y="3476625"/>
            <a:ext cx="6962775" cy="2783205"/>
          </a:xfrm>
          <a:prstGeom prst="rect">
            <a:avLst/>
          </a:prstGeom>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3</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2"/>
            </p:custDataLst>
          </p:nvPr>
        </p:nvSpPr>
        <p:spPr>
          <a:xfrm>
            <a:off x="1633855" y="3064510"/>
            <a:ext cx="9050655"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金坑机遇，猎手出击</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stretch>
            <a:fillRect/>
          </a:stretch>
        </p:blipFill>
        <p:spPr>
          <a:xfrm>
            <a:off x="0" y="804545"/>
            <a:ext cx="12192000" cy="5587365"/>
          </a:xfrm>
          <a:prstGeom prst="rect">
            <a:avLst/>
          </a:prstGeom>
        </p:spPr>
      </p:pic>
      <p:sp>
        <p:nvSpPr>
          <p:cNvPr id="4" name="文本框 3"/>
          <p:cNvSpPr txBox="1"/>
          <p:nvPr/>
        </p:nvSpPr>
        <p:spPr>
          <a:xfrm>
            <a:off x="3048000" y="4445"/>
            <a:ext cx="6096000" cy="706755"/>
          </a:xfrm>
          <a:prstGeom prst="rect">
            <a:avLst/>
          </a:prstGeom>
          <a:noFill/>
        </p:spPr>
        <p:txBody>
          <a:bodyPr wrap="square" rtlCol="0" anchor="t">
            <a:spAutoFit/>
          </a:bodyPr>
          <a:p>
            <a:pPr algn="ctr"/>
            <a:r>
              <a:rPr lang="zh-CN" altLang="en-US" sz="4000" b="1" dirty="0">
                <a:solidFill>
                  <a:schemeClr val="bg1"/>
                </a:solidFill>
                <a:latin typeface="微软雅黑" panose="020B0503020204020204" pitchFamily="34" charset="-122"/>
                <a:ea typeface="微软雅黑" panose="020B0503020204020204" pitchFamily="34" charset="-122"/>
                <a:sym typeface="+mn-ea"/>
              </a:rPr>
              <a:t>掘金行业方向</a:t>
            </a:r>
            <a:endParaRPr lang="zh-CN" altLang="en-US" sz="4000" b="1" dirty="0">
              <a:solidFill>
                <a:schemeClr val="bg1"/>
              </a:solidFill>
              <a:latin typeface="微软雅黑" panose="020B0503020204020204" pitchFamily="34" charset="-122"/>
              <a:ea typeface="微软雅黑" panose="020B0503020204020204" pitchFamily="34" charset="-122"/>
              <a:sym typeface="+mn-ea"/>
            </a:endParaRPr>
          </a:p>
        </p:txBody>
      </p:sp>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stretch>
            <a:fillRect/>
          </a:stretch>
        </p:blipFill>
        <p:spPr>
          <a:xfrm>
            <a:off x="0" y="808355"/>
            <a:ext cx="12192000" cy="5583555"/>
          </a:xfrm>
          <a:prstGeom prst="rect">
            <a:avLst/>
          </a:prstGeom>
        </p:spPr>
      </p:pic>
      <p:sp>
        <p:nvSpPr>
          <p:cNvPr id="4" name="文本框 3"/>
          <p:cNvSpPr txBox="1"/>
          <p:nvPr/>
        </p:nvSpPr>
        <p:spPr>
          <a:xfrm>
            <a:off x="3048000" y="4445"/>
            <a:ext cx="6096000" cy="706755"/>
          </a:xfrm>
          <a:prstGeom prst="rect">
            <a:avLst/>
          </a:prstGeom>
          <a:noFill/>
        </p:spPr>
        <p:txBody>
          <a:bodyPr wrap="square" rtlCol="0" anchor="t">
            <a:spAutoFit/>
          </a:bodyPr>
          <a:p>
            <a:pPr algn="ctr"/>
            <a:r>
              <a:rPr lang="zh-CN" altLang="en-US" sz="4000" b="1" dirty="0">
                <a:solidFill>
                  <a:schemeClr val="bg1"/>
                </a:solidFill>
                <a:latin typeface="微软雅黑" panose="020B0503020204020204" pitchFamily="34" charset="-122"/>
                <a:ea typeface="微软雅黑" panose="020B0503020204020204" pitchFamily="34" charset="-122"/>
                <a:sym typeface="+mn-ea"/>
              </a:rPr>
              <a:t>产业链传导寻双</a:t>
            </a:r>
            <a:r>
              <a:rPr lang="en-US" altLang="zh-CN" sz="4000" b="1" dirty="0">
                <a:solidFill>
                  <a:schemeClr val="bg1"/>
                </a:solidFill>
                <a:latin typeface="微软雅黑" panose="020B0503020204020204" pitchFamily="34" charset="-122"/>
                <a:ea typeface="微软雅黑" panose="020B0503020204020204" pitchFamily="34" charset="-122"/>
                <a:sym typeface="+mn-ea"/>
              </a:rPr>
              <a:t>B</a:t>
            </a:r>
            <a:r>
              <a:rPr lang="zh-CN" altLang="en-US" sz="4000" b="1" dirty="0">
                <a:solidFill>
                  <a:schemeClr val="bg1"/>
                </a:solidFill>
                <a:latin typeface="微软雅黑" panose="020B0503020204020204" pitchFamily="34" charset="-122"/>
                <a:ea typeface="微软雅黑" panose="020B0503020204020204" pitchFamily="34" charset="-122"/>
                <a:sym typeface="+mn-ea"/>
              </a:rPr>
              <a:t>牛</a:t>
            </a:r>
            <a:endParaRPr lang="zh-CN" altLang="en-US" sz="4000" b="1" dirty="0">
              <a:solidFill>
                <a:schemeClr val="bg1"/>
              </a:solidFill>
              <a:latin typeface="微软雅黑" panose="020B0503020204020204" pitchFamily="34" charset="-122"/>
              <a:ea typeface="微软雅黑" panose="020B0503020204020204" pitchFamily="34" charset="-122"/>
              <a:sym typeface="+mn-ea"/>
            </a:endParaRPr>
          </a:p>
        </p:txBody>
      </p:sp>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3048000" y="4445"/>
            <a:ext cx="6096000" cy="706755"/>
          </a:xfrm>
          <a:prstGeom prst="rect">
            <a:avLst/>
          </a:prstGeom>
          <a:noFill/>
        </p:spPr>
        <p:txBody>
          <a:bodyPr wrap="square" rtlCol="0" anchor="t">
            <a:spAutoFit/>
          </a:bodyPr>
          <a:p>
            <a:pPr algn="ctr"/>
            <a:r>
              <a:rPr lang="zh-CN" altLang="en-US" sz="4000" b="1" dirty="0">
                <a:solidFill>
                  <a:schemeClr val="bg1"/>
                </a:solidFill>
                <a:latin typeface="微软雅黑" panose="020B0503020204020204" pitchFamily="34" charset="-122"/>
                <a:ea typeface="微软雅黑" panose="020B0503020204020204" pitchFamily="34" charset="-122"/>
                <a:sym typeface="+mn-ea"/>
              </a:rPr>
              <a:t>产业链传导寻双</a:t>
            </a:r>
            <a:r>
              <a:rPr lang="en-US" altLang="zh-CN" sz="4000" b="1" dirty="0">
                <a:solidFill>
                  <a:schemeClr val="bg1"/>
                </a:solidFill>
                <a:latin typeface="微软雅黑" panose="020B0503020204020204" pitchFamily="34" charset="-122"/>
                <a:ea typeface="微软雅黑" panose="020B0503020204020204" pitchFamily="34" charset="-122"/>
                <a:sym typeface="+mn-ea"/>
              </a:rPr>
              <a:t>B</a:t>
            </a:r>
            <a:r>
              <a:rPr lang="zh-CN" altLang="en-US" sz="4000" b="1" dirty="0">
                <a:solidFill>
                  <a:schemeClr val="bg1"/>
                </a:solidFill>
                <a:latin typeface="微软雅黑" panose="020B0503020204020204" pitchFamily="34" charset="-122"/>
                <a:ea typeface="微软雅黑" panose="020B0503020204020204" pitchFamily="34" charset="-122"/>
                <a:sym typeface="+mn-ea"/>
              </a:rPr>
              <a:t>牛</a:t>
            </a:r>
            <a:endParaRPr lang="zh-CN" altLang="en-US" sz="4000" b="1" dirty="0">
              <a:solidFill>
                <a:schemeClr val="bg1"/>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2"/>
          <a:stretch>
            <a:fillRect/>
          </a:stretch>
        </p:blipFill>
        <p:spPr>
          <a:xfrm>
            <a:off x="0" y="757555"/>
            <a:ext cx="12192000" cy="5588000"/>
          </a:xfrm>
          <a:prstGeom prst="rect">
            <a:avLst/>
          </a:prstGeom>
        </p:spPr>
      </p:pic>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custDataLst>
              <p:tags r:id="rId1"/>
            </p:custDataLst>
          </p:nvPr>
        </p:nvSpPr>
        <p:spPr>
          <a:xfrm>
            <a:off x="5092065" y="883920"/>
            <a:ext cx="6404610" cy="2441575"/>
          </a:xfrm>
          <a:prstGeom prst="rect">
            <a:avLst/>
          </a:prstGeom>
          <a:noFill/>
        </p:spPr>
        <p:txBody>
          <a:bodyPr wrap="square" rtlCol="0">
            <a:noAutofit/>
          </a:bodyPr>
          <a:p>
            <a:pPr algn="l" fontAlgn="auto">
              <a:lnSpc>
                <a:spcPct val="100000"/>
              </a:lnSpc>
            </a:pPr>
            <a:r>
              <a:rPr lang="zh-CN" altLang="en-US" sz="7500" b="1" dirty="0">
                <a:solidFill>
                  <a:schemeClr val="bg2"/>
                </a:solidFill>
                <a:latin typeface="思源黑体 CN Bold" panose="020B0800000000000000" charset="-122"/>
                <a:ea typeface="思源黑体 CN Bold" panose="020B0800000000000000" charset="-122"/>
                <a:sym typeface="+mn-ea"/>
              </a:rPr>
              <a:t>春暖花开</a:t>
            </a:r>
            <a:endParaRPr lang="en-US" altLang="zh-CN" sz="7500" b="1" dirty="0">
              <a:solidFill>
                <a:schemeClr val="bg2"/>
              </a:solidFill>
              <a:latin typeface="思源黑体 CN Bold" panose="020B0800000000000000" charset="-122"/>
              <a:ea typeface="思源黑体 CN Bold" panose="020B0800000000000000" charset="-122"/>
              <a:sym typeface="+mn-ea"/>
            </a:endParaRPr>
          </a:p>
          <a:p>
            <a:pPr algn="l" fontAlgn="auto">
              <a:lnSpc>
                <a:spcPct val="100000"/>
              </a:lnSpc>
            </a:pPr>
            <a:r>
              <a:rPr lang="zh-CN" altLang="en-US" sz="7500" b="1" dirty="0">
                <a:solidFill>
                  <a:schemeClr val="bg2"/>
                </a:solidFill>
                <a:latin typeface="思源黑体 CN Bold" panose="020B0800000000000000" charset="-122"/>
                <a:ea typeface="思源黑体 CN Bold" panose="020B0800000000000000" charset="-122"/>
                <a:sym typeface="+mn-ea"/>
              </a:rPr>
              <a:t>赢在共识</a:t>
            </a:r>
            <a:endParaRPr lang="en-US" altLang="zh-CN" sz="7500" b="1" dirty="0">
              <a:solidFill>
                <a:schemeClr val="bg2"/>
              </a:solidFill>
              <a:latin typeface="思源黑体 CN Bold" panose="020B0800000000000000" charset="-122"/>
              <a:ea typeface="思源黑体 CN Bold" panose="020B0800000000000000" charset="-122"/>
              <a:sym typeface="+mn-ea"/>
            </a:endParaRPr>
          </a:p>
        </p:txBody>
      </p:sp>
      <p:pic>
        <p:nvPicPr>
          <p:cNvPr id="6" name="图片 5" descr="框"/>
          <p:cNvPicPr>
            <a:picLocks noChangeAspect="1"/>
          </p:cNvPicPr>
          <p:nvPr/>
        </p:nvPicPr>
        <p:blipFill>
          <a:blip r:embed="rId2"/>
          <a:stretch>
            <a:fillRect/>
          </a:stretch>
        </p:blipFill>
        <p:spPr>
          <a:xfrm>
            <a:off x="1046480" y="3359785"/>
            <a:ext cx="10088880" cy="2813050"/>
          </a:xfrm>
          <a:prstGeom prst="rect">
            <a:avLst/>
          </a:prstGeom>
        </p:spPr>
      </p:pic>
      <p:sp>
        <p:nvSpPr>
          <p:cNvPr id="11" name="文本框 10"/>
          <p:cNvSpPr txBox="1"/>
          <p:nvPr/>
        </p:nvSpPr>
        <p:spPr>
          <a:xfrm>
            <a:off x="5166360" y="41636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12" name="文本框 11"/>
          <p:cNvSpPr txBox="1"/>
          <p:nvPr>
            <p:custDataLst>
              <p:tags r:id="rId3"/>
            </p:custDataLst>
          </p:nvPr>
        </p:nvSpPr>
        <p:spPr>
          <a:xfrm>
            <a:off x="5166360" y="44780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14" name="圆角矩形 13"/>
          <p:cNvSpPr/>
          <p:nvPr/>
        </p:nvSpPr>
        <p:spPr>
          <a:xfrm>
            <a:off x="5308600" y="3583940"/>
            <a:ext cx="5719445" cy="681355"/>
          </a:xfrm>
          <a:prstGeom prst="roundRect">
            <a:avLst>
              <a:gd name="adj" fmla="val 50000"/>
            </a:avLst>
          </a:prstGeom>
          <a:gradFill>
            <a:gsLst>
              <a:gs pos="0">
                <a:srgbClr val="4B58ED"/>
              </a:gs>
              <a:gs pos="100000">
                <a:srgbClr val="B47BFD"/>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nvSpPr>
        <p:spPr>
          <a:xfrm>
            <a:off x="5773420" y="3618230"/>
            <a:ext cx="5191125" cy="675640"/>
          </a:xfrm>
          <a:prstGeom prst="rect">
            <a:avLst/>
          </a:prstGeom>
          <a:noFill/>
        </p:spPr>
        <p:txBody>
          <a:bodyPr wrap="square" rtlCol="0">
            <a:spAutoFit/>
          </a:bodyPr>
          <a:p>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吴镇鸿</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  |  </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投顾执业编号</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:A1120618120002</a:t>
            </a:r>
            <a:endPar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endParaRPr>
          </a:p>
          <a:p>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           </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基金从业编号：</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A20250617005261</a:t>
            </a:r>
            <a:endPar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16" name="文本框 15"/>
          <p:cNvSpPr txBox="1"/>
          <p:nvPr>
            <p:custDataLst>
              <p:tags r:id="rId4"/>
            </p:custDataLst>
          </p:nvPr>
        </p:nvSpPr>
        <p:spPr>
          <a:xfrm>
            <a:off x="5374640" y="4196715"/>
            <a:ext cx="5269230" cy="368300"/>
          </a:xfrm>
          <a:prstGeom prst="rect">
            <a:avLst/>
          </a:prstGeom>
          <a:noFill/>
        </p:spPr>
        <p:txBody>
          <a:bodyPr wrap="square" rtlCol="0">
            <a:spAutoFit/>
          </a:bodyPr>
          <a:p>
            <a:pPr lvl="0" algn="l">
              <a:lnSpc>
                <a:spcPct val="120000"/>
              </a:lnSpc>
              <a:buClrTx/>
              <a:buSzTx/>
              <a:buFontTx/>
            </a:pP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a:t>
            </a: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投顾。</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7" name="文本框 16"/>
          <p:cNvSpPr txBox="1"/>
          <p:nvPr>
            <p:custDataLst>
              <p:tags r:id="rId5"/>
            </p:custDataLst>
          </p:nvPr>
        </p:nvSpPr>
        <p:spPr>
          <a:xfrm>
            <a:off x="5361305" y="4479925"/>
            <a:ext cx="5360035" cy="1245235"/>
          </a:xfrm>
          <a:prstGeom prst="rect">
            <a:avLst/>
          </a:prstGeom>
          <a:noFill/>
        </p:spPr>
        <p:txBody>
          <a:bodyPr wrap="square" rtlCol="0">
            <a:spAutoFit/>
          </a:bodyPr>
          <a:p>
            <a:pPr algn="just" fontAlgn="auto">
              <a:lnSpc>
                <a:spcPct val="125000"/>
              </a:lnSpc>
            </a:pPr>
            <a:r>
              <a:rPr lang="en-US" altLang="zh-CN" sz="1500" dirty="0">
                <a:solidFill>
                  <a:schemeClr val="tx1">
                    <a:lumMod val="65000"/>
                    <a:lumOff val="35000"/>
                  </a:schemeClr>
                </a:solidFill>
                <a:effectLst/>
                <a:latin typeface="思源黑体 CN Normal" panose="020B0400000000000000" charset="-122"/>
                <a:ea typeface="思源黑体 CN Normal" panose="020B0400000000000000" charset="-122"/>
                <a:sym typeface="+mn-ea"/>
              </a:rPr>
              <a:t>10</a:t>
            </a:r>
            <a:r>
              <a:rPr lang="zh-CN" altLang="en-US" sz="1500" dirty="0">
                <a:solidFill>
                  <a:schemeClr val="tx1">
                    <a:lumMod val="65000"/>
                    <a:lumOff val="35000"/>
                  </a:schemeClr>
                </a:solidFill>
                <a:effectLst/>
                <a:latin typeface="思源黑体 CN Normal" panose="020B0400000000000000" charset="-122"/>
                <a:ea typeface="思源黑体 CN Normal" panose="020B0400000000000000" charset="-122"/>
                <a:sym typeface="+mn-ea"/>
              </a:rPr>
              <a:t>余年金融从业经验，专研究趋势理论，</a:t>
            </a:r>
            <a:r>
              <a:rPr lang="en-US" altLang="zh-CN" sz="1500" dirty="0">
                <a:solidFill>
                  <a:schemeClr val="tx1">
                    <a:lumMod val="65000"/>
                    <a:lumOff val="35000"/>
                  </a:schemeClr>
                </a:solidFill>
                <a:effectLst/>
                <a:latin typeface="思源黑体 CN Normal" panose="020B0400000000000000" charset="-122"/>
                <a:ea typeface="思源黑体 CN Normal" panose="020B0400000000000000" charset="-122"/>
                <a:sym typeface="+mn-ea"/>
              </a:rPr>
              <a:t>K</a:t>
            </a:r>
            <a:r>
              <a:rPr lang="zh-CN" altLang="en-US" sz="1500" dirty="0">
                <a:solidFill>
                  <a:schemeClr val="tx1">
                    <a:lumMod val="65000"/>
                    <a:lumOff val="35000"/>
                  </a:schemeClr>
                </a:solidFill>
                <a:effectLst/>
                <a:latin typeface="思源黑体 CN Normal" panose="020B0400000000000000" charset="-122"/>
                <a:ea typeface="思源黑体 CN Normal" panose="020B0400000000000000" charset="-122"/>
                <a:sym typeface="+mn-ea"/>
              </a:rPr>
              <a:t>线形态理论等，对于市场具有敏锐嗅觉。集十年大成研发双</a:t>
            </a:r>
            <a:r>
              <a:rPr lang="en-US" altLang="zh-CN" sz="1500" dirty="0">
                <a:solidFill>
                  <a:schemeClr val="tx1">
                    <a:lumMod val="65000"/>
                    <a:lumOff val="35000"/>
                  </a:schemeClr>
                </a:solidFill>
                <a:effectLst/>
                <a:latin typeface="思源黑体 CN Normal" panose="020B0400000000000000" charset="-122"/>
                <a:ea typeface="思源黑体 CN Normal" panose="020B0400000000000000" charset="-122"/>
                <a:sym typeface="+mn-ea"/>
              </a:rPr>
              <a:t>B</a:t>
            </a:r>
            <a:r>
              <a:rPr lang="zh-CN" altLang="en-US" sz="1500" dirty="0">
                <a:solidFill>
                  <a:schemeClr val="tx1">
                    <a:lumMod val="65000"/>
                    <a:lumOff val="35000"/>
                  </a:schemeClr>
                </a:solidFill>
                <a:effectLst/>
                <a:latin typeface="思源黑体 CN Normal" panose="020B0400000000000000" charset="-122"/>
                <a:ea typeface="思源黑体 CN Normal" panose="020B0400000000000000" charset="-122"/>
                <a:sym typeface="+mn-ea"/>
              </a:rPr>
              <a:t>龙头战法，成功帮助广大股民朋友看中做短，捕捉大波段强势股启动机会，精研盈利模式</a:t>
            </a:r>
            <a:r>
              <a:rPr lang="en-US" altLang="zh-CN" sz="1500" dirty="0">
                <a:solidFill>
                  <a:schemeClr val="tx1">
                    <a:lumMod val="65000"/>
                    <a:lumOff val="35000"/>
                  </a:schemeClr>
                </a:solidFill>
                <a:effectLst/>
                <a:latin typeface="思源黑体 CN Normal" panose="020B0400000000000000" charset="-122"/>
                <a:ea typeface="思源黑体 CN Normal" panose="020B0400000000000000" charset="-122"/>
                <a:sym typeface="+mn-ea"/>
              </a:rPr>
              <a:t>,</a:t>
            </a:r>
            <a:r>
              <a:rPr lang="zh-CN" altLang="en-US" sz="1500" dirty="0">
                <a:solidFill>
                  <a:schemeClr val="tx1">
                    <a:lumMod val="65000"/>
                    <a:lumOff val="35000"/>
                  </a:schemeClr>
                </a:solidFill>
                <a:effectLst/>
                <a:latin typeface="思源黑体 CN Normal" panose="020B0400000000000000" charset="-122"/>
                <a:ea typeface="思源黑体 CN Normal" panose="020B0400000000000000" charset="-122"/>
                <a:sym typeface="+mn-ea"/>
              </a:rPr>
              <a:t>首创中线游龙黄金战法，波段复制涨停法，</a:t>
            </a:r>
            <a:r>
              <a:rPr lang="en-US" altLang="zh-CN" sz="1500" dirty="0">
                <a:solidFill>
                  <a:schemeClr val="tx1">
                    <a:lumMod val="65000"/>
                    <a:lumOff val="35000"/>
                  </a:schemeClr>
                </a:solidFill>
                <a:effectLst/>
                <a:latin typeface="思源黑体 CN Normal" panose="020B0400000000000000" charset="-122"/>
                <a:ea typeface="思源黑体 CN Normal" panose="020B0400000000000000" charset="-122"/>
                <a:sym typeface="+mn-ea"/>
              </a:rPr>
              <a:t>333</a:t>
            </a:r>
            <a:r>
              <a:rPr lang="zh-CN" altLang="en-US" sz="1500" dirty="0">
                <a:solidFill>
                  <a:schemeClr val="tx1">
                    <a:lumMod val="65000"/>
                    <a:lumOff val="35000"/>
                  </a:schemeClr>
                </a:solidFill>
                <a:effectLst/>
                <a:latin typeface="思源黑体 CN Normal" panose="020B0400000000000000" charset="-122"/>
                <a:ea typeface="思源黑体 CN Normal" panose="020B0400000000000000" charset="-122"/>
                <a:sym typeface="+mn-ea"/>
              </a:rPr>
              <a:t>战法！</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pic>
        <p:nvPicPr>
          <p:cNvPr id="18" name="图片 17" descr="吴镇鸿_1699492350694"/>
          <p:cNvPicPr>
            <a:picLocks noChangeAspect="1"/>
          </p:cNvPicPr>
          <p:nvPr/>
        </p:nvPicPr>
        <p:blipFill>
          <a:blip r:embed="rId6"/>
          <a:stretch>
            <a:fillRect/>
          </a:stretch>
        </p:blipFill>
        <p:spPr>
          <a:xfrm>
            <a:off x="854710" y="883920"/>
            <a:ext cx="4608830" cy="5953760"/>
          </a:xfrm>
          <a:prstGeom prst="rect">
            <a:avLst/>
          </a:prstGeom>
        </p:spPr>
      </p:pic>
    </p:spTree>
    <p:custDataLst>
      <p:tags r:id="rId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stretch>
            <a:fillRect/>
          </a:stretch>
        </p:blipFill>
        <p:spPr>
          <a:xfrm>
            <a:off x="0" y="772795"/>
            <a:ext cx="12192000" cy="5619115"/>
          </a:xfrm>
          <a:prstGeom prst="rect">
            <a:avLst/>
          </a:prstGeom>
        </p:spPr>
      </p:pic>
      <p:sp>
        <p:nvSpPr>
          <p:cNvPr id="4" name="文本框 3"/>
          <p:cNvSpPr txBox="1"/>
          <p:nvPr>
            <p:custDataLst>
              <p:tags r:id="rId3"/>
            </p:custDataLst>
          </p:nvPr>
        </p:nvSpPr>
        <p:spPr>
          <a:xfrm>
            <a:off x="2264410" y="78740"/>
            <a:ext cx="8091805" cy="645160"/>
          </a:xfrm>
          <a:prstGeom prst="rect">
            <a:avLst/>
          </a:prstGeom>
          <a:noFill/>
        </p:spPr>
        <p:txBody>
          <a:bodyPr wrap="square" rtlCol="0">
            <a:spAutoFit/>
          </a:bodyPr>
          <a:p>
            <a:pPr algn="ctr" fontAlgn="auto"/>
            <a:r>
              <a:rPr lang="en-US" altLang="zh-CN"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AI</a:t>
            </a:r>
            <a:r>
              <a:rPr lang="zh-CN" altLang="en-US"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猎手：产品异动挖掘绩优控盘双紫牛</a:t>
            </a:r>
            <a:endParaRPr lang="zh-CN" altLang="en-US" sz="36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custDataLst>
              <p:tags r:id="rId2"/>
            </p:custDataLst>
          </p:nvPr>
        </p:nvSpPr>
        <p:spPr>
          <a:xfrm>
            <a:off x="2264410" y="78740"/>
            <a:ext cx="8091805" cy="645160"/>
          </a:xfrm>
          <a:prstGeom prst="rect">
            <a:avLst/>
          </a:prstGeom>
          <a:noFill/>
        </p:spPr>
        <p:txBody>
          <a:bodyPr wrap="square" rtlCol="0">
            <a:spAutoFit/>
          </a:bodyPr>
          <a:p>
            <a:pPr algn="ctr" fontAlgn="auto"/>
            <a:r>
              <a:rPr lang="en-US" altLang="zh-CN"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AI</a:t>
            </a:r>
            <a:r>
              <a:rPr lang="zh-CN" altLang="en-US"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猎手：产品异动挖掘绩优控盘双紫牛</a:t>
            </a:r>
            <a:endParaRPr lang="zh-CN" altLang="en-US" sz="36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3"/>
          <a:stretch>
            <a:fillRect/>
          </a:stretch>
        </p:blipFill>
        <p:spPr>
          <a:xfrm>
            <a:off x="0" y="759460"/>
            <a:ext cx="12192000" cy="5632450"/>
          </a:xfrm>
          <a:prstGeom prst="rect">
            <a:avLst/>
          </a:prstGeom>
        </p:spPr>
      </p:pic>
    </p:spTree>
    <p:custDataLst>
      <p:tags r:id="rId4"/>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4</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2"/>
            </p:custDataLst>
          </p:nvPr>
        </p:nvSpPr>
        <p:spPr>
          <a:xfrm>
            <a:off x="1615440" y="3064510"/>
            <a:ext cx="9024620"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绩优为王，行动至上</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 name="任意多边形: 形状 17"/>
          <p:cNvSpPr/>
          <p:nvPr>
            <p:custDataLst>
              <p:tags r:id="rId2"/>
            </p:custDataLst>
          </p:nvPr>
        </p:nvSpPr>
        <p:spPr>
          <a:xfrm>
            <a:off x="1063625" y="4205288"/>
            <a:ext cx="9848488" cy="2006368"/>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gradFill>
            <a:gsLst>
              <a:gs pos="0">
                <a:srgbClr val="376FFF">
                  <a:alpha val="15000"/>
                </a:srgbClr>
              </a:gs>
              <a:gs pos="100000">
                <a:srgbClr val="376FFF">
                  <a:alpha val="0"/>
                </a:srgbClr>
              </a:gs>
            </a:gsLst>
            <a:lin ang="5400000" scaled="1"/>
          </a:gradFill>
          <a:ln>
            <a:gradFill>
              <a:gsLst>
                <a:gs pos="0">
                  <a:srgbClr val="376FFF"/>
                </a:gs>
                <a:gs pos="87000">
                  <a:srgbClr val="376FFF">
                    <a:alpha val="0"/>
                  </a:srgbClr>
                </a:gs>
              </a:gsLst>
              <a:lin ang="5400000" scaled="1"/>
            </a:gradFill>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5" name="任意多边形: 形状 4"/>
          <p:cNvSpPr/>
          <p:nvPr>
            <p:custDataLst>
              <p:tags r:id="rId3"/>
            </p:custDataLst>
          </p:nvPr>
        </p:nvSpPr>
        <p:spPr>
          <a:xfrm>
            <a:off x="5608955" y="5510213"/>
            <a:ext cx="808347" cy="409216"/>
          </a:xfrm>
          <a:custGeom>
            <a:avLst/>
            <a:gdLst>
              <a:gd name="connsiteX0" fmla="*/ 1450658 w 1450657"/>
              <a:gd name="connsiteY0" fmla="*/ 523875 h 734377"/>
              <a:gd name="connsiteX1" fmla="*/ 161925 w 1450657"/>
              <a:gd name="connsiteY1" fmla="*/ 734377 h 734377"/>
              <a:gd name="connsiteX2" fmla="*/ 0 w 1450657"/>
              <a:gd name="connsiteY2" fmla="*/ 0 h 734377"/>
            </a:gdLst>
            <a:ahLst/>
            <a:cxnLst>
              <a:cxn ang="0">
                <a:pos x="connsiteX0" y="connsiteY0"/>
              </a:cxn>
              <a:cxn ang="0">
                <a:pos x="connsiteX1" y="connsiteY1"/>
              </a:cxn>
              <a:cxn ang="0">
                <a:pos x="connsiteX2" y="connsiteY2"/>
              </a:cxn>
            </a:cxnLst>
            <a:rect l="l" t="t" r="r" b="b"/>
            <a:pathLst>
              <a:path w="1450657" h="734377">
                <a:moveTo>
                  <a:pt x="1450658" y="523875"/>
                </a:moveTo>
                <a:lnTo>
                  <a:pt x="161925" y="734377"/>
                </a:lnTo>
                <a:lnTo>
                  <a:pt x="0" y="0"/>
                </a:lnTo>
                <a:close/>
              </a:path>
            </a:pathLst>
          </a:custGeom>
          <a:gradFill>
            <a:gsLst>
              <a:gs pos="1000">
                <a:srgbClr val="376FFF">
                  <a:lumMod val="78000"/>
                  <a:lumOff val="22000"/>
                </a:srgbClr>
              </a:gs>
              <a:gs pos="78000">
                <a:srgbClr val="376FFF">
                  <a:lumMod val="91000"/>
                </a:srgbClr>
              </a:gs>
            </a:gsLst>
            <a:lin ang="16200000" scaled="0"/>
          </a:gradFill>
          <a:ln w="4833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p>
        </p:txBody>
      </p:sp>
      <p:sp>
        <p:nvSpPr>
          <p:cNvPr id="6" name="任意多边形: 形状 5"/>
          <p:cNvSpPr/>
          <p:nvPr>
            <p:custDataLst>
              <p:tags r:id="rId4"/>
            </p:custDataLst>
          </p:nvPr>
        </p:nvSpPr>
        <p:spPr>
          <a:xfrm>
            <a:off x="5169535" y="5237798"/>
            <a:ext cx="529699" cy="681496"/>
          </a:xfrm>
          <a:custGeom>
            <a:avLst/>
            <a:gdLst>
              <a:gd name="connsiteX0" fmla="*/ 0 w 950595"/>
              <a:gd name="connsiteY0" fmla="*/ 0 h 1223009"/>
              <a:gd name="connsiteX1" fmla="*/ 788670 w 950595"/>
              <a:gd name="connsiteY1" fmla="*/ 488633 h 1223009"/>
              <a:gd name="connsiteX2" fmla="*/ 950595 w 950595"/>
              <a:gd name="connsiteY2" fmla="*/ 1223010 h 1223009"/>
            </a:gdLst>
            <a:ahLst/>
            <a:cxnLst>
              <a:cxn ang="0">
                <a:pos x="connsiteX0" y="connsiteY0"/>
              </a:cxn>
              <a:cxn ang="0">
                <a:pos x="connsiteX1" y="connsiteY1"/>
              </a:cxn>
              <a:cxn ang="0">
                <a:pos x="connsiteX2" y="connsiteY2"/>
              </a:cxn>
            </a:cxnLst>
            <a:rect l="l" t="t" r="r" b="b"/>
            <a:pathLst>
              <a:path w="950595" h="1223009">
                <a:moveTo>
                  <a:pt x="0" y="0"/>
                </a:moveTo>
                <a:lnTo>
                  <a:pt x="788670" y="488633"/>
                </a:lnTo>
                <a:lnTo>
                  <a:pt x="950595" y="1223010"/>
                </a:lnTo>
                <a:close/>
              </a:path>
            </a:pathLst>
          </a:custGeom>
          <a:gradFill>
            <a:gsLst>
              <a:gs pos="19000">
                <a:srgbClr val="376FFF">
                  <a:lumMod val="60000"/>
                  <a:lumOff val="40000"/>
                </a:srgbClr>
              </a:gs>
              <a:gs pos="92000">
                <a:srgbClr val="376FFF"/>
              </a:gs>
            </a:gsLst>
            <a:lin ang="0" scaled="0"/>
          </a:gradFill>
          <a:ln w="4833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p>
        </p:txBody>
      </p:sp>
      <p:sp>
        <p:nvSpPr>
          <p:cNvPr id="7" name="任意多边形: 形状 6"/>
          <p:cNvSpPr/>
          <p:nvPr>
            <p:custDataLst>
              <p:tags r:id="rId5"/>
            </p:custDataLst>
          </p:nvPr>
        </p:nvSpPr>
        <p:spPr>
          <a:xfrm>
            <a:off x="5169535" y="4606608"/>
            <a:ext cx="439469" cy="903353"/>
          </a:xfrm>
          <a:custGeom>
            <a:avLst/>
            <a:gdLst>
              <a:gd name="connsiteX0" fmla="*/ 0 w 788670"/>
              <a:gd name="connsiteY0" fmla="*/ 1132523 h 1621155"/>
              <a:gd name="connsiteX1" fmla="*/ 619125 w 788670"/>
              <a:gd name="connsiteY1" fmla="*/ 0 h 1621155"/>
              <a:gd name="connsiteX2" fmla="*/ 788670 w 788670"/>
              <a:gd name="connsiteY2" fmla="*/ 1621155 h 1621155"/>
            </a:gdLst>
            <a:ahLst/>
            <a:cxnLst>
              <a:cxn ang="0">
                <a:pos x="connsiteX0" y="connsiteY0"/>
              </a:cxn>
              <a:cxn ang="0">
                <a:pos x="connsiteX1" y="connsiteY1"/>
              </a:cxn>
              <a:cxn ang="0">
                <a:pos x="connsiteX2" y="connsiteY2"/>
              </a:cxn>
            </a:cxnLst>
            <a:rect l="l" t="t" r="r" b="b"/>
            <a:pathLst>
              <a:path w="788670" h="1621155">
                <a:moveTo>
                  <a:pt x="0" y="1132523"/>
                </a:moveTo>
                <a:lnTo>
                  <a:pt x="619125" y="0"/>
                </a:lnTo>
                <a:lnTo>
                  <a:pt x="788670" y="1621155"/>
                </a:lnTo>
                <a:close/>
              </a:path>
            </a:pathLst>
          </a:custGeom>
          <a:gradFill>
            <a:gsLst>
              <a:gs pos="0">
                <a:srgbClr val="376FFF">
                  <a:lumMod val="50000"/>
                  <a:lumOff val="50000"/>
                </a:srgbClr>
              </a:gs>
              <a:gs pos="100000">
                <a:srgbClr val="376FFF">
                  <a:lumMod val="86000"/>
                  <a:lumOff val="14000"/>
                </a:srgbClr>
              </a:gs>
            </a:gsLst>
            <a:lin ang="600000" scaled="0"/>
          </a:gradFill>
          <a:ln w="48331" cap="flat">
            <a:noFill/>
            <a:prstDash val="solid"/>
            <a:miter/>
          </a:ln>
        </p:spPr>
        <p:txBody>
          <a:bodyPr rtlCol="0" anchor="ctr"/>
          <a:p>
            <a:endParaRPr lang="zh-CN" altLang="en-US"/>
          </a:p>
        </p:txBody>
      </p:sp>
      <p:sp>
        <p:nvSpPr>
          <p:cNvPr id="8" name="任意多边形: 形状 7"/>
          <p:cNvSpPr/>
          <p:nvPr>
            <p:custDataLst>
              <p:tags r:id="rId6"/>
            </p:custDataLst>
          </p:nvPr>
        </p:nvSpPr>
        <p:spPr>
          <a:xfrm>
            <a:off x="5608955" y="4939348"/>
            <a:ext cx="808347" cy="862485"/>
          </a:xfrm>
          <a:custGeom>
            <a:avLst/>
            <a:gdLst>
              <a:gd name="connsiteX0" fmla="*/ 1385888 w 1450657"/>
              <a:gd name="connsiteY0" fmla="*/ 0 h 1547812"/>
              <a:gd name="connsiteX1" fmla="*/ 1450658 w 1450657"/>
              <a:gd name="connsiteY1" fmla="*/ 1547812 h 1547812"/>
              <a:gd name="connsiteX2" fmla="*/ 0 w 1450657"/>
              <a:gd name="connsiteY2" fmla="*/ 1023938 h 1547812"/>
            </a:gdLst>
            <a:ahLst/>
            <a:cxnLst>
              <a:cxn ang="0">
                <a:pos x="connsiteX0" y="connsiteY0"/>
              </a:cxn>
              <a:cxn ang="0">
                <a:pos x="connsiteX1" y="connsiteY1"/>
              </a:cxn>
              <a:cxn ang="0">
                <a:pos x="connsiteX2" y="connsiteY2"/>
              </a:cxn>
            </a:cxnLst>
            <a:rect l="l" t="t" r="r" b="b"/>
            <a:pathLst>
              <a:path w="1450657" h="1547812">
                <a:moveTo>
                  <a:pt x="1385888" y="0"/>
                </a:moveTo>
                <a:lnTo>
                  <a:pt x="1450658" y="1547812"/>
                </a:lnTo>
                <a:lnTo>
                  <a:pt x="0" y="1023938"/>
                </a:lnTo>
                <a:close/>
              </a:path>
            </a:pathLst>
          </a:custGeom>
          <a:gradFill flip="none" rotWithShape="1">
            <a:gsLst>
              <a:gs pos="36000">
                <a:srgbClr val="376FFF">
                  <a:lumMod val="75000"/>
                </a:srgbClr>
              </a:gs>
              <a:gs pos="100000">
                <a:srgbClr val="376FFF">
                  <a:lumMod val="70000"/>
                  <a:lumOff val="30000"/>
                </a:srgbClr>
              </a:gs>
            </a:gsLst>
            <a:lin ang="1800000" scaled="0"/>
            <a:tileRect/>
          </a:gradFill>
          <a:ln w="48331" cap="flat">
            <a:noFill/>
            <a:prstDash val="solid"/>
            <a:miter/>
          </a:ln>
        </p:spPr>
        <p:txBody>
          <a:bodyPr rtlCol="0" anchor="ctr"/>
          <a:p>
            <a:endParaRPr lang="zh-CN" altLang="en-US"/>
          </a:p>
        </p:txBody>
      </p:sp>
      <p:sp>
        <p:nvSpPr>
          <p:cNvPr id="10" name="任意多边形: 形状 9"/>
          <p:cNvSpPr/>
          <p:nvPr>
            <p:custDataLst>
              <p:tags r:id="rId7"/>
            </p:custDataLst>
          </p:nvPr>
        </p:nvSpPr>
        <p:spPr>
          <a:xfrm>
            <a:off x="6297930" y="4398963"/>
            <a:ext cx="513775" cy="702726"/>
          </a:xfrm>
          <a:custGeom>
            <a:avLst/>
            <a:gdLst>
              <a:gd name="connsiteX0" fmla="*/ 149542 w 922019"/>
              <a:gd name="connsiteY0" fmla="*/ 969645 h 1261109"/>
              <a:gd name="connsiteX1" fmla="*/ 0 w 922019"/>
              <a:gd name="connsiteY1" fmla="*/ 0 h 1261109"/>
              <a:gd name="connsiteX2" fmla="*/ 922020 w 922019"/>
              <a:gd name="connsiteY2" fmla="*/ 1261110 h 1261109"/>
            </a:gdLst>
            <a:ahLst/>
            <a:cxnLst>
              <a:cxn ang="0">
                <a:pos x="connsiteX0" y="connsiteY0"/>
              </a:cxn>
              <a:cxn ang="0">
                <a:pos x="connsiteX1" y="connsiteY1"/>
              </a:cxn>
              <a:cxn ang="0">
                <a:pos x="connsiteX2" y="connsiteY2"/>
              </a:cxn>
            </a:cxnLst>
            <a:rect l="l" t="t" r="r" b="b"/>
            <a:pathLst>
              <a:path w="922019" h="1261109">
                <a:moveTo>
                  <a:pt x="149542" y="969645"/>
                </a:moveTo>
                <a:lnTo>
                  <a:pt x="0" y="0"/>
                </a:lnTo>
                <a:lnTo>
                  <a:pt x="922020" y="1261110"/>
                </a:lnTo>
                <a:close/>
              </a:path>
            </a:pathLst>
          </a:custGeom>
          <a:gradFill>
            <a:gsLst>
              <a:gs pos="1000">
                <a:srgbClr val="376FFF">
                  <a:lumMod val="60000"/>
                  <a:lumOff val="40000"/>
                </a:srgbClr>
              </a:gs>
              <a:gs pos="92000">
                <a:srgbClr val="376FFF"/>
              </a:gs>
            </a:gsLst>
            <a:lin ang="9600000" scaled="0"/>
          </a:gradFill>
          <a:ln w="48331" cap="flat">
            <a:noFill/>
            <a:prstDash val="solid"/>
            <a:miter/>
          </a:ln>
        </p:spPr>
        <p:txBody>
          <a:bodyPr rtlCol="0" anchor="ctr"/>
          <a:p>
            <a:endParaRPr lang="zh-CN" altLang="en-US"/>
          </a:p>
        </p:txBody>
      </p:sp>
      <p:sp>
        <p:nvSpPr>
          <p:cNvPr id="11" name="任意多边形: 形状 10"/>
          <p:cNvSpPr/>
          <p:nvPr>
            <p:custDataLst>
              <p:tags r:id="rId8"/>
            </p:custDataLst>
          </p:nvPr>
        </p:nvSpPr>
        <p:spPr>
          <a:xfrm>
            <a:off x="6381115" y="4939348"/>
            <a:ext cx="430446" cy="862485"/>
          </a:xfrm>
          <a:custGeom>
            <a:avLst/>
            <a:gdLst>
              <a:gd name="connsiteX0" fmla="*/ 0 w 772477"/>
              <a:gd name="connsiteY0" fmla="*/ 0 h 1547812"/>
              <a:gd name="connsiteX1" fmla="*/ 772477 w 772477"/>
              <a:gd name="connsiteY1" fmla="*/ 291465 h 1547812"/>
              <a:gd name="connsiteX2" fmla="*/ 64770 w 772477"/>
              <a:gd name="connsiteY2" fmla="*/ 1547812 h 1547812"/>
            </a:gdLst>
            <a:ahLst/>
            <a:cxnLst>
              <a:cxn ang="0">
                <a:pos x="connsiteX0" y="connsiteY0"/>
              </a:cxn>
              <a:cxn ang="0">
                <a:pos x="connsiteX1" y="connsiteY1"/>
              </a:cxn>
              <a:cxn ang="0">
                <a:pos x="connsiteX2" y="connsiteY2"/>
              </a:cxn>
            </a:cxnLst>
            <a:rect l="l" t="t" r="r" b="b"/>
            <a:pathLst>
              <a:path w="772477" h="1547812">
                <a:moveTo>
                  <a:pt x="0" y="0"/>
                </a:moveTo>
                <a:lnTo>
                  <a:pt x="772477" y="291465"/>
                </a:lnTo>
                <a:lnTo>
                  <a:pt x="64770" y="1547812"/>
                </a:lnTo>
                <a:close/>
              </a:path>
            </a:pathLst>
          </a:custGeom>
          <a:gradFill>
            <a:gsLst>
              <a:gs pos="28000">
                <a:srgbClr val="376FFF">
                  <a:lumMod val="75000"/>
                </a:srgbClr>
              </a:gs>
              <a:gs pos="100000">
                <a:srgbClr val="376FFF">
                  <a:lumMod val="70000"/>
                  <a:lumOff val="30000"/>
                </a:srgbClr>
              </a:gs>
            </a:gsLst>
            <a:lin ang="21594000" scaled="0"/>
          </a:gradFill>
          <a:ln w="48331" cap="flat">
            <a:noFill/>
            <a:prstDash val="solid"/>
            <a:miter/>
          </a:ln>
        </p:spPr>
        <p:txBody>
          <a:bodyPr rtlCol="0" anchor="ctr"/>
          <a:p>
            <a:endParaRPr lang="zh-CN" altLang="en-US"/>
          </a:p>
        </p:txBody>
      </p:sp>
      <p:sp>
        <p:nvSpPr>
          <p:cNvPr id="12" name="任意多边形: 形状 11"/>
          <p:cNvSpPr/>
          <p:nvPr>
            <p:custDataLst>
              <p:tags r:id="rId9"/>
            </p:custDataLst>
          </p:nvPr>
        </p:nvSpPr>
        <p:spPr>
          <a:xfrm>
            <a:off x="5514340" y="4398963"/>
            <a:ext cx="866730" cy="540314"/>
          </a:xfrm>
          <a:custGeom>
            <a:avLst/>
            <a:gdLst>
              <a:gd name="connsiteX0" fmla="*/ 0 w 1555432"/>
              <a:gd name="connsiteY0" fmla="*/ 372428 h 969645"/>
              <a:gd name="connsiteX1" fmla="*/ 1405890 w 1555432"/>
              <a:gd name="connsiteY1" fmla="*/ 0 h 969645"/>
              <a:gd name="connsiteX2" fmla="*/ 1555433 w 1555432"/>
              <a:gd name="connsiteY2" fmla="*/ 969645 h 969645"/>
            </a:gdLst>
            <a:ahLst/>
            <a:cxnLst>
              <a:cxn ang="0">
                <a:pos x="connsiteX0" y="connsiteY0"/>
              </a:cxn>
              <a:cxn ang="0">
                <a:pos x="connsiteX1" y="connsiteY1"/>
              </a:cxn>
              <a:cxn ang="0">
                <a:pos x="connsiteX2" y="connsiteY2"/>
              </a:cxn>
            </a:cxnLst>
            <a:rect l="l" t="t" r="r" b="b"/>
            <a:pathLst>
              <a:path w="1555432" h="969645">
                <a:moveTo>
                  <a:pt x="0" y="372428"/>
                </a:moveTo>
                <a:lnTo>
                  <a:pt x="1405890" y="0"/>
                </a:lnTo>
                <a:lnTo>
                  <a:pt x="1555433" y="969645"/>
                </a:lnTo>
                <a:close/>
              </a:path>
            </a:pathLst>
          </a:custGeom>
          <a:gradFill flip="none" rotWithShape="1">
            <a:gsLst>
              <a:gs pos="0">
                <a:srgbClr val="376FFF">
                  <a:lumMod val="55000"/>
                  <a:lumOff val="45000"/>
                </a:srgbClr>
              </a:gs>
              <a:gs pos="100000">
                <a:srgbClr val="376FFF"/>
              </a:gs>
            </a:gsLst>
            <a:lin ang="7200000" scaled="0"/>
            <a:tileRect/>
          </a:gradFill>
          <a:ln w="48331" cap="flat">
            <a:noFill/>
            <a:prstDash val="solid"/>
            <a:miter/>
          </a:ln>
        </p:spPr>
        <p:txBody>
          <a:bodyPr rtlCol="0" anchor="ctr"/>
          <a:p>
            <a:endParaRPr lang="zh-CN" altLang="en-US"/>
          </a:p>
        </p:txBody>
      </p:sp>
      <p:sp>
        <p:nvSpPr>
          <p:cNvPr id="4" name="任意多边形: 形状 12"/>
          <p:cNvSpPr/>
          <p:nvPr>
            <p:custDataLst>
              <p:tags r:id="rId10"/>
            </p:custDataLst>
          </p:nvPr>
        </p:nvSpPr>
        <p:spPr>
          <a:xfrm>
            <a:off x="5514340" y="4606608"/>
            <a:ext cx="866730" cy="903353"/>
          </a:xfrm>
          <a:custGeom>
            <a:avLst/>
            <a:gdLst>
              <a:gd name="connsiteX0" fmla="*/ 0 w 1555432"/>
              <a:gd name="connsiteY0" fmla="*/ 0 h 1621155"/>
              <a:gd name="connsiteX1" fmla="*/ 1555433 w 1555432"/>
              <a:gd name="connsiteY1" fmla="*/ 597218 h 1621155"/>
              <a:gd name="connsiteX2" fmla="*/ 169545 w 1555432"/>
              <a:gd name="connsiteY2" fmla="*/ 1621155 h 1621155"/>
            </a:gdLst>
            <a:ahLst/>
            <a:cxnLst>
              <a:cxn ang="0">
                <a:pos x="connsiteX0" y="connsiteY0"/>
              </a:cxn>
              <a:cxn ang="0">
                <a:pos x="connsiteX1" y="connsiteY1"/>
              </a:cxn>
              <a:cxn ang="0">
                <a:pos x="connsiteX2" y="connsiteY2"/>
              </a:cxn>
            </a:cxnLst>
            <a:rect l="l" t="t" r="r" b="b"/>
            <a:pathLst>
              <a:path w="1555432" h="1621155">
                <a:moveTo>
                  <a:pt x="0" y="0"/>
                </a:moveTo>
                <a:lnTo>
                  <a:pt x="1555433" y="597218"/>
                </a:lnTo>
                <a:lnTo>
                  <a:pt x="169545" y="1621155"/>
                </a:lnTo>
                <a:close/>
              </a:path>
            </a:pathLst>
          </a:custGeom>
          <a:gradFill flip="none" rotWithShape="1">
            <a:gsLst>
              <a:gs pos="0">
                <a:srgbClr val="376FFF">
                  <a:lumMod val="36000"/>
                  <a:lumOff val="64000"/>
                </a:srgbClr>
              </a:gs>
              <a:gs pos="100000">
                <a:srgbClr val="376FFF">
                  <a:lumMod val="77000"/>
                  <a:lumOff val="23000"/>
                </a:srgbClr>
              </a:gs>
            </a:gsLst>
            <a:lin ang="2700000" scaled="1"/>
            <a:tileRect/>
          </a:gradFill>
          <a:ln w="48331" cap="flat">
            <a:noFill/>
            <a:prstDash val="solid"/>
            <a:miter/>
          </a:ln>
        </p:spPr>
        <p:txBody>
          <a:bodyPr rtlCol="0" anchor="ctr"/>
          <a:p>
            <a:endParaRPr lang="zh-CN" altLang="en-US"/>
          </a:p>
        </p:txBody>
      </p:sp>
      <p:sp>
        <p:nvSpPr>
          <p:cNvPr id="15" name="椭圆 14"/>
          <p:cNvSpPr/>
          <p:nvPr>
            <p:custDataLst>
              <p:tags r:id="rId11"/>
            </p:custDataLst>
          </p:nvPr>
        </p:nvSpPr>
        <p:spPr>
          <a:xfrm rot="20464926">
            <a:off x="4614545" y="4912678"/>
            <a:ext cx="2828015" cy="590804"/>
          </a:xfrm>
          <a:prstGeom prst="ellipse">
            <a:avLst/>
          </a:prstGeom>
          <a:noFill/>
          <a:ln w="9525">
            <a:gradFill flip="none" rotWithShape="1">
              <a:gsLst>
                <a:gs pos="0">
                  <a:srgbClr val="376FFF"/>
                </a:gs>
                <a:gs pos="100000">
                  <a:srgbClr val="376FFF">
                    <a:alpha val="0"/>
                  </a:srgbClr>
                </a:gs>
              </a:gsLst>
              <a:lin ang="16200000" scaled="1"/>
              <a:tileRect/>
            </a:gradFill>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23" name="椭圆 22"/>
          <p:cNvSpPr/>
          <p:nvPr>
            <p:custDataLst>
              <p:tags r:id="rId12"/>
            </p:custDataLst>
          </p:nvPr>
        </p:nvSpPr>
        <p:spPr>
          <a:xfrm rot="997938">
            <a:off x="4725035" y="4912678"/>
            <a:ext cx="2606541" cy="590804"/>
          </a:xfrm>
          <a:prstGeom prst="ellipse">
            <a:avLst/>
          </a:prstGeom>
          <a:noFill/>
          <a:ln w="19050">
            <a:gradFill flip="none" rotWithShape="1">
              <a:gsLst>
                <a:gs pos="0">
                  <a:srgbClr val="376FFF"/>
                </a:gs>
                <a:gs pos="100000">
                  <a:srgbClr val="376FFF">
                    <a:alpha val="0"/>
                  </a:srgbClr>
                </a:gs>
              </a:gsLst>
              <a:lin ang="16200000" scaled="1"/>
              <a:tileRect/>
            </a:gradFill>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27" name="椭圆 26"/>
          <p:cNvSpPr/>
          <p:nvPr>
            <p:custDataLst>
              <p:tags r:id="rId13"/>
            </p:custDataLst>
          </p:nvPr>
        </p:nvSpPr>
        <p:spPr>
          <a:xfrm rot="19668910">
            <a:off x="4533900" y="4912678"/>
            <a:ext cx="2828015" cy="590804"/>
          </a:xfrm>
          <a:prstGeom prst="ellipse">
            <a:avLst/>
          </a:prstGeom>
          <a:noFill/>
          <a:ln w="19050">
            <a:gradFill flip="none" rotWithShape="1">
              <a:gsLst>
                <a:gs pos="1000">
                  <a:srgbClr val="376FFF">
                    <a:lumMod val="60000"/>
                    <a:lumOff val="40000"/>
                  </a:srgbClr>
                </a:gs>
                <a:gs pos="100000">
                  <a:srgbClr val="376FFF">
                    <a:alpha val="0"/>
                  </a:srgbClr>
                </a:gs>
              </a:gsLst>
              <a:lin ang="16200000" scaled="1"/>
              <a:tileRect/>
            </a:gradFill>
            <a:prstDash val="dash"/>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32" name="椭圆 31"/>
          <p:cNvSpPr/>
          <p:nvPr>
            <p:custDataLst>
              <p:tags r:id="rId14"/>
            </p:custDataLst>
          </p:nvPr>
        </p:nvSpPr>
        <p:spPr>
          <a:xfrm>
            <a:off x="6856730" y="5098098"/>
            <a:ext cx="110257" cy="110257"/>
          </a:xfrm>
          <a:prstGeom prst="ellipse">
            <a:avLst/>
          </a:prstGeom>
          <a:gradFill>
            <a:gsLst>
              <a:gs pos="1000">
                <a:srgbClr val="376FFF">
                  <a:lumMod val="75000"/>
                </a:srgbClr>
              </a:gs>
              <a:gs pos="100000">
                <a:srgbClr val="376FFF"/>
              </a:gs>
            </a:gsLst>
            <a:lin ang="16200000" scaled="1"/>
          </a:gradFill>
          <a:ln>
            <a:noFill/>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33" name="椭圆 32"/>
          <p:cNvSpPr/>
          <p:nvPr>
            <p:custDataLst>
              <p:tags r:id="rId15"/>
            </p:custDataLst>
          </p:nvPr>
        </p:nvSpPr>
        <p:spPr>
          <a:xfrm>
            <a:off x="6228715" y="5512118"/>
            <a:ext cx="110257" cy="110257"/>
          </a:xfrm>
          <a:prstGeom prst="ellipse">
            <a:avLst/>
          </a:prstGeom>
          <a:gradFill flip="none" rotWithShape="1">
            <a:gsLst>
              <a:gs pos="1000">
                <a:srgbClr val="376FFF">
                  <a:lumMod val="20000"/>
                  <a:lumOff val="80000"/>
                </a:srgbClr>
              </a:gs>
              <a:gs pos="100000">
                <a:srgbClr val="376FFF"/>
              </a:gs>
            </a:gsLst>
            <a:lin ang="2700000" scaled="1"/>
            <a:tileRect/>
          </a:gradFill>
          <a:ln>
            <a:noFill/>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34" name="任意多边形: 形状 21"/>
          <p:cNvSpPr/>
          <p:nvPr>
            <p:custDataLst>
              <p:tags r:id="rId16"/>
            </p:custDataLst>
          </p:nvPr>
        </p:nvSpPr>
        <p:spPr>
          <a:xfrm>
            <a:off x="926465" y="3988753"/>
            <a:ext cx="10122776" cy="2006368"/>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noFill/>
          <a:ln w="15875">
            <a:gradFill>
              <a:gsLst>
                <a:gs pos="0">
                  <a:srgbClr val="376FFF">
                    <a:lumMod val="40000"/>
                    <a:lumOff val="60000"/>
                  </a:srgbClr>
                </a:gs>
                <a:gs pos="92000">
                  <a:srgbClr val="376FFF">
                    <a:alpha val="0"/>
                  </a:srgbClr>
                </a:gs>
              </a:gsLst>
              <a:lin ang="5400000" scaled="1"/>
            </a:gradFill>
            <a:prstDash val="dash"/>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86" name="椭圆 85"/>
          <p:cNvSpPr/>
          <p:nvPr>
            <p:custDataLst>
              <p:tags r:id="rId17"/>
            </p:custDataLst>
          </p:nvPr>
        </p:nvSpPr>
        <p:spPr>
          <a:xfrm>
            <a:off x="2261235" y="4677093"/>
            <a:ext cx="146385" cy="146385"/>
          </a:xfrm>
          <a:prstGeom prst="ellipse">
            <a:avLst/>
          </a:prstGeom>
          <a:solidFill>
            <a:srgbClr val="FFFFFF"/>
          </a:solidFill>
          <a:ln w="3175">
            <a:solidFill>
              <a:srgbClr val="376FFF"/>
            </a:solidFill>
          </a:ln>
          <a:effectLst>
            <a:outerShdw blurRad="63500" sx="102000" sy="102000" algn="ctr" rotWithShape="0">
              <a:srgbClr val="376FFF">
                <a:lumMod val="75000"/>
                <a:alpha val="40000"/>
              </a:srgbClr>
            </a:outerShdw>
          </a:effectLst>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87" name="椭圆 86"/>
          <p:cNvSpPr/>
          <p:nvPr>
            <p:custDataLst>
              <p:tags r:id="rId18"/>
            </p:custDataLst>
          </p:nvPr>
        </p:nvSpPr>
        <p:spPr>
          <a:xfrm>
            <a:off x="2289175" y="4705033"/>
            <a:ext cx="90445" cy="90445"/>
          </a:xfrm>
          <a:prstGeom prst="ellipse">
            <a:avLst/>
          </a:prstGeom>
          <a:gradFill>
            <a:gsLst>
              <a:gs pos="1000">
                <a:srgbClr val="376FFF">
                  <a:lumMod val="75000"/>
                </a:srgbClr>
              </a:gs>
              <a:gs pos="100000">
                <a:srgbClr val="376FFF"/>
              </a:gs>
            </a:gsLst>
            <a:lin ang="16200000" scaled="1"/>
          </a:gradFill>
          <a:ln>
            <a:noFill/>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35" name="矩形 34"/>
          <p:cNvSpPr/>
          <p:nvPr>
            <p:custDataLst>
              <p:tags r:id="rId19"/>
            </p:custDataLst>
          </p:nvPr>
        </p:nvSpPr>
        <p:spPr>
          <a:xfrm>
            <a:off x="858520" y="3384868"/>
            <a:ext cx="2952750" cy="648970"/>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a:solidFill>
                  <a:schemeClr val="bg1"/>
                </a:solidFill>
                <a:latin typeface="+mn-ea"/>
                <a:cs typeface="+mn-ea"/>
                <a:sym typeface="+mn-ea"/>
              </a:rPr>
              <a:t>低位有空间，趋势当先</a:t>
            </a:r>
            <a:endParaRPr lang="zh-CN" altLang="en-US">
              <a:solidFill>
                <a:schemeClr val="bg1"/>
              </a:solidFill>
              <a:latin typeface="+mn-ea"/>
              <a:cs typeface="+mn-ea"/>
              <a:sym typeface="+mn-ea"/>
            </a:endParaRPr>
          </a:p>
        </p:txBody>
      </p:sp>
      <p:sp>
        <p:nvSpPr>
          <p:cNvPr id="36" name="矩形 35"/>
          <p:cNvSpPr/>
          <p:nvPr>
            <p:custDataLst>
              <p:tags r:id="rId20"/>
            </p:custDataLst>
          </p:nvPr>
        </p:nvSpPr>
        <p:spPr>
          <a:xfrm>
            <a:off x="858520" y="2896553"/>
            <a:ext cx="2952750" cy="368300"/>
          </a:xfrm>
          <a:prstGeom prst="rect">
            <a:avLst/>
          </a:prstGeom>
          <a:noFill/>
        </p:spPr>
        <p:txBody>
          <a:bodyPr wrap="square" lIns="0" tIns="0" rIns="0" bIns="0" rtlCol="0" anchor="b">
            <a:noAutofit/>
          </a:bodyPr>
          <a:p>
            <a:pPr algn="ctr">
              <a:spcBef>
                <a:spcPct val="0"/>
              </a:spcBef>
              <a:spcAft>
                <a:spcPct val="0"/>
              </a:spcAft>
            </a:pPr>
            <a:r>
              <a:rPr lang="zh-CN" altLang="en-US" sz="2400" b="1">
                <a:solidFill>
                  <a:srgbClr val="FF0000"/>
                </a:solidFill>
                <a:latin typeface="+mn-ea"/>
                <a:cs typeface="+mn-ea"/>
                <a:sym typeface="+mn-ea"/>
              </a:rPr>
              <a:t>底部双</a:t>
            </a:r>
            <a:r>
              <a:rPr lang="en-US" altLang="zh-CN" sz="2400" b="1">
                <a:solidFill>
                  <a:srgbClr val="FF0000"/>
                </a:solidFill>
                <a:latin typeface="+mn-ea"/>
                <a:cs typeface="+mn-ea"/>
                <a:sym typeface="+mn-ea"/>
              </a:rPr>
              <a:t>B</a:t>
            </a:r>
            <a:r>
              <a:rPr lang="zh-CN" altLang="en-US" sz="2400" b="1">
                <a:solidFill>
                  <a:srgbClr val="FF0000"/>
                </a:solidFill>
                <a:latin typeface="+mn-ea"/>
                <a:cs typeface="+mn-ea"/>
                <a:sym typeface="+mn-ea"/>
              </a:rPr>
              <a:t>做起</a:t>
            </a:r>
            <a:endParaRPr lang="zh-CN" altLang="en-US" sz="2400" b="1">
              <a:solidFill>
                <a:srgbClr val="FF0000"/>
              </a:solidFill>
              <a:latin typeface="+mn-ea"/>
              <a:cs typeface="+mn-ea"/>
              <a:sym typeface="+mn-ea"/>
            </a:endParaRPr>
          </a:p>
        </p:txBody>
      </p:sp>
      <p:cxnSp>
        <p:nvCxnSpPr>
          <p:cNvPr id="83" name="直接连接符 82"/>
          <p:cNvCxnSpPr/>
          <p:nvPr>
            <p:custDataLst>
              <p:tags r:id="rId21"/>
            </p:custDataLst>
          </p:nvPr>
        </p:nvCxnSpPr>
        <p:spPr>
          <a:xfrm flipV="1">
            <a:off x="2335530" y="4027488"/>
            <a:ext cx="0" cy="649254"/>
          </a:xfrm>
          <a:prstGeom prst="line">
            <a:avLst/>
          </a:prstGeom>
          <a:noFill/>
          <a:ln>
            <a:gradFill flip="none" rotWithShape="1">
              <a:gsLst>
                <a:gs pos="0">
                  <a:srgbClr val="376FFF">
                    <a:alpha val="0"/>
                  </a:srgbClr>
                </a:gs>
                <a:gs pos="100000">
                  <a:srgbClr val="376FFF"/>
                </a:gs>
              </a:gsLst>
              <a:lin ang="16200000" scaled="0"/>
              <a:tileRect/>
            </a:gradFill>
          </a:ln>
        </p:spPr>
        <p:style>
          <a:lnRef idx="2">
            <a:srgbClr val="376FFF">
              <a:shade val="15000"/>
            </a:srgbClr>
          </a:lnRef>
          <a:fillRef idx="1">
            <a:srgbClr val="376FFF"/>
          </a:fillRef>
          <a:effectRef idx="0">
            <a:srgbClr val="376FFF"/>
          </a:effectRef>
          <a:fontRef idx="minor">
            <a:srgbClr val="FFFFFF"/>
          </a:fontRef>
        </p:style>
      </p:cxnSp>
      <p:sp>
        <p:nvSpPr>
          <p:cNvPr id="94" name="椭圆 93"/>
          <p:cNvSpPr/>
          <p:nvPr>
            <p:custDataLst>
              <p:tags r:id="rId22"/>
            </p:custDataLst>
          </p:nvPr>
        </p:nvSpPr>
        <p:spPr>
          <a:xfrm>
            <a:off x="9783445" y="4795203"/>
            <a:ext cx="146385" cy="146385"/>
          </a:xfrm>
          <a:prstGeom prst="ellipse">
            <a:avLst/>
          </a:prstGeom>
          <a:solidFill>
            <a:srgbClr val="FFFFFF"/>
          </a:solidFill>
          <a:ln w="3175">
            <a:solidFill>
              <a:srgbClr val="376FFF"/>
            </a:solidFill>
          </a:ln>
          <a:effectLst>
            <a:outerShdw blurRad="63500" sx="102000" sy="102000" algn="ctr" rotWithShape="0">
              <a:srgbClr val="376FFF">
                <a:lumMod val="75000"/>
                <a:alpha val="40000"/>
              </a:srgbClr>
            </a:outerShdw>
          </a:effectLst>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95" name="椭圆 94"/>
          <p:cNvSpPr/>
          <p:nvPr>
            <p:custDataLst>
              <p:tags r:id="rId23"/>
            </p:custDataLst>
          </p:nvPr>
        </p:nvSpPr>
        <p:spPr>
          <a:xfrm>
            <a:off x="9811385" y="4823143"/>
            <a:ext cx="90445" cy="90445"/>
          </a:xfrm>
          <a:prstGeom prst="ellipse">
            <a:avLst/>
          </a:prstGeom>
          <a:gradFill>
            <a:gsLst>
              <a:gs pos="1000">
                <a:srgbClr val="376FFF">
                  <a:lumMod val="75000"/>
                </a:srgbClr>
              </a:gs>
              <a:gs pos="100000">
                <a:srgbClr val="376FFF"/>
              </a:gs>
            </a:gsLst>
            <a:lin ang="16200000" scaled="1"/>
          </a:gradFill>
          <a:ln>
            <a:noFill/>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37" name="矩形 36"/>
          <p:cNvSpPr/>
          <p:nvPr>
            <p:custDataLst>
              <p:tags r:id="rId24"/>
            </p:custDataLst>
          </p:nvPr>
        </p:nvSpPr>
        <p:spPr>
          <a:xfrm>
            <a:off x="8380730" y="3502978"/>
            <a:ext cx="2952750" cy="648970"/>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dirty="0">
                <a:solidFill>
                  <a:schemeClr val="bg1"/>
                </a:solidFill>
                <a:latin typeface="+mn-ea"/>
                <a:cs typeface="+mn-ea"/>
                <a:sym typeface="+mn-ea"/>
              </a:rPr>
              <a:t>中期</a:t>
            </a:r>
            <a:r>
              <a:rPr lang="en-US" altLang="zh-CN" dirty="0">
                <a:solidFill>
                  <a:schemeClr val="bg1"/>
                </a:solidFill>
                <a:latin typeface="+mn-ea"/>
                <a:cs typeface="+mn-ea"/>
                <a:sym typeface="+mn-ea"/>
              </a:rPr>
              <a:t>+</a:t>
            </a:r>
            <a:r>
              <a:rPr lang="zh-CN" altLang="en-US" dirty="0">
                <a:solidFill>
                  <a:schemeClr val="bg1"/>
                </a:solidFill>
                <a:latin typeface="+mn-ea"/>
                <a:cs typeface="+mn-ea"/>
                <a:sym typeface="+mn-ea"/>
              </a:rPr>
              <a:t>短期资金活跃</a:t>
            </a:r>
            <a:endParaRPr lang="zh-CN" altLang="en-US" dirty="0">
              <a:solidFill>
                <a:schemeClr val="bg1"/>
              </a:solidFill>
              <a:latin typeface="+mn-ea"/>
              <a:cs typeface="+mn-ea"/>
              <a:sym typeface="+mn-ea"/>
            </a:endParaRPr>
          </a:p>
        </p:txBody>
      </p:sp>
      <p:sp>
        <p:nvSpPr>
          <p:cNvPr id="38" name="矩形 37"/>
          <p:cNvSpPr/>
          <p:nvPr>
            <p:custDataLst>
              <p:tags r:id="rId25"/>
            </p:custDataLst>
          </p:nvPr>
        </p:nvSpPr>
        <p:spPr>
          <a:xfrm>
            <a:off x="8380730" y="3014663"/>
            <a:ext cx="2952750" cy="368300"/>
          </a:xfrm>
          <a:prstGeom prst="rect">
            <a:avLst/>
          </a:prstGeom>
          <a:noFill/>
        </p:spPr>
        <p:txBody>
          <a:bodyPr wrap="square" lIns="0" tIns="0" rIns="0" bIns="0" rtlCol="0" anchor="b">
            <a:noAutofit/>
          </a:bodyPr>
          <a:p>
            <a:pPr algn="ctr">
              <a:spcBef>
                <a:spcPct val="0"/>
              </a:spcBef>
              <a:spcAft>
                <a:spcPct val="0"/>
              </a:spcAft>
            </a:pPr>
            <a:r>
              <a:rPr lang="zh-CN" altLang="en-US" sz="2400" b="1">
                <a:solidFill>
                  <a:srgbClr val="FF0000"/>
                </a:solidFill>
                <a:latin typeface="+mn-ea"/>
                <a:cs typeface="+mn-ea"/>
                <a:sym typeface="+mn-ea"/>
              </a:rPr>
              <a:t>控盘双紫出击</a:t>
            </a:r>
            <a:endParaRPr lang="zh-CN" altLang="en-US" sz="2400" b="1">
              <a:solidFill>
                <a:srgbClr val="FF0000"/>
              </a:solidFill>
              <a:latin typeface="+mn-ea"/>
              <a:cs typeface="+mn-ea"/>
              <a:sym typeface="+mn-ea"/>
            </a:endParaRPr>
          </a:p>
        </p:txBody>
      </p:sp>
      <p:cxnSp>
        <p:nvCxnSpPr>
          <p:cNvPr id="91" name="直接连接符 90"/>
          <p:cNvCxnSpPr/>
          <p:nvPr>
            <p:custDataLst>
              <p:tags r:id="rId26"/>
            </p:custDataLst>
          </p:nvPr>
        </p:nvCxnSpPr>
        <p:spPr>
          <a:xfrm flipV="1">
            <a:off x="9857740" y="4145598"/>
            <a:ext cx="0" cy="649254"/>
          </a:xfrm>
          <a:prstGeom prst="line">
            <a:avLst/>
          </a:prstGeom>
          <a:noFill/>
          <a:ln>
            <a:gradFill flip="none" rotWithShape="1">
              <a:gsLst>
                <a:gs pos="0">
                  <a:srgbClr val="376FFF">
                    <a:alpha val="0"/>
                  </a:srgbClr>
                </a:gs>
                <a:gs pos="100000">
                  <a:srgbClr val="376FFF"/>
                </a:gs>
              </a:gsLst>
              <a:lin ang="16200000" scaled="0"/>
              <a:tileRect/>
            </a:gradFill>
          </a:ln>
        </p:spPr>
        <p:style>
          <a:lnRef idx="2">
            <a:srgbClr val="376FFF">
              <a:shade val="15000"/>
            </a:srgbClr>
          </a:lnRef>
          <a:fillRef idx="1">
            <a:srgbClr val="376FFF"/>
          </a:fillRef>
          <a:effectRef idx="0">
            <a:srgbClr val="376FFF"/>
          </a:effectRef>
          <a:fontRef idx="minor">
            <a:srgbClr val="FFFFFF"/>
          </a:fontRef>
        </p:style>
      </p:cxnSp>
      <p:sp>
        <p:nvSpPr>
          <p:cNvPr id="103" name="椭圆 102"/>
          <p:cNvSpPr/>
          <p:nvPr>
            <p:custDataLst>
              <p:tags r:id="rId27"/>
            </p:custDataLst>
          </p:nvPr>
        </p:nvSpPr>
        <p:spPr>
          <a:xfrm>
            <a:off x="5915025" y="3899218"/>
            <a:ext cx="146385" cy="146385"/>
          </a:xfrm>
          <a:prstGeom prst="ellipse">
            <a:avLst/>
          </a:prstGeom>
          <a:solidFill>
            <a:srgbClr val="FFFFFF"/>
          </a:solidFill>
          <a:ln w="3175">
            <a:solidFill>
              <a:srgbClr val="376FFF"/>
            </a:solidFill>
          </a:ln>
          <a:effectLst>
            <a:outerShdw blurRad="63500" sx="102000" sy="102000" algn="ctr" rotWithShape="0">
              <a:srgbClr val="376FFF">
                <a:lumMod val="75000"/>
                <a:alpha val="40000"/>
              </a:srgbClr>
            </a:outerShdw>
          </a:effectLst>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104" name="椭圆 103"/>
          <p:cNvSpPr/>
          <p:nvPr>
            <p:custDataLst>
              <p:tags r:id="rId28"/>
            </p:custDataLst>
          </p:nvPr>
        </p:nvSpPr>
        <p:spPr>
          <a:xfrm>
            <a:off x="5942965" y="3927158"/>
            <a:ext cx="90445" cy="90445"/>
          </a:xfrm>
          <a:prstGeom prst="ellipse">
            <a:avLst/>
          </a:prstGeom>
          <a:gradFill>
            <a:gsLst>
              <a:gs pos="1000">
                <a:srgbClr val="376FFF">
                  <a:lumMod val="75000"/>
                </a:srgbClr>
              </a:gs>
              <a:gs pos="100000">
                <a:srgbClr val="376FFF"/>
              </a:gs>
            </a:gsLst>
            <a:lin ang="16200000" scaled="1"/>
          </a:gradFill>
          <a:ln>
            <a:noFill/>
          </a:ln>
        </p:spPr>
        <p:style>
          <a:lnRef idx="2">
            <a:srgbClr val="376FFF">
              <a:shade val="15000"/>
            </a:srgbClr>
          </a:lnRef>
          <a:fillRef idx="1">
            <a:srgbClr val="376FFF"/>
          </a:fillRef>
          <a:effectRef idx="0">
            <a:srgbClr val="376FFF"/>
          </a:effectRef>
          <a:fontRef idx="minor">
            <a:srgbClr val="FFFFFF"/>
          </a:fontRef>
        </p:style>
        <p:txBody>
          <a:bodyPr rtlCol="0" anchor="ctr"/>
          <a:p>
            <a:pPr algn="ctr"/>
            <a:endParaRPr lang="zh-CN" altLang="en-US"/>
          </a:p>
        </p:txBody>
      </p:sp>
      <p:sp>
        <p:nvSpPr>
          <p:cNvPr id="39" name="矩形 38"/>
          <p:cNvSpPr/>
          <p:nvPr>
            <p:custDataLst>
              <p:tags r:id="rId29"/>
            </p:custDataLst>
          </p:nvPr>
        </p:nvSpPr>
        <p:spPr>
          <a:xfrm>
            <a:off x="4512310" y="2607628"/>
            <a:ext cx="2952750" cy="648970"/>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a:solidFill>
                  <a:schemeClr val="bg1"/>
                </a:solidFill>
                <a:sym typeface="+mn-ea"/>
              </a:rPr>
              <a:t>低估加成长是核心</a:t>
            </a:r>
            <a:endParaRPr lang="zh-CN" altLang="en-US">
              <a:solidFill>
                <a:schemeClr val="bg1"/>
              </a:solidFill>
              <a:latin typeface="+mn-ea"/>
              <a:cs typeface="+mn-ea"/>
              <a:sym typeface="+mn-ea"/>
            </a:endParaRPr>
          </a:p>
        </p:txBody>
      </p:sp>
      <p:sp>
        <p:nvSpPr>
          <p:cNvPr id="40" name="矩形 39"/>
          <p:cNvSpPr/>
          <p:nvPr>
            <p:custDataLst>
              <p:tags r:id="rId30"/>
            </p:custDataLst>
          </p:nvPr>
        </p:nvSpPr>
        <p:spPr>
          <a:xfrm>
            <a:off x="4512310" y="2118678"/>
            <a:ext cx="2952750" cy="368300"/>
          </a:xfrm>
          <a:prstGeom prst="rect">
            <a:avLst/>
          </a:prstGeom>
          <a:noFill/>
        </p:spPr>
        <p:txBody>
          <a:bodyPr wrap="square" lIns="0" tIns="0" rIns="0" bIns="0" rtlCol="0" anchor="b">
            <a:noAutofit/>
          </a:bodyPr>
          <a:p>
            <a:pPr algn="ctr">
              <a:spcBef>
                <a:spcPct val="0"/>
              </a:spcBef>
              <a:spcAft>
                <a:spcPct val="0"/>
              </a:spcAft>
            </a:pPr>
            <a:r>
              <a:rPr lang="zh-CN" altLang="en-US" sz="2400" b="1">
                <a:solidFill>
                  <a:srgbClr val="FF0000"/>
                </a:solidFill>
                <a:latin typeface="+mn-ea"/>
                <a:cs typeface="+mn-ea"/>
                <a:sym typeface="+mn-ea"/>
              </a:rPr>
              <a:t>绩优为王</a:t>
            </a:r>
            <a:endParaRPr lang="zh-CN" altLang="en-US" sz="2400" b="1">
              <a:solidFill>
                <a:srgbClr val="FF0000"/>
              </a:solidFill>
              <a:latin typeface="+mn-ea"/>
              <a:cs typeface="+mn-ea"/>
              <a:sym typeface="+mn-ea"/>
            </a:endParaRPr>
          </a:p>
        </p:txBody>
      </p:sp>
      <p:cxnSp>
        <p:nvCxnSpPr>
          <p:cNvPr id="100" name="直接连接符 99"/>
          <p:cNvCxnSpPr/>
          <p:nvPr>
            <p:custDataLst>
              <p:tags r:id="rId31"/>
            </p:custDataLst>
          </p:nvPr>
        </p:nvCxnSpPr>
        <p:spPr>
          <a:xfrm flipV="1">
            <a:off x="5989320" y="3250248"/>
            <a:ext cx="0" cy="649254"/>
          </a:xfrm>
          <a:prstGeom prst="line">
            <a:avLst/>
          </a:prstGeom>
          <a:noFill/>
          <a:ln>
            <a:gradFill flip="none" rotWithShape="1">
              <a:gsLst>
                <a:gs pos="0">
                  <a:srgbClr val="376FFF">
                    <a:alpha val="0"/>
                  </a:srgbClr>
                </a:gs>
                <a:gs pos="100000">
                  <a:srgbClr val="376FFF"/>
                </a:gs>
              </a:gsLst>
              <a:lin ang="16200000" scaled="0"/>
              <a:tileRect/>
            </a:gradFill>
          </a:ln>
        </p:spPr>
        <p:style>
          <a:lnRef idx="2">
            <a:srgbClr val="376FFF">
              <a:shade val="15000"/>
            </a:srgbClr>
          </a:lnRef>
          <a:fillRef idx="1">
            <a:srgbClr val="376FFF"/>
          </a:fillRef>
          <a:effectRef idx="0">
            <a:srgbClr val="376FFF"/>
          </a:effectRef>
          <a:fontRef idx="minor">
            <a:srgbClr val="FFFFFF"/>
          </a:fontRef>
        </p:style>
      </p:cxnSp>
      <p:sp>
        <p:nvSpPr>
          <p:cNvPr id="9" name="文本框 8"/>
          <p:cNvSpPr txBox="1"/>
          <p:nvPr>
            <p:custDataLst>
              <p:tags r:id="rId32"/>
            </p:custDataLst>
          </p:nvPr>
        </p:nvSpPr>
        <p:spPr>
          <a:xfrm>
            <a:off x="3052445" y="78740"/>
            <a:ext cx="6532880" cy="589280"/>
          </a:xfrm>
          <a:prstGeom prst="rect">
            <a:avLst/>
          </a:prstGeom>
          <a:noFill/>
        </p:spPr>
        <p:txBody>
          <a:bodyPr wrap="square" rtlCol="0">
            <a:spAutoFit/>
          </a:bodyPr>
          <a:p>
            <a:pPr algn="ctr">
              <a:lnSpc>
                <a:spcPct val="90000"/>
              </a:lnSpc>
              <a:spcBef>
                <a:spcPct val="0"/>
              </a:spcBef>
              <a:spcAft>
                <a:spcPct val="0"/>
              </a:spcAft>
            </a:pPr>
            <a:r>
              <a:rPr lang="zh-CN" altLang="en-US"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sym typeface="+mn-ea"/>
              </a:rPr>
              <a:t>当下最好的投资策略</a:t>
            </a:r>
            <a:endParaRPr lang="zh-CN" altLang="en-US" sz="36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sym typeface="+mn-ea"/>
            </a:endParaRPr>
          </a:p>
        </p:txBody>
      </p:sp>
    </p:spTree>
    <p:custDataLst>
      <p:tags r:id="rId3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1690370" y="4445"/>
            <a:ext cx="10271125" cy="583565"/>
          </a:xfrm>
          <a:prstGeom prst="rect">
            <a:avLst/>
          </a:prstGeom>
          <a:noFill/>
        </p:spPr>
        <p:txBody>
          <a:bodyPr wrap="square" rtlCol="0" anchor="t">
            <a:spAutoFit/>
          </a:bodyPr>
          <a:p>
            <a:pPr algn="ctr"/>
            <a:r>
              <a:rPr lang="zh-CN" sz="3200" b="1" dirty="0">
                <a:solidFill>
                  <a:srgbClr val="FFFF00"/>
                </a:solidFill>
                <a:latin typeface="微软雅黑" panose="020B0503020204020204" pitchFamily="34" charset="-122"/>
                <a:ea typeface="微软雅黑" panose="020B0503020204020204" pitchFamily="34" charset="-122"/>
                <a:sym typeface="+mn-ea"/>
              </a:rPr>
              <a:t>把心打开，跟对主题是最重要的</a:t>
            </a:r>
            <a:endParaRPr lang="zh-CN" sz="3200" b="1" dirty="0">
              <a:solidFill>
                <a:srgbClr val="FFFF00"/>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2"/>
          <a:stretch>
            <a:fillRect/>
          </a:stretch>
        </p:blipFill>
        <p:spPr>
          <a:xfrm>
            <a:off x="0" y="814070"/>
            <a:ext cx="12192000" cy="5577840"/>
          </a:xfrm>
          <a:prstGeom prst="rect">
            <a:avLst/>
          </a:prstGeom>
        </p:spPr>
      </p:pic>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5" name="图片 4"/>
          <p:cNvPicPr>
            <a:picLocks noChangeAspect="1"/>
          </p:cNvPicPr>
          <p:nvPr/>
        </p:nvPicPr>
        <p:blipFill>
          <a:blip r:embed="rId2"/>
          <a:stretch>
            <a:fillRect/>
          </a:stretch>
        </p:blipFill>
        <p:spPr>
          <a:xfrm>
            <a:off x="0" y="762000"/>
            <a:ext cx="12192000" cy="5629910"/>
          </a:xfrm>
          <a:prstGeom prst="rect">
            <a:avLst/>
          </a:prstGeom>
        </p:spPr>
      </p:pic>
      <p:sp>
        <p:nvSpPr>
          <p:cNvPr id="8" name="文本框 7"/>
          <p:cNvSpPr txBox="1"/>
          <p:nvPr>
            <p:custDataLst>
              <p:tags r:id="rId3"/>
            </p:custDataLst>
          </p:nvPr>
        </p:nvSpPr>
        <p:spPr>
          <a:xfrm>
            <a:off x="2369820" y="78740"/>
            <a:ext cx="7959725" cy="589280"/>
          </a:xfrm>
          <a:prstGeom prst="rect">
            <a:avLst/>
          </a:prstGeom>
          <a:noFill/>
        </p:spPr>
        <p:txBody>
          <a:bodyPr wrap="square" rtlCol="0">
            <a:spAutoFit/>
          </a:bodyPr>
          <a:p>
            <a:pPr algn="ctr">
              <a:lnSpc>
                <a:spcPct val="90000"/>
              </a:lnSpc>
              <a:spcBef>
                <a:spcPct val="0"/>
              </a:spcBef>
              <a:spcAft>
                <a:spcPct val="0"/>
              </a:spcAft>
            </a:pPr>
            <a:r>
              <a:rPr lang="zh-CN" altLang="en-US"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当下最好的选股思路：</a:t>
            </a:r>
            <a:r>
              <a:rPr lang="zh-CN"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绩优控盘双</a:t>
            </a:r>
            <a:r>
              <a:rPr lang="en-US" altLang="zh-CN"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B</a:t>
            </a:r>
            <a:r>
              <a:rPr lang="zh-CN" altLang="en-US" sz="3600" b="1">
                <a:gradFill>
                  <a:gsLst>
                    <a:gs pos="0">
                      <a:srgbClr val="FFF8E4"/>
                    </a:gs>
                    <a:gs pos="100000">
                      <a:srgbClr val="F1DAAC"/>
                    </a:gs>
                  </a:gsLst>
                  <a:lin ang="0" scaled="0"/>
                </a:gradFill>
                <a:latin typeface="微软雅黑" panose="020B0503020204020204" pitchFamily="34" charset="-122"/>
                <a:ea typeface="微软雅黑" panose="020B0503020204020204" pitchFamily="34" charset="-122"/>
                <a:cs typeface="微软雅黑" panose="020B0503020204020204" pitchFamily="34" charset="-122"/>
                <a:sym typeface="+mn-ea"/>
              </a:rPr>
              <a:t>牛</a:t>
            </a:r>
            <a:endParaRPr lang="zh-CN" altLang="en-US" sz="36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4"/>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7" name="文本框 6"/>
          <p:cNvSpPr txBox="1"/>
          <p:nvPr>
            <p:custDataLst>
              <p:tags r:id="rId2"/>
            </p:custDataLst>
          </p:nvPr>
        </p:nvSpPr>
        <p:spPr>
          <a:xfrm>
            <a:off x="2499360" y="78740"/>
            <a:ext cx="7831455" cy="706755"/>
          </a:xfrm>
          <a:prstGeom prst="rect">
            <a:avLst/>
          </a:prstGeom>
          <a:noFill/>
        </p:spPr>
        <p:txBody>
          <a:bodyPr wrap="square" rtlCol="0">
            <a:spAutoFit/>
          </a:bodyPr>
          <a:p>
            <a:pPr algn="ctr" fontAlgn="auto"/>
            <a:r>
              <a:rPr lang="zh-CN" altLang="en-US" sz="4000" b="1">
                <a:solidFill>
                  <a:srgbClr val="FFFF00"/>
                </a:solidFill>
                <a:latin typeface="微软雅黑" panose="020B0503020204020204" pitchFamily="34" charset="-122"/>
                <a:ea typeface="微软雅黑" panose="020B0503020204020204" pitchFamily="34" charset="-122"/>
                <a:cs typeface="微软雅黑" panose="020B0503020204020204" pitchFamily="34" charset="-122"/>
                <a:sym typeface="+mn-ea"/>
              </a:rPr>
              <a:t>跟对主题，绩优有主力，回档低吸</a:t>
            </a:r>
            <a:endParaRPr lang="zh-CN" altLang="en-US" sz="4000">
              <a:ln w="19050">
                <a:solidFill>
                  <a:srgbClr val="BA2125">
                    <a:alpha val="55000"/>
                  </a:srgbClr>
                </a:solidFill>
              </a:ln>
              <a:gradFill>
                <a:gsLst>
                  <a:gs pos="0">
                    <a:srgbClr val="FEF988"/>
                  </a:gs>
                  <a:gs pos="100000">
                    <a:srgbClr val="F0F7FC"/>
                  </a:gs>
                </a:gsLst>
                <a:lin ang="11280000" scaled="1"/>
              </a:gradFill>
              <a:latin typeface="思源黑体 CN Heavy" panose="020B0A00000000000000" charset="-122"/>
              <a:ea typeface="思源黑体 CN Heavy" panose="020B0A00000000000000" charset="-122"/>
              <a:sym typeface="+mn-ea"/>
            </a:endParaRPr>
          </a:p>
        </p:txBody>
      </p:sp>
      <p:pic>
        <p:nvPicPr>
          <p:cNvPr id="8" name="图片 7"/>
          <p:cNvPicPr>
            <a:picLocks noChangeAspect="1"/>
          </p:cNvPicPr>
          <p:nvPr/>
        </p:nvPicPr>
        <p:blipFill>
          <a:blip r:embed="rId3"/>
          <a:stretch>
            <a:fillRect/>
          </a:stretch>
        </p:blipFill>
        <p:spPr>
          <a:xfrm>
            <a:off x="0" y="785495"/>
            <a:ext cx="12192000" cy="5636260"/>
          </a:xfrm>
          <a:prstGeom prst="rect">
            <a:avLst/>
          </a:prstGeom>
        </p:spPr>
      </p:pic>
    </p:spTree>
    <p:custDataLst>
      <p:tags r:id="rId4"/>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stretch>
            <a:fillRect/>
          </a:stretch>
        </p:blipFill>
        <p:spPr>
          <a:xfrm>
            <a:off x="419100" y="817880"/>
            <a:ext cx="5599430" cy="5574030"/>
          </a:xfrm>
          <a:prstGeom prst="rect">
            <a:avLst/>
          </a:prstGeom>
        </p:spPr>
      </p:pic>
      <p:sp>
        <p:nvSpPr>
          <p:cNvPr id="4" name="文本框 3"/>
          <p:cNvSpPr txBox="1"/>
          <p:nvPr/>
        </p:nvSpPr>
        <p:spPr>
          <a:xfrm>
            <a:off x="2023110" y="0"/>
            <a:ext cx="8495030" cy="706755"/>
          </a:xfrm>
          <a:prstGeom prst="rect">
            <a:avLst/>
          </a:prstGeom>
          <a:noFill/>
        </p:spPr>
        <p:txBody>
          <a:bodyPr wrap="square" rtlCol="0" anchor="t">
            <a:spAutoFit/>
          </a:bodyPr>
          <a:p>
            <a:pPr algn="ctr" fontAlgn="auto"/>
            <a:r>
              <a:rPr lang="en-US" altLang="zh-CN" sz="40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40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未来空间，赢在底部绩优双</a:t>
            </a:r>
            <a:r>
              <a:rPr lang="en-US" altLang="zh-CN" sz="40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B</a:t>
            </a:r>
            <a:r>
              <a:rPr lang="zh-CN" altLang="en-US" sz="40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rPr>
              <a:t>牛</a:t>
            </a:r>
            <a:endParaRPr lang="zh-CN" altLang="en-US" sz="4000" b="1">
              <a:ln w="19050">
                <a:solidFill>
                  <a:srgbClr val="BA2125">
                    <a:alpha val="55000"/>
                  </a:srgbClr>
                </a:solidFill>
              </a:ln>
              <a:gradFill>
                <a:gsLst>
                  <a:gs pos="0">
                    <a:srgbClr val="FEF988"/>
                  </a:gs>
                  <a:gs pos="100000">
                    <a:srgbClr val="F0F7FC"/>
                  </a:gs>
                </a:gsLst>
                <a:lin ang="11280000" scaled="1"/>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 name="图片 4"/>
          <p:cNvPicPr>
            <a:picLocks noChangeAspect="1"/>
          </p:cNvPicPr>
          <p:nvPr/>
        </p:nvPicPr>
        <p:blipFill>
          <a:blip r:embed="rId3"/>
          <a:stretch>
            <a:fillRect/>
          </a:stretch>
        </p:blipFill>
        <p:spPr>
          <a:xfrm>
            <a:off x="6018530" y="817880"/>
            <a:ext cx="5741670" cy="5574030"/>
          </a:xfrm>
          <a:prstGeom prst="rect">
            <a:avLst/>
          </a:prstGeom>
        </p:spPr>
      </p:pic>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stretch>
            <a:fillRect/>
          </a:stretch>
        </p:blipFill>
        <p:spPr>
          <a:xfrm>
            <a:off x="0" y="0"/>
            <a:ext cx="12192000" cy="6858000"/>
          </a:xfrm>
          <a:prstGeom prst="rect">
            <a:avLst/>
          </a:prstGeom>
        </p:spPr>
      </p:pic>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stretch>
            <a:fillRect/>
          </a:stretch>
        </p:blipFill>
        <p:spPr>
          <a:xfrm>
            <a:off x="318135" y="737870"/>
            <a:ext cx="5842635" cy="5653405"/>
          </a:xfrm>
          <a:prstGeom prst="rect">
            <a:avLst/>
          </a:prstGeom>
        </p:spPr>
      </p:pic>
      <p:pic>
        <p:nvPicPr>
          <p:cNvPr id="6" name="图片 5"/>
          <p:cNvPicPr>
            <a:picLocks noChangeAspect="1"/>
          </p:cNvPicPr>
          <p:nvPr/>
        </p:nvPicPr>
        <p:blipFill>
          <a:blip r:embed="rId3"/>
          <a:stretch>
            <a:fillRect/>
          </a:stretch>
        </p:blipFill>
        <p:spPr>
          <a:xfrm>
            <a:off x="5621020" y="737870"/>
            <a:ext cx="6370320" cy="5653405"/>
          </a:xfrm>
          <a:prstGeom prst="rect">
            <a:avLst/>
          </a:prstGeom>
        </p:spPr>
      </p:pic>
      <p:sp>
        <p:nvSpPr>
          <p:cNvPr id="4" name="文本框 3"/>
          <p:cNvSpPr txBox="1"/>
          <p:nvPr/>
        </p:nvSpPr>
        <p:spPr>
          <a:xfrm>
            <a:off x="1825625" y="4445"/>
            <a:ext cx="8905240" cy="645160"/>
          </a:xfrm>
          <a:prstGeom prst="rect">
            <a:avLst/>
          </a:prstGeom>
          <a:noFill/>
        </p:spPr>
        <p:txBody>
          <a:bodyPr wrap="square" rtlCol="0" anchor="t">
            <a:spAutoFit/>
          </a:bodyPr>
          <a:p>
            <a:pPr algn="ctr"/>
            <a:r>
              <a:rPr lang="zh-CN" sz="3600" b="1" dirty="0">
                <a:solidFill>
                  <a:srgbClr val="FFFF00"/>
                </a:solidFill>
                <a:latin typeface="微软雅黑" panose="020B0503020204020204" pitchFamily="34" charset="-122"/>
                <a:ea typeface="微软雅黑" panose="020B0503020204020204" pitchFamily="34" charset="-122"/>
                <a:sym typeface="+mn-ea"/>
              </a:rPr>
              <a:t>把心打开，学会跟就是一种幸福！</a:t>
            </a:r>
            <a:endParaRPr lang="zh-CN" sz="3600" b="1" dirty="0">
              <a:solidFill>
                <a:srgbClr val="FFFF00"/>
              </a:solidFill>
              <a:latin typeface="微软雅黑" panose="020B0503020204020204" pitchFamily="34" charset="-122"/>
              <a:ea typeface="微软雅黑" panose="020B0503020204020204" pitchFamily="34" charset="-122"/>
              <a:sym typeface="+mn-ea"/>
            </a:endParaRPr>
          </a:p>
        </p:txBody>
      </p:sp>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目录"/>
          <p:cNvPicPr>
            <a:picLocks noChangeAspect="1"/>
          </p:cNvPicPr>
          <p:nvPr/>
        </p:nvPicPr>
        <p:blipFill>
          <a:blip r:embed="rId1"/>
          <a:stretch>
            <a:fillRect/>
          </a:stretch>
        </p:blipFill>
        <p:spPr>
          <a:xfrm>
            <a:off x="1392555" y="1383030"/>
            <a:ext cx="1457325" cy="3444240"/>
          </a:xfrm>
          <a:prstGeom prst="rect">
            <a:avLst/>
          </a:prstGeom>
        </p:spPr>
      </p:pic>
      <p:grpSp>
        <p:nvGrpSpPr>
          <p:cNvPr id="4" name="组合 3"/>
          <p:cNvGrpSpPr/>
          <p:nvPr>
            <p:custDataLst>
              <p:tags r:id="rId2"/>
            </p:custDataLst>
          </p:nvPr>
        </p:nvGrpSpPr>
        <p:grpSpPr>
          <a:xfrm>
            <a:off x="4187825" y="1383030"/>
            <a:ext cx="6595745" cy="808355"/>
            <a:chOff x="6595" y="2178"/>
            <a:chExt cx="10387" cy="1273"/>
          </a:xfrm>
        </p:grpSpPr>
        <p:pic>
          <p:nvPicPr>
            <p:cNvPr id="5" name="图片 4" descr="第一章"/>
            <p:cNvPicPr>
              <a:picLocks noChangeAspect="1"/>
            </p:cNvPicPr>
            <p:nvPr>
              <p:custDataLst>
                <p:tags r:id="rId3"/>
              </p:custDataLst>
            </p:nvPr>
          </p:nvPicPr>
          <p:blipFill>
            <a:blip r:embed="rId4"/>
            <a:stretch>
              <a:fillRect/>
            </a:stretch>
          </p:blipFill>
          <p:spPr>
            <a:xfrm>
              <a:off x="6595" y="2178"/>
              <a:ext cx="10387" cy="1273"/>
            </a:xfrm>
            <a:prstGeom prst="rect">
              <a:avLst/>
            </a:prstGeom>
          </p:spPr>
        </p:pic>
        <p:sp>
          <p:nvSpPr>
            <p:cNvPr id="7" name="文本框 6"/>
            <p:cNvSpPr txBox="1"/>
            <p:nvPr>
              <p:custDataLst>
                <p:tags r:id="rId5"/>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第一章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8" name="文本框 7"/>
            <p:cNvSpPr txBox="1"/>
            <p:nvPr>
              <p:custDataLst>
                <p:tags r:id="rId6"/>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春暖花开，赢在自主</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9" name="组合 8"/>
          <p:cNvGrpSpPr/>
          <p:nvPr>
            <p:custDataLst>
              <p:tags r:id="rId7"/>
            </p:custDataLst>
          </p:nvPr>
        </p:nvGrpSpPr>
        <p:grpSpPr>
          <a:xfrm>
            <a:off x="4187825" y="2487930"/>
            <a:ext cx="6595745" cy="808355"/>
            <a:chOff x="6595" y="2178"/>
            <a:chExt cx="10387" cy="1273"/>
          </a:xfrm>
        </p:grpSpPr>
        <p:pic>
          <p:nvPicPr>
            <p:cNvPr id="10" name="图片 9" descr="第一章"/>
            <p:cNvPicPr>
              <a:picLocks noChangeAspect="1"/>
            </p:cNvPicPr>
            <p:nvPr>
              <p:custDataLst>
                <p:tags r:id="rId8"/>
              </p:custDataLst>
            </p:nvPr>
          </p:nvPicPr>
          <p:blipFill>
            <a:blip r:embed="rId4"/>
            <a:stretch>
              <a:fillRect/>
            </a:stretch>
          </p:blipFill>
          <p:spPr>
            <a:xfrm>
              <a:off x="6595" y="2178"/>
              <a:ext cx="10387" cy="1273"/>
            </a:xfrm>
            <a:prstGeom prst="rect">
              <a:avLst/>
            </a:prstGeom>
          </p:spPr>
        </p:pic>
        <p:sp>
          <p:nvSpPr>
            <p:cNvPr id="13" name="文本框 12"/>
            <p:cNvSpPr txBox="1"/>
            <p:nvPr>
              <p:custDataLst>
                <p:tags r:id="rId9"/>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二章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14" name="文本框 13"/>
            <p:cNvSpPr txBox="1"/>
            <p:nvPr>
              <p:custDataLst>
                <p:tags r:id="rId10"/>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投资主线，赢在共识</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18" name="组合 17"/>
          <p:cNvGrpSpPr/>
          <p:nvPr>
            <p:custDataLst>
              <p:tags r:id="rId11"/>
            </p:custDataLst>
          </p:nvPr>
        </p:nvGrpSpPr>
        <p:grpSpPr>
          <a:xfrm>
            <a:off x="4187825" y="3592830"/>
            <a:ext cx="6595745" cy="808355"/>
            <a:chOff x="6595" y="2178"/>
            <a:chExt cx="10387" cy="1273"/>
          </a:xfrm>
        </p:grpSpPr>
        <p:pic>
          <p:nvPicPr>
            <p:cNvPr id="19" name="图片 18" descr="第一章"/>
            <p:cNvPicPr>
              <a:picLocks noChangeAspect="1"/>
            </p:cNvPicPr>
            <p:nvPr>
              <p:custDataLst>
                <p:tags r:id="rId12"/>
              </p:custDataLst>
            </p:nvPr>
          </p:nvPicPr>
          <p:blipFill>
            <a:blip r:embed="rId4"/>
            <a:stretch>
              <a:fillRect/>
            </a:stretch>
          </p:blipFill>
          <p:spPr>
            <a:xfrm>
              <a:off x="6595" y="2178"/>
              <a:ext cx="10387" cy="1273"/>
            </a:xfrm>
            <a:prstGeom prst="rect">
              <a:avLst/>
            </a:prstGeom>
          </p:spPr>
        </p:pic>
        <p:sp>
          <p:nvSpPr>
            <p:cNvPr id="20" name="文本框 19"/>
            <p:cNvSpPr txBox="1"/>
            <p:nvPr>
              <p:custDataLst>
                <p:tags r:id="rId13"/>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三章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21" name="文本框 20"/>
            <p:cNvSpPr txBox="1"/>
            <p:nvPr>
              <p:custDataLst>
                <p:tags r:id="rId14"/>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金坑机遇，猎手出击</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23" name="组合 22"/>
          <p:cNvGrpSpPr/>
          <p:nvPr>
            <p:custDataLst>
              <p:tags r:id="rId15"/>
            </p:custDataLst>
          </p:nvPr>
        </p:nvGrpSpPr>
        <p:grpSpPr>
          <a:xfrm>
            <a:off x="4187825" y="4697730"/>
            <a:ext cx="6595745" cy="808355"/>
            <a:chOff x="6595" y="2178"/>
            <a:chExt cx="10387" cy="1273"/>
          </a:xfrm>
        </p:grpSpPr>
        <p:pic>
          <p:nvPicPr>
            <p:cNvPr id="32" name="图片 31" descr="第一章"/>
            <p:cNvPicPr>
              <a:picLocks noChangeAspect="1"/>
            </p:cNvPicPr>
            <p:nvPr>
              <p:custDataLst>
                <p:tags r:id="rId16"/>
              </p:custDataLst>
            </p:nvPr>
          </p:nvPicPr>
          <p:blipFill>
            <a:blip r:embed="rId4"/>
            <a:stretch>
              <a:fillRect/>
            </a:stretch>
          </p:blipFill>
          <p:spPr>
            <a:xfrm>
              <a:off x="6595" y="2178"/>
              <a:ext cx="10387" cy="1273"/>
            </a:xfrm>
            <a:prstGeom prst="rect">
              <a:avLst/>
            </a:prstGeom>
          </p:spPr>
        </p:pic>
        <p:sp>
          <p:nvSpPr>
            <p:cNvPr id="33" name="文本框 32"/>
            <p:cNvSpPr txBox="1"/>
            <p:nvPr>
              <p:custDataLst>
                <p:tags r:id="rId17"/>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四章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34" name="文本框 33"/>
            <p:cNvSpPr txBox="1"/>
            <p:nvPr>
              <p:custDataLst>
                <p:tags r:id="rId18"/>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绩优为王，行动至上</a:t>
              </a:r>
              <a:endParaRPr lang="zh-CN" altLang="en-US" sz="2800">
                <a:solidFill>
                  <a:schemeClr val="bg1"/>
                </a:solidFill>
                <a:latin typeface="思源黑体 CN Bold" panose="020B0800000000000000" charset="-122"/>
                <a:ea typeface="思源黑体 CN Bold" panose="020B0800000000000000" charset="-122"/>
              </a:endParaRPr>
            </a:p>
          </p:txBody>
        </p:sp>
      </p:grpSp>
    </p:spTree>
    <p:custDataLst>
      <p:tags r:id="rId19"/>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3006"/>
          <p:cNvPicPr>
            <a:picLocks noChangeAspect="1"/>
          </p:cNvPicPr>
          <p:nvPr/>
        </p:nvPicPr>
        <p:blipFill>
          <a:blip r:embed="rId1"/>
          <a:stretch>
            <a:fillRect/>
          </a:stretch>
        </p:blipFill>
        <p:spPr>
          <a:xfrm>
            <a:off x="1789748" y="1723390"/>
            <a:ext cx="8612505" cy="3411220"/>
          </a:xfrm>
          <a:prstGeom prst="rect">
            <a:avLst/>
          </a:prstGeom>
        </p:spPr>
      </p:pic>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2"/>
            </p:custDataLst>
          </p:nvPr>
        </p:nvSpPr>
        <p:spPr>
          <a:xfrm>
            <a:off x="1713865" y="3064510"/>
            <a:ext cx="8961755" cy="126047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春暖花开，赢在自主</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1869440" y="0"/>
            <a:ext cx="8877300" cy="521970"/>
          </a:xfrm>
          <a:prstGeom prst="rect">
            <a:avLst/>
          </a:prstGeom>
          <a:noFill/>
        </p:spPr>
        <p:txBody>
          <a:bodyPr wrap="square" rtlCol="0">
            <a:spAutoFit/>
          </a:bodyPr>
          <a:p>
            <a:pPr algn="ctr"/>
            <a:r>
              <a:rPr lang="zh-CN" altLang="en-US"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多业务条线</a:t>
            </a:r>
            <a:r>
              <a:rPr lang="en-US" altLang="zh-CN"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春暖花开</a:t>
            </a:r>
            <a:r>
              <a:rPr lang="en-US" altLang="zh-CN"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证券行业一季度盈利向好可期</a:t>
            </a:r>
            <a:endParaRPr lang="zh-CN" altLang="en-US"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635" y="716915"/>
            <a:ext cx="12020550" cy="3780790"/>
          </a:xfrm>
          <a:prstGeom prst="rect">
            <a:avLst/>
          </a:prstGeom>
        </p:spPr>
        <p:txBody>
          <a:bodyPr wrap="square">
            <a:noAutofit/>
          </a:bodyPr>
          <a:p>
            <a:pPr marL="0" indent="0">
              <a:lnSpc>
                <a:spcPts val="2325"/>
              </a:lnSpc>
              <a:spcBef>
                <a:spcPts val="1600"/>
              </a:spcBef>
              <a:spcAft>
                <a:spcPts val="1600"/>
              </a:spcAft>
            </a:pPr>
            <a:r>
              <a:rPr lang="en-US" altLang="zh-CN" sz="1600" b="0" i="0">
                <a:solidFill>
                  <a:schemeClr val="bg1"/>
                </a:solidFill>
                <a:latin typeface="微软雅黑" panose="020B0503020204020204" pitchFamily="34" charset="-122"/>
                <a:ea typeface="微软雅黑" panose="020B0503020204020204" pitchFamily="34" charset="-122"/>
              </a:rPr>
              <a:t>       </a:t>
            </a:r>
            <a:r>
              <a:rPr lang="zh-CN" altLang="en-US" sz="1600" b="0" i="0">
                <a:solidFill>
                  <a:schemeClr val="bg1"/>
                </a:solidFill>
                <a:latin typeface="微软雅黑" panose="020B0503020204020204" pitchFamily="34" charset="-122"/>
                <a:ea typeface="微软雅黑" panose="020B0503020204020204" pitchFamily="34" charset="-122"/>
              </a:rPr>
              <a:t>一季度，资本市场交投持续活跃，券商核心业务强势可期。</a:t>
            </a:r>
            <a:endParaRPr lang="zh-CN" altLang="en-US" sz="1600" b="0" i="0">
              <a:solidFill>
                <a:schemeClr val="bg1"/>
              </a:solidFill>
              <a:latin typeface="微软雅黑" panose="020B0503020204020204" pitchFamily="34" charset="-122"/>
              <a:ea typeface="微软雅黑" panose="020B0503020204020204" pitchFamily="34" charset="-122"/>
            </a:endParaRPr>
          </a:p>
          <a:p>
            <a:pPr marL="0" indent="0">
              <a:lnSpc>
                <a:spcPts val="2325"/>
              </a:lnSpc>
              <a:spcBef>
                <a:spcPts val="1600"/>
              </a:spcBef>
              <a:spcAft>
                <a:spcPts val="1600"/>
              </a:spcAft>
            </a:pPr>
            <a:r>
              <a:rPr lang="zh-CN" altLang="en-US" sz="1600" b="0" i="0">
                <a:solidFill>
                  <a:schemeClr val="bg1"/>
                </a:solidFill>
                <a:latin typeface="微软雅黑" panose="020B0503020204020204" pitchFamily="34" charset="-122"/>
                <a:ea typeface="微软雅黑" panose="020B0503020204020204" pitchFamily="34" charset="-122"/>
              </a:rPr>
              <a:t>　　截至目前，尽管尚无上市券商正式披露一季度业绩，但从新开户数、两融余额及</a:t>
            </a:r>
            <a:r>
              <a:rPr lang="en-US" altLang="zh-CN" sz="1600" b="0" i="0">
                <a:solidFill>
                  <a:schemeClr val="bg1"/>
                </a:solidFill>
                <a:latin typeface="微软雅黑" panose="020B0503020204020204" pitchFamily="34" charset="-122"/>
                <a:ea typeface="微软雅黑" panose="020B0503020204020204" pitchFamily="34" charset="-122"/>
              </a:rPr>
              <a:t>IPO</a:t>
            </a:r>
            <a:r>
              <a:rPr lang="zh-CN" altLang="en-US" sz="1600" b="0" i="0">
                <a:solidFill>
                  <a:schemeClr val="bg1"/>
                </a:solidFill>
                <a:latin typeface="微软雅黑" panose="020B0503020204020204" pitchFamily="34" charset="-122"/>
                <a:ea typeface="微软雅黑" panose="020B0503020204020204" pitchFamily="34" charset="-122"/>
              </a:rPr>
              <a:t>发行等多维度先行指标来看，券商经纪业务、资本中介业务及投行业务大概率实现增长势头，助推一季度业绩整体向好。</a:t>
            </a:r>
            <a:endParaRPr lang="zh-CN" altLang="en-US" sz="1600" b="0" i="0">
              <a:solidFill>
                <a:schemeClr val="bg1"/>
              </a:solidFill>
              <a:latin typeface="微软雅黑" panose="020B0503020204020204" pitchFamily="34" charset="-122"/>
              <a:ea typeface="微软雅黑" panose="020B0503020204020204" pitchFamily="34" charset="-122"/>
            </a:endParaRPr>
          </a:p>
          <a:p>
            <a:pPr marL="0" indent="0">
              <a:lnSpc>
                <a:spcPts val="2325"/>
              </a:lnSpc>
              <a:spcBef>
                <a:spcPts val="1600"/>
              </a:spcBef>
              <a:spcAft>
                <a:spcPts val="1600"/>
              </a:spcAft>
            </a:pPr>
            <a:r>
              <a:rPr lang="zh-CN" altLang="en-US" sz="1600" b="0" i="0">
                <a:solidFill>
                  <a:schemeClr val="bg1"/>
                </a:solidFill>
                <a:latin typeface="微软雅黑" panose="020B0503020204020204" pitchFamily="34" charset="-122"/>
                <a:ea typeface="微软雅黑" panose="020B0503020204020204" pitchFamily="34" charset="-122"/>
              </a:rPr>
              <a:t>　　多家券商非银分析师预计，</a:t>
            </a:r>
            <a:r>
              <a:rPr lang="en-US" altLang="zh-CN" sz="1600" b="0" i="0">
                <a:solidFill>
                  <a:schemeClr val="bg1"/>
                </a:solidFill>
                <a:latin typeface="微软雅黑" panose="020B0503020204020204" pitchFamily="34" charset="-122"/>
                <a:ea typeface="微软雅黑" panose="020B0503020204020204" pitchFamily="34" charset="-122"/>
              </a:rPr>
              <a:t>2026</a:t>
            </a:r>
            <a:r>
              <a:rPr lang="zh-CN" altLang="en-US" sz="1600" b="0" i="0">
                <a:solidFill>
                  <a:schemeClr val="bg1"/>
                </a:solidFill>
                <a:latin typeface="微软雅黑" panose="020B0503020204020204" pitchFamily="34" charset="-122"/>
                <a:ea typeface="微软雅黑" panose="020B0503020204020204" pitchFamily="34" charset="-122"/>
              </a:rPr>
              <a:t>年一季度上市券商净利润将保持稳健增长，行业整体盈利能力有望延续</a:t>
            </a:r>
            <a:r>
              <a:rPr lang="en-US" altLang="zh-CN" sz="1600" b="0" i="0">
                <a:solidFill>
                  <a:schemeClr val="bg1"/>
                </a:solidFill>
                <a:latin typeface="微软雅黑" panose="020B0503020204020204" pitchFamily="34" charset="-122"/>
                <a:ea typeface="微软雅黑" panose="020B0503020204020204" pitchFamily="34" charset="-122"/>
              </a:rPr>
              <a:t>2025</a:t>
            </a:r>
            <a:r>
              <a:rPr lang="zh-CN" altLang="en-US" sz="1600" b="0" i="0">
                <a:solidFill>
                  <a:schemeClr val="bg1"/>
                </a:solidFill>
                <a:latin typeface="微软雅黑" panose="020B0503020204020204" pitchFamily="34" charset="-122"/>
                <a:ea typeface="微软雅黑" panose="020B0503020204020204" pitchFamily="34" charset="-122"/>
              </a:rPr>
              <a:t>年的向好态势。多项先行指标录得增长中国证券业协会最新发布的数据显示，</a:t>
            </a:r>
            <a:r>
              <a:rPr lang="en-US" altLang="zh-CN" sz="1600" b="0" i="0">
                <a:solidFill>
                  <a:schemeClr val="bg1"/>
                </a:solidFill>
                <a:latin typeface="微软雅黑" panose="020B0503020204020204" pitchFamily="34" charset="-122"/>
                <a:ea typeface="微软雅黑" panose="020B0503020204020204" pitchFamily="34" charset="-122"/>
              </a:rPr>
              <a:t>2025</a:t>
            </a:r>
            <a:r>
              <a:rPr lang="zh-CN" altLang="en-US" sz="1600" b="0" i="0">
                <a:solidFill>
                  <a:schemeClr val="bg1"/>
                </a:solidFill>
                <a:latin typeface="微软雅黑" panose="020B0503020204020204" pitchFamily="34" charset="-122"/>
                <a:ea typeface="微软雅黑" panose="020B0503020204020204" pitchFamily="34" charset="-122"/>
              </a:rPr>
              <a:t>年证券行业实现营业收入</a:t>
            </a:r>
            <a:r>
              <a:rPr lang="en-US" altLang="zh-CN" sz="1600" b="0" i="0">
                <a:solidFill>
                  <a:schemeClr val="bg1"/>
                </a:solidFill>
                <a:latin typeface="微软雅黑" panose="020B0503020204020204" pitchFamily="34" charset="-122"/>
                <a:ea typeface="微软雅黑" panose="020B0503020204020204" pitchFamily="34" charset="-122"/>
              </a:rPr>
              <a:t>5411.71</a:t>
            </a:r>
            <a:r>
              <a:rPr lang="zh-CN" altLang="en-US" sz="1600" b="0" i="0">
                <a:solidFill>
                  <a:schemeClr val="bg1"/>
                </a:solidFill>
                <a:latin typeface="微软雅黑" panose="020B0503020204020204" pitchFamily="34" charset="-122"/>
                <a:ea typeface="微软雅黑" panose="020B0503020204020204" pitchFamily="34" charset="-122"/>
              </a:rPr>
              <a:t>亿元、净利润</a:t>
            </a:r>
            <a:r>
              <a:rPr lang="en-US" altLang="zh-CN" sz="1600" b="0" i="0">
                <a:solidFill>
                  <a:schemeClr val="bg1"/>
                </a:solidFill>
                <a:latin typeface="微软雅黑" panose="020B0503020204020204" pitchFamily="34" charset="-122"/>
                <a:ea typeface="微软雅黑" panose="020B0503020204020204" pitchFamily="34" charset="-122"/>
              </a:rPr>
              <a:t>2194.39</a:t>
            </a:r>
            <a:r>
              <a:rPr lang="zh-CN" altLang="en-US" sz="1600" b="0" i="0">
                <a:solidFill>
                  <a:schemeClr val="bg1"/>
                </a:solidFill>
                <a:latin typeface="微软雅黑" panose="020B0503020204020204" pitchFamily="34" charset="-122"/>
                <a:ea typeface="微软雅黑" panose="020B0503020204020204" pitchFamily="34" charset="-122"/>
              </a:rPr>
              <a:t>亿元，同比分别增长</a:t>
            </a:r>
            <a:r>
              <a:rPr lang="en-US" altLang="zh-CN" sz="1600" b="0" i="0">
                <a:solidFill>
                  <a:schemeClr val="bg1"/>
                </a:solidFill>
                <a:latin typeface="微软雅黑" panose="020B0503020204020204" pitchFamily="34" charset="-122"/>
                <a:ea typeface="微软雅黑" panose="020B0503020204020204" pitchFamily="34" charset="-122"/>
              </a:rPr>
              <a:t>19.95%</a:t>
            </a:r>
            <a:r>
              <a:rPr lang="zh-CN" altLang="en-US" sz="1600" b="0" i="0">
                <a:solidFill>
                  <a:schemeClr val="bg1"/>
                </a:solidFill>
                <a:latin typeface="微软雅黑" panose="020B0503020204020204" pitchFamily="34" charset="-122"/>
                <a:ea typeface="微软雅黑" panose="020B0503020204020204" pitchFamily="34" charset="-122"/>
              </a:rPr>
              <a:t>、</a:t>
            </a:r>
            <a:r>
              <a:rPr lang="en-US" altLang="zh-CN" sz="1600" b="0" i="0">
                <a:solidFill>
                  <a:schemeClr val="bg1"/>
                </a:solidFill>
                <a:latin typeface="微软雅黑" panose="020B0503020204020204" pitchFamily="34" charset="-122"/>
                <a:ea typeface="微软雅黑" panose="020B0503020204020204" pitchFamily="34" charset="-122"/>
              </a:rPr>
              <a:t>31.20%</a:t>
            </a:r>
            <a:r>
              <a:rPr lang="zh-CN" altLang="en-US" sz="1600" b="0" i="0">
                <a:solidFill>
                  <a:schemeClr val="bg1"/>
                </a:solidFill>
                <a:latin typeface="微软雅黑" panose="020B0503020204020204" pitchFamily="34" charset="-122"/>
                <a:ea typeface="微软雅黑" panose="020B0503020204020204" pitchFamily="34" charset="-122"/>
              </a:rPr>
              <a:t>。从公司层面来看，有</a:t>
            </a:r>
            <a:r>
              <a:rPr lang="en-US" altLang="zh-CN" sz="1600" b="0" i="0">
                <a:solidFill>
                  <a:schemeClr val="bg1"/>
                </a:solidFill>
                <a:latin typeface="微软雅黑" panose="020B0503020204020204" pitchFamily="34" charset="-122"/>
                <a:ea typeface="微软雅黑" panose="020B0503020204020204" pitchFamily="34" charset="-122"/>
              </a:rPr>
              <a:t>128</a:t>
            </a:r>
            <a:r>
              <a:rPr lang="zh-CN" altLang="en-US" sz="1600" b="0" i="0">
                <a:solidFill>
                  <a:schemeClr val="bg1"/>
                </a:solidFill>
                <a:latin typeface="微软雅黑" panose="020B0503020204020204" pitchFamily="34" charset="-122"/>
                <a:ea typeface="微软雅黑" panose="020B0503020204020204" pitchFamily="34" charset="-122"/>
              </a:rPr>
              <a:t>家券商实现盈利，盈利面达</a:t>
            </a:r>
            <a:r>
              <a:rPr lang="en-US" altLang="zh-CN" sz="1600" b="0" i="0">
                <a:solidFill>
                  <a:schemeClr val="bg1"/>
                </a:solidFill>
                <a:latin typeface="微软雅黑" panose="020B0503020204020204" pitchFamily="34" charset="-122"/>
                <a:ea typeface="微软雅黑" panose="020B0503020204020204" pitchFamily="34" charset="-122"/>
              </a:rPr>
              <a:t>85.3%</a:t>
            </a:r>
            <a:r>
              <a:rPr lang="zh-CN" altLang="en-US" sz="1600" b="0" i="0">
                <a:solidFill>
                  <a:schemeClr val="bg1"/>
                </a:solidFill>
                <a:latin typeface="微软雅黑" panose="020B0503020204020204" pitchFamily="34" charset="-122"/>
                <a:ea typeface="微软雅黑" panose="020B0503020204020204" pitchFamily="34" charset="-122"/>
              </a:rPr>
              <a:t>。</a:t>
            </a:r>
            <a:r>
              <a:rPr lang="en-US" altLang="zh-CN" sz="1600" b="0" i="0">
                <a:solidFill>
                  <a:schemeClr val="bg1"/>
                </a:solidFill>
                <a:latin typeface="微软雅黑" panose="020B0503020204020204" pitchFamily="34" charset="-122"/>
                <a:ea typeface="微软雅黑" panose="020B0503020204020204" pitchFamily="34" charset="-122"/>
              </a:rPr>
              <a:t>2026</a:t>
            </a:r>
            <a:r>
              <a:rPr lang="zh-CN" altLang="en-US" sz="1600" b="0" i="0">
                <a:solidFill>
                  <a:schemeClr val="bg1"/>
                </a:solidFill>
                <a:latin typeface="微软雅黑" panose="020B0503020204020204" pitchFamily="34" charset="-122"/>
                <a:ea typeface="微软雅黑" panose="020B0503020204020204" pitchFamily="34" charset="-122"/>
              </a:rPr>
              <a:t>年一季度，证券行业的高增长态势并未停滞。</a:t>
            </a:r>
            <a:endParaRPr lang="zh-CN" altLang="en-US" sz="1600" b="0" i="0">
              <a:solidFill>
                <a:schemeClr val="bg1"/>
              </a:solidFill>
              <a:latin typeface="微软雅黑" panose="020B0503020204020204" pitchFamily="34" charset="-122"/>
              <a:ea typeface="微软雅黑" panose="020B0503020204020204" pitchFamily="34" charset="-122"/>
            </a:endParaRPr>
          </a:p>
          <a:p>
            <a:pPr marL="0" indent="0">
              <a:lnSpc>
                <a:spcPts val="2325"/>
              </a:lnSpc>
              <a:spcBef>
                <a:spcPts val="1600"/>
              </a:spcBef>
              <a:spcAft>
                <a:spcPts val="1600"/>
              </a:spcAft>
            </a:pPr>
            <a:r>
              <a:rPr lang="zh-CN" altLang="en-US" sz="1600" b="0" i="0">
                <a:solidFill>
                  <a:schemeClr val="bg1"/>
                </a:solidFill>
                <a:latin typeface="微软雅黑" panose="020B0503020204020204" pitchFamily="34" charset="-122"/>
                <a:ea typeface="微软雅黑" panose="020B0503020204020204" pitchFamily="34" charset="-122"/>
              </a:rPr>
              <a:t>　　上交所开户数据显示，一季度累计新开户</a:t>
            </a:r>
            <a:r>
              <a:rPr lang="en-US" altLang="zh-CN" sz="1600" b="0" i="0">
                <a:solidFill>
                  <a:schemeClr val="bg1"/>
                </a:solidFill>
                <a:latin typeface="微软雅黑" panose="020B0503020204020204" pitchFamily="34" charset="-122"/>
                <a:ea typeface="微软雅黑" panose="020B0503020204020204" pitchFamily="34" charset="-122"/>
              </a:rPr>
              <a:t>1204.02</a:t>
            </a:r>
            <a:r>
              <a:rPr lang="zh-CN" altLang="en-US" sz="1600" b="0" i="0">
                <a:solidFill>
                  <a:schemeClr val="bg1"/>
                </a:solidFill>
                <a:latin typeface="微软雅黑" panose="020B0503020204020204" pitchFamily="34" charset="-122"/>
                <a:ea typeface="微软雅黑" panose="020B0503020204020204" pitchFamily="34" charset="-122"/>
              </a:rPr>
              <a:t>万户，同比大增</a:t>
            </a:r>
            <a:r>
              <a:rPr lang="en-US" altLang="zh-CN" sz="1600" b="0" i="0">
                <a:solidFill>
                  <a:schemeClr val="bg1"/>
                </a:solidFill>
                <a:latin typeface="微软雅黑" panose="020B0503020204020204" pitchFamily="34" charset="-122"/>
                <a:ea typeface="微软雅黑" panose="020B0503020204020204" pitchFamily="34" charset="-122"/>
              </a:rPr>
              <a:t>61.15%</a:t>
            </a:r>
            <a:r>
              <a:rPr lang="zh-CN" altLang="en-US" sz="1600" b="0" i="0">
                <a:solidFill>
                  <a:schemeClr val="bg1"/>
                </a:solidFill>
                <a:latin typeface="微软雅黑" panose="020B0503020204020204" pitchFamily="34" charset="-122"/>
                <a:ea typeface="微软雅黑" panose="020B0503020204020204" pitchFamily="34" charset="-122"/>
              </a:rPr>
              <a:t>。</a:t>
            </a:r>
            <a:r>
              <a:rPr lang="en-US" altLang="zh-CN" sz="1600" b="0" i="0">
                <a:solidFill>
                  <a:schemeClr val="bg1"/>
                </a:solidFill>
                <a:latin typeface="微软雅黑" panose="020B0503020204020204" pitchFamily="34" charset="-122"/>
                <a:ea typeface="微软雅黑" panose="020B0503020204020204" pitchFamily="34" charset="-122"/>
              </a:rPr>
              <a:t>3</a:t>
            </a:r>
            <a:r>
              <a:rPr lang="zh-CN" altLang="en-US" sz="1600" b="0" i="0">
                <a:solidFill>
                  <a:schemeClr val="bg1"/>
                </a:solidFill>
                <a:latin typeface="微软雅黑" panose="020B0503020204020204" pitchFamily="34" charset="-122"/>
                <a:ea typeface="微软雅黑" panose="020B0503020204020204" pitchFamily="34" charset="-122"/>
              </a:rPr>
              <a:t>月，</a:t>
            </a:r>
            <a:r>
              <a:rPr lang="en-US" altLang="zh-CN" sz="1600" b="0" i="0">
                <a:solidFill>
                  <a:schemeClr val="bg1"/>
                </a:solidFill>
                <a:latin typeface="微软雅黑" panose="020B0503020204020204" pitchFamily="34" charset="-122"/>
                <a:ea typeface="微软雅黑" panose="020B0503020204020204" pitchFamily="34" charset="-122"/>
              </a:rPr>
              <a:t>A</a:t>
            </a:r>
            <a:r>
              <a:rPr lang="zh-CN" altLang="en-US" sz="1600" b="0" i="0">
                <a:solidFill>
                  <a:schemeClr val="bg1"/>
                </a:solidFill>
                <a:latin typeface="微软雅黑" panose="020B0503020204020204" pitchFamily="34" charset="-122"/>
                <a:ea typeface="微软雅黑" panose="020B0503020204020204" pitchFamily="34" charset="-122"/>
              </a:rPr>
              <a:t>股市场新开账户数达</a:t>
            </a:r>
            <a:r>
              <a:rPr lang="en-US" altLang="zh-CN" sz="1600" b="0" i="0">
                <a:solidFill>
                  <a:schemeClr val="bg1"/>
                </a:solidFill>
                <a:latin typeface="微软雅黑" panose="020B0503020204020204" pitchFamily="34" charset="-122"/>
                <a:ea typeface="微软雅黑" panose="020B0503020204020204" pitchFamily="34" charset="-122"/>
              </a:rPr>
              <a:t>460.14</a:t>
            </a:r>
            <a:r>
              <a:rPr lang="zh-CN" altLang="en-US" sz="1600" b="0" i="0">
                <a:solidFill>
                  <a:schemeClr val="bg1"/>
                </a:solidFill>
                <a:latin typeface="微软雅黑" panose="020B0503020204020204" pitchFamily="34" charset="-122"/>
                <a:ea typeface="微软雅黑" panose="020B0503020204020204" pitchFamily="34" charset="-122"/>
              </a:rPr>
              <a:t>万户，这一数字较</a:t>
            </a:r>
            <a:r>
              <a:rPr lang="en-US" altLang="zh-CN" sz="1600" b="0" i="0">
                <a:solidFill>
                  <a:schemeClr val="bg1"/>
                </a:solidFill>
                <a:latin typeface="微软雅黑" panose="020B0503020204020204" pitchFamily="34" charset="-122"/>
                <a:ea typeface="微软雅黑" panose="020B0503020204020204" pitchFamily="34" charset="-122"/>
              </a:rPr>
              <a:t>2</a:t>
            </a:r>
            <a:r>
              <a:rPr lang="zh-CN" altLang="en-US" sz="1600" b="0" i="0">
                <a:solidFill>
                  <a:schemeClr val="bg1"/>
                </a:solidFill>
                <a:latin typeface="微软雅黑" panose="020B0503020204020204" pitchFamily="34" charset="-122"/>
                <a:ea typeface="微软雅黑" panose="020B0503020204020204" pitchFamily="34" charset="-122"/>
              </a:rPr>
              <a:t>月的</a:t>
            </a:r>
            <a:r>
              <a:rPr lang="en-US" altLang="zh-CN" sz="1600" b="0" i="0">
                <a:solidFill>
                  <a:schemeClr val="bg1"/>
                </a:solidFill>
                <a:latin typeface="微软雅黑" panose="020B0503020204020204" pitchFamily="34" charset="-122"/>
                <a:ea typeface="微软雅黑" panose="020B0503020204020204" pitchFamily="34" charset="-122"/>
              </a:rPr>
              <a:t>252.30</a:t>
            </a:r>
            <a:r>
              <a:rPr lang="zh-CN" altLang="en-US" sz="1600" b="0" i="0">
                <a:solidFill>
                  <a:schemeClr val="bg1"/>
                </a:solidFill>
                <a:latin typeface="微软雅黑" panose="020B0503020204020204" pitchFamily="34" charset="-122"/>
                <a:ea typeface="微软雅黑" panose="020B0503020204020204" pitchFamily="34" charset="-122"/>
              </a:rPr>
              <a:t>万户增长</a:t>
            </a:r>
            <a:r>
              <a:rPr lang="en-US" altLang="zh-CN" sz="1600" b="0" i="0">
                <a:solidFill>
                  <a:schemeClr val="bg1"/>
                </a:solidFill>
                <a:latin typeface="微软雅黑" panose="020B0503020204020204" pitchFamily="34" charset="-122"/>
                <a:ea typeface="微软雅黑" panose="020B0503020204020204" pitchFamily="34" charset="-122"/>
              </a:rPr>
              <a:t>82%</a:t>
            </a:r>
            <a:r>
              <a:rPr lang="zh-CN" altLang="en-US" sz="1600" b="0" i="0">
                <a:solidFill>
                  <a:schemeClr val="bg1"/>
                </a:solidFill>
                <a:latin typeface="微软雅黑" panose="020B0503020204020204" pitchFamily="34" charset="-122"/>
                <a:ea typeface="微软雅黑" panose="020B0503020204020204" pitchFamily="34" charset="-122"/>
              </a:rPr>
              <a:t>，较去年</a:t>
            </a:r>
            <a:r>
              <a:rPr lang="en-US" altLang="zh-CN" sz="1600" b="0" i="0">
                <a:solidFill>
                  <a:schemeClr val="bg1"/>
                </a:solidFill>
                <a:latin typeface="微软雅黑" panose="020B0503020204020204" pitchFamily="34" charset="-122"/>
                <a:ea typeface="微软雅黑" panose="020B0503020204020204" pitchFamily="34" charset="-122"/>
              </a:rPr>
              <a:t>3</a:t>
            </a:r>
            <a:r>
              <a:rPr lang="zh-CN" altLang="en-US" sz="1600" b="0" i="0">
                <a:solidFill>
                  <a:schemeClr val="bg1"/>
                </a:solidFill>
                <a:latin typeface="微软雅黑" panose="020B0503020204020204" pitchFamily="34" charset="-122"/>
                <a:ea typeface="微软雅黑" panose="020B0503020204020204" pitchFamily="34" charset="-122"/>
              </a:rPr>
              <a:t>月的</a:t>
            </a:r>
            <a:r>
              <a:rPr lang="en-US" altLang="zh-CN" sz="1600" b="0" i="0">
                <a:solidFill>
                  <a:schemeClr val="bg1"/>
                </a:solidFill>
                <a:latin typeface="微软雅黑" panose="020B0503020204020204" pitchFamily="34" charset="-122"/>
                <a:ea typeface="微软雅黑" panose="020B0503020204020204" pitchFamily="34" charset="-122"/>
              </a:rPr>
              <a:t>307</a:t>
            </a:r>
            <a:r>
              <a:rPr lang="zh-CN" altLang="en-US" sz="1600" b="0" i="0">
                <a:solidFill>
                  <a:schemeClr val="bg1"/>
                </a:solidFill>
                <a:latin typeface="微软雅黑" panose="020B0503020204020204" pitchFamily="34" charset="-122"/>
                <a:ea typeface="微软雅黑" panose="020B0503020204020204" pitchFamily="34" charset="-122"/>
              </a:rPr>
              <a:t>万户增长</a:t>
            </a:r>
            <a:r>
              <a:rPr lang="en-US" altLang="zh-CN" sz="1600" b="0" i="0">
                <a:solidFill>
                  <a:schemeClr val="bg1"/>
                </a:solidFill>
                <a:latin typeface="微软雅黑" panose="020B0503020204020204" pitchFamily="34" charset="-122"/>
                <a:ea typeface="微软雅黑" panose="020B0503020204020204" pitchFamily="34" charset="-122"/>
              </a:rPr>
              <a:t>50%</a:t>
            </a:r>
            <a:r>
              <a:rPr lang="zh-CN" altLang="en-US" sz="1600" b="0" i="0">
                <a:solidFill>
                  <a:schemeClr val="bg1"/>
                </a:solidFill>
                <a:latin typeface="微软雅黑" panose="020B0503020204020204" pitchFamily="34" charset="-122"/>
                <a:ea typeface="微软雅黑" panose="020B0503020204020204" pitchFamily="34" charset="-122"/>
              </a:rPr>
              <a:t>。值得一提的是，今年</a:t>
            </a:r>
            <a:r>
              <a:rPr lang="en-US" altLang="zh-CN" sz="1600" b="0" i="0">
                <a:solidFill>
                  <a:schemeClr val="bg1"/>
                </a:solidFill>
                <a:latin typeface="微软雅黑" panose="020B0503020204020204" pitchFamily="34" charset="-122"/>
                <a:ea typeface="微软雅黑" panose="020B0503020204020204" pitchFamily="34" charset="-122"/>
              </a:rPr>
              <a:t>1</a:t>
            </a:r>
            <a:r>
              <a:rPr lang="zh-CN" altLang="en-US" sz="1600" b="0" i="0">
                <a:solidFill>
                  <a:schemeClr val="bg1"/>
                </a:solidFill>
                <a:latin typeface="微软雅黑" panose="020B0503020204020204" pitchFamily="34" charset="-122"/>
                <a:ea typeface="微软雅黑" panose="020B0503020204020204" pitchFamily="34" charset="-122"/>
              </a:rPr>
              <a:t>月新开户数达</a:t>
            </a:r>
            <a:r>
              <a:rPr lang="en-US" altLang="zh-CN" sz="1600" b="0" i="0">
                <a:solidFill>
                  <a:schemeClr val="bg1"/>
                </a:solidFill>
                <a:latin typeface="微软雅黑" panose="020B0503020204020204" pitchFamily="34" charset="-122"/>
                <a:ea typeface="微软雅黑" panose="020B0503020204020204" pitchFamily="34" charset="-122"/>
              </a:rPr>
              <a:t>491.58</a:t>
            </a:r>
            <a:r>
              <a:rPr lang="zh-CN" altLang="en-US" sz="1600" b="0" i="0">
                <a:solidFill>
                  <a:schemeClr val="bg1"/>
                </a:solidFill>
                <a:latin typeface="微软雅黑" panose="020B0503020204020204" pitchFamily="34" charset="-122"/>
                <a:ea typeface="微软雅黑" panose="020B0503020204020204" pitchFamily="34" charset="-122"/>
              </a:rPr>
              <a:t>万户，仅次于</a:t>
            </a:r>
            <a:r>
              <a:rPr lang="en-US" altLang="zh-CN" sz="1600" b="0" i="0">
                <a:solidFill>
                  <a:schemeClr val="bg1"/>
                </a:solidFill>
                <a:latin typeface="微软雅黑" panose="020B0503020204020204" pitchFamily="34" charset="-122"/>
                <a:ea typeface="微软雅黑" panose="020B0503020204020204" pitchFamily="34" charset="-122"/>
              </a:rPr>
              <a:t>2024</a:t>
            </a:r>
            <a:r>
              <a:rPr lang="zh-CN" altLang="en-US" sz="1600" b="0" i="0">
                <a:solidFill>
                  <a:schemeClr val="bg1"/>
                </a:solidFill>
                <a:latin typeface="微软雅黑" panose="020B0503020204020204" pitchFamily="34" charset="-122"/>
                <a:ea typeface="微软雅黑" panose="020B0503020204020204" pitchFamily="34" charset="-122"/>
              </a:rPr>
              <a:t>年</a:t>
            </a:r>
            <a:r>
              <a:rPr lang="en-US" altLang="zh-CN" sz="1600" b="0" i="0">
                <a:solidFill>
                  <a:schemeClr val="bg1"/>
                </a:solidFill>
                <a:latin typeface="微软雅黑" panose="020B0503020204020204" pitchFamily="34" charset="-122"/>
                <a:ea typeface="微软雅黑" panose="020B0503020204020204" pitchFamily="34" charset="-122"/>
              </a:rPr>
              <a:t>10</a:t>
            </a:r>
            <a:r>
              <a:rPr lang="zh-CN" altLang="en-US" sz="1600" b="0" i="0">
                <a:solidFill>
                  <a:schemeClr val="bg1"/>
                </a:solidFill>
                <a:latin typeface="微软雅黑" panose="020B0503020204020204" pitchFamily="34" charset="-122"/>
                <a:ea typeface="微软雅黑" panose="020B0503020204020204" pitchFamily="34" charset="-122"/>
              </a:rPr>
              <a:t>月的</a:t>
            </a:r>
            <a:r>
              <a:rPr lang="en-US" altLang="zh-CN" sz="1600" b="0" i="0">
                <a:solidFill>
                  <a:schemeClr val="bg1"/>
                </a:solidFill>
                <a:latin typeface="微软雅黑" panose="020B0503020204020204" pitchFamily="34" charset="-122"/>
                <a:ea typeface="微软雅黑" panose="020B0503020204020204" pitchFamily="34" charset="-122"/>
              </a:rPr>
              <a:t>685</a:t>
            </a:r>
            <a:r>
              <a:rPr lang="zh-CN" altLang="en-US" sz="1600" b="0" i="0">
                <a:solidFill>
                  <a:schemeClr val="bg1"/>
                </a:solidFill>
                <a:latin typeface="微软雅黑" panose="020B0503020204020204" pitchFamily="34" charset="-122"/>
                <a:ea typeface="微软雅黑" panose="020B0503020204020204" pitchFamily="34" charset="-122"/>
              </a:rPr>
              <a:t>万户，为近年次高；而</a:t>
            </a:r>
            <a:r>
              <a:rPr lang="en-US" altLang="zh-CN" sz="1600" b="0" i="0">
                <a:solidFill>
                  <a:schemeClr val="bg1"/>
                </a:solidFill>
                <a:latin typeface="微软雅黑" panose="020B0503020204020204" pitchFamily="34" charset="-122"/>
                <a:ea typeface="微软雅黑" panose="020B0503020204020204" pitchFamily="34" charset="-122"/>
              </a:rPr>
              <a:t>3</a:t>
            </a:r>
            <a:r>
              <a:rPr lang="zh-CN" altLang="en-US" sz="1600" b="0" i="0">
                <a:solidFill>
                  <a:schemeClr val="bg1"/>
                </a:solidFill>
                <a:latin typeface="微软雅黑" panose="020B0503020204020204" pitchFamily="34" charset="-122"/>
                <a:ea typeface="微软雅黑" panose="020B0503020204020204" pitchFamily="34" charset="-122"/>
              </a:rPr>
              <a:t>月</a:t>
            </a:r>
            <a:r>
              <a:rPr lang="en-US" altLang="zh-CN" sz="1600" b="0" i="0">
                <a:solidFill>
                  <a:schemeClr val="bg1"/>
                </a:solidFill>
                <a:latin typeface="微软雅黑" panose="020B0503020204020204" pitchFamily="34" charset="-122"/>
                <a:ea typeface="微软雅黑" panose="020B0503020204020204" pitchFamily="34" charset="-122"/>
              </a:rPr>
              <a:t>460.14</a:t>
            </a:r>
            <a:r>
              <a:rPr lang="zh-CN" altLang="en-US" sz="1600" b="0" i="0">
                <a:solidFill>
                  <a:schemeClr val="bg1"/>
                </a:solidFill>
                <a:latin typeface="微软雅黑" panose="020B0503020204020204" pitchFamily="34" charset="-122"/>
                <a:ea typeface="微软雅黑" panose="020B0503020204020204" pitchFamily="34" charset="-122"/>
              </a:rPr>
              <a:t>万户的开户量，也处于近年高位，反映市场吸引力在持续增强。对于一季度的券商业绩，多位分析师均表达了乐观预期。</a:t>
            </a:r>
            <a:r>
              <a:rPr lang="en-US" altLang="zh-CN" sz="1600" b="0" i="0">
                <a:solidFill>
                  <a:schemeClr val="bg1"/>
                </a:solidFill>
                <a:latin typeface="微软雅黑" panose="020B0503020204020204" pitchFamily="34" charset="-122"/>
                <a:ea typeface="微软雅黑" panose="020B0503020204020204" pitchFamily="34" charset="-122"/>
              </a:rPr>
              <a:t>“</a:t>
            </a:r>
            <a:r>
              <a:rPr lang="zh-CN" altLang="en-US" sz="1600" b="0" i="0">
                <a:solidFill>
                  <a:schemeClr val="bg1"/>
                </a:solidFill>
                <a:latin typeface="微软雅黑" panose="020B0503020204020204" pitchFamily="34" charset="-122"/>
                <a:ea typeface="微软雅黑" panose="020B0503020204020204" pitchFamily="34" charset="-122"/>
              </a:rPr>
              <a:t>年初以来市场交投活跃，一季度日均股基交易额接近</a:t>
            </a:r>
            <a:r>
              <a:rPr lang="en-US" altLang="zh-CN" sz="1600" b="0" i="0">
                <a:solidFill>
                  <a:schemeClr val="bg1"/>
                </a:solidFill>
                <a:latin typeface="微软雅黑" panose="020B0503020204020204" pitchFamily="34" charset="-122"/>
                <a:ea typeface="微软雅黑" panose="020B0503020204020204" pitchFamily="34" charset="-122"/>
              </a:rPr>
              <a:t>3.1</a:t>
            </a:r>
            <a:r>
              <a:rPr lang="zh-CN" altLang="en-US" sz="1600" b="0" i="0">
                <a:solidFill>
                  <a:schemeClr val="bg1"/>
                </a:solidFill>
                <a:latin typeface="微软雅黑" panose="020B0503020204020204" pitchFamily="34" charset="-122"/>
                <a:ea typeface="微软雅黑" panose="020B0503020204020204" pitchFamily="34" charset="-122"/>
              </a:rPr>
              <a:t>万亿元，较</a:t>
            </a:r>
            <a:r>
              <a:rPr lang="en-US" altLang="zh-CN" sz="1600" b="0" i="0">
                <a:solidFill>
                  <a:schemeClr val="bg1"/>
                </a:solidFill>
                <a:latin typeface="微软雅黑" panose="020B0503020204020204" pitchFamily="34" charset="-122"/>
                <a:ea typeface="微软雅黑" panose="020B0503020204020204" pitchFamily="34" charset="-122"/>
              </a:rPr>
              <a:t>2025</a:t>
            </a:r>
            <a:r>
              <a:rPr lang="zh-CN" altLang="en-US" sz="1600" b="0" i="0">
                <a:solidFill>
                  <a:schemeClr val="bg1"/>
                </a:solidFill>
                <a:latin typeface="微软雅黑" panose="020B0503020204020204" pitchFamily="34" charset="-122"/>
                <a:ea typeface="微软雅黑" panose="020B0503020204020204" pitchFamily="34" charset="-122"/>
              </a:rPr>
              <a:t>年的高基数</a:t>
            </a:r>
            <a:r>
              <a:rPr lang="en-US" altLang="zh-CN" sz="1600" b="0" i="0">
                <a:solidFill>
                  <a:schemeClr val="bg1"/>
                </a:solidFill>
                <a:latin typeface="微软雅黑" panose="020B0503020204020204" pitchFamily="34" charset="-122"/>
                <a:ea typeface="微软雅黑" panose="020B0503020204020204" pitchFamily="34" charset="-122"/>
              </a:rPr>
              <a:t>2.05</a:t>
            </a:r>
            <a:r>
              <a:rPr lang="zh-CN" altLang="en-US" sz="1600" b="0" i="0">
                <a:solidFill>
                  <a:schemeClr val="bg1"/>
                </a:solidFill>
                <a:latin typeface="微软雅黑" panose="020B0503020204020204" pitchFamily="34" charset="-122"/>
                <a:ea typeface="微软雅黑" panose="020B0503020204020204" pitchFamily="34" charset="-122"/>
              </a:rPr>
              <a:t>万亿元仍有超</a:t>
            </a:r>
            <a:r>
              <a:rPr lang="en-US" altLang="zh-CN" sz="1600" b="0" i="0">
                <a:solidFill>
                  <a:schemeClr val="bg1"/>
                </a:solidFill>
                <a:latin typeface="微软雅黑" panose="020B0503020204020204" pitchFamily="34" charset="-122"/>
                <a:ea typeface="微软雅黑" panose="020B0503020204020204" pitchFamily="34" charset="-122"/>
              </a:rPr>
              <a:t>50%</a:t>
            </a:r>
            <a:r>
              <a:rPr lang="zh-CN" altLang="en-US" sz="1600" b="0" i="0">
                <a:solidFill>
                  <a:schemeClr val="bg1"/>
                </a:solidFill>
                <a:latin typeface="微软雅黑" panose="020B0503020204020204" pitchFamily="34" charset="-122"/>
                <a:ea typeface="微软雅黑" panose="020B0503020204020204" pitchFamily="34" charset="-122"/>
              </a:rPr>
              <a:t>的增长。高基数下，预计</a:t>
            </a:r>
            <a:r>
              <a:rPr lang="en-US" altLang="zh-CN" sz="1600" b="0" i="0">
                <a:solidFill>
                  <a:schemeClr val="bg1"/>
                </a:solidFill>
                <a:latin typeface="微软雅黑" panose="020B0503020204020204" pitchFamily="34" charset="-122"/>
                <a:ea typeface="微软雅黑" panose="020B0503020204020204" pitchFamily="34" charset="-122"/>
              </a:rPr>
              <a:t>2026</a:t>
            </a:r>
            <a:r>
              <a:rPr lang="zh-CN" altLang="en-US" sz="1600" b="0" i="0">
                <a:solidFill>
                  <a:schemeClr val="bg1"/>
                </a:solidFill>
                <a:latin typeface="微软雅黑" panose="020B0503020204020204" pitchFamily="34" charset="-122"/>
                <a:ea typeface="微软雅黑" panose="020B0503020204020204" pitchFamily="34" charset="-122"/>
              </a:rPr>
              <a:t>年证券行业净利润将同比增长</a:t>
            </a:r>
            <a:r>
              <a:rPr lang="en-US" altLang="zh-CN" sz="1600" b="0" i="0">
                <a:solidFill>
                  <a:schemeClr val="bg1"/>
                </a:solidFill>
                <a:latin typeface="微软雅黑" panose="020B0503020204020204" pitchFamily="34" charset="-122"/>
                <a:ea typeface="微软雅黑" panose="020B0503020204020204" pitchFamily="34" charset="-122"/>
              </a:rPr>
              <a:t>15%</a:t>
            </a:r>
            <a:r>
              <a:rPr lang="zh-CN" altLang="en-US" sz="1600" b="0" i="0">
                <a:solidFill>
                  <a:schemeClr val="bg1"/>
                </a:solidFill>
                <a:latin typeface="微软雅黑" panose="020B0503020204020204" pitchFamily="34" charset="-122"/>
                <a:ea typeface="微软雅黑" panose="020B0503020204020204" pitchFamily="34" charset="-122"/>
              </a:rPr>
              <a:t>。</a:t>
            </a:r>
            <a:r>
              <a:rPr lang="en-US" altLang="zh-CN" sz="1600" b="0" i="0">
                <a:solidFill>
                  <a:schemeClr val="bg1"/>
                </a:solidFill>
                <a:latin typeface="微软雅黑" panose="020B0503020204020204" pitchFamily="34" charset="-122"/>
                <a:ea typeface="微软雅黑" panose="020B0503020204020204" pitchFamily="34" charset="-122"/>
              </a:rPr>
              <a:t>”</a:t>
            </a:r>
            <a:r>
              <a:rPr lang="zh-CN" altLang="en-US" sz="1600" b="0" i="0">
                <a:solidFill>
                  <a:schemeClr val="bg1"/>
                </a:solidFill>
                <a:latin typeface="微软雅黑" panose="020B0503020204020204" pitchFamily="34" charset="-122"/>
                <a:ea typeface="微软雅黑" panose="020B0503020204020204" pitchFamily="34" charset="-122"/>
              </a:rPr>
              <a:t>东吴证券非银金融首席分析师孙婷表示。具体来看，孙婷预计经纪业务收入同比增长</a:t>
            </a:r>
            <a:r>
              <a:rPr lang="en-US" altLang="zh-CN" sz="1600" b="0" i="0">
                <a:solidFill>
                  <a:schemeClr val="bg1"/>
                </a:solidFill>
                <a:latin typeface="微软雅黑" panose="020B0503020204020204" pitchFamily="34" charset="-122"/>
                <a:ea typeface="微软雅黑" panose="020B0503020204020204" pitchFamily="34" charset="-122"/>
              </a:rPr>
              <a:t>23%</a:t>
            </a:r>
            <a:r>
              <a:rPr lang="zh-CN" altLang="en-US" sz="1600" b="0" i="0">
                <a:solidFill>
                  <a:schemeClr val="bg1"/>
                </a:solidFill>
                <a:latin typeface="微软雅黑" panose="020B0503020204020204" pitchFamily="34" charset="-122"/>
                <a:ea typeface="微软雅黑" panose="020B0503020204020204" pitchFamily="34" charset="-122"/>
              </a:rPr>
              <a:t>、投行业务同比增长</a:t>
            </a:r>
            <a:r>
              <a:rPr lang="en-US" altLang="zh-CN" sz="1600" b="0" i="0">
                <a:solidFill>
                  <a:schemeClr val="bg1"/>
                </a:solidFill>
                <a:latin typeface="微软雅黑" panose="020B0503020204020204" pitchFamily="34" charset="-122"/>
                <a:ea typeface="微软雅黑" panose="020B0503020204020204" pitchFamily="34" charset="-122"/>
              </a:rPr>
              <a:t>10%</a:t>
            </a:r>
            <a:r>
              <a:rPr lang="zh-CN" altLang="en-US" sz="1600" b="0" i="0">
                <a:solidFill>
                  <a:schemeClr val="bg1"/>
                </a:solidFill>
                <a:latin typeface="微软雅黑" panose="020B0503020204020204" pitchFamily="34" charset="-122"/>
                <a:ea typeface="微软雅黑" panose="020B0503020204020204" pitchFamily="34" charset="-122"/>
              </a:rPr>
              <a:t>、资本中介业务收入增长</a:t>
            </a:r>
            <a:r>
              <a:rPr lang="en-US" altLang="zh-CN" sz="1600" b="0" i="0">
                <a:solidFill>
                  <a:schemeClr val="bg1"/>
                </a:solidFill>
                <a:latin typeface="微软雅黑" panose="020B0503020204020204" pitchFamily="34" charset="-122"/>
                <a:ea typeface="微软雅黑" panose="020B0503020204020204" pitchFamily="34" charset="-122"/>
              </a:rPr>
              <a:t>14%</a:t>
            </a:r>
            <a:r>
              <a:rPr lang="zh-CN" altLang="en-US" sz="1600" b="0" i="0">
                <a:solidFill>
                  <a:schemeClr val="bg1"/>
                </a:solidFill>
                <a:latin typeface="微软雅黑" panose="020B0503020204020204" pitchFamily="34" charset="-122"/>
                <a:ea typeface="微软雅黑" panose="020B0503020204020204" pitchFamily="34" charset="-122"/>
              </a:rPr>
              <a:t>、资管业务增长</a:t>
            </a:r>
            <a:r>
              <a:rPr lang="en-US" altLang="zh-CN" sz="1600" b="0" i="0">
                <a:solidFill>
                  <a:schemeClr val="bg1"/>
                </a:solidFill>
                <a:latin typeface="微软雅黑" panose="020B0503020204020204" pitchFamily="34" charset="-122"/>
                <a:ea typeface="微软雅黑" panose="020B0503020204020204" pitchFamily="34" charset="-122"/>
              </a:rPr>
              <a:t>10%</a:t>
            </a:r>
            <a:r>
              <a:rPr lang="zh-CN" altLang="en-US" sz="1600" b="0" i="0">
                <a:solidFill>
                  <a:schemeClr val="bg1"/>
                </a:solidFill>
                <a:latin typeface="微软雅黑" panose="020B0503020204020204" pitchFamily="34" charset="-122"/>
                <a:ea typeface="微软雅黑" panose="020B0503020204020204" pitchFamily="34" charset="-122"/>
              </a:rPr>
              <a:t>，自营业务则同比持平。（证券时报）</a:t>
            </a:r>
            <a:endParaRPr lang="zh-CN" altLang="en-US" sz="1600" b="0" i="0">
              <a:solidFill>
                <a:schemeClr val="bg1"/>
              </a:solidFill>
              <a:latin typeface="微软雅黑" panose="020B0503020204020204" pitchFamily="34" charset="-122"/>
              <a:ea typeface="微软雅黑" panose="020B0503020204020204" pitchFamily="34" charset="-122"/>
            </a:endParaRPr>
          </a:p>
          <a:p>
            <a:pPr marL="0" indent="0">
              <a:lnSpc>
                <a:spcPts val="2325"/>
              </a:lnSpc>
              <a:spcBef>
                <a:spcPts val="1600"/>
              </a:spcBef>
              <a:spcAft>
                <a:spcPts val="1600"/>
              </a:spcAft>
            </a:pPr>
            <a:endParaRPr lang="en-US" altLang="zh-CN" sz="1600" b="0" i="0">
              <a:solidFill>
                <a:schemeClr val="bg1"/>
              </a:solidFill>
              <a:latin typeface="微软雅黑" panose="020B0503020204020204" pitchFamily="34" charset="-122"/>
              <a:ea typeface="微软雅黑" panose="020B0503020204020204" pitchFamily="34" charset="-122"/>
            </a:endParaRPr>
          </a:p>
          <a:p>
            <a:pPr marL="0" indent="0">
              <a:lnSpc>
                <a:spcPts val="2325"/>
              </a:lnSpc>
              <a:spcBef>
                <a:spcPts val="1600"/>
              </a:spcBef>
              <a:spcAft>
                <a:spcPts val="1600"/>
              </a:spcAft>
            </a:pPr>
            <a:r>
              <a:rPr lang="zh-CN" altLang="en-US" sz="1600" b="0" i="0">
                <a:solidFill>
                  <a:schemeClr val="bg1"/>
                </a:solidFill>
                <a:latin typeface="微软雅黑" panose="020B0503020204020204" pitchFamily="34" charset="-122"/>
                <a:ea typeface="微软雅黑" panose="020B0503020204020204" pitchFamily="34" charset="-122"/>
              </a:rPr>
              <a:t>　</a:t>
            </a:r>
            <a:endParaRPr lang="zh-CN" altLang="en-US" sz="1600" b="0" i="0">
              <a:solidFill>
                <a:schemeClr val="bg1"/>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1869440" y="0"/>
            <a:ext cx="8877300" cy="583565"/>
          </a:xfrm>
          <a:prstGeom prst="rect">
            <a:avLst/>
          </a:prstGeom>
          <a:noFill/>
        </p:spPr>
        <p:txBody>
          <a:bodyPr wrap="square" rtlCol="0">
            <a:spAutoFit/>
          </a:bodyPr>
          <a:p>
            <a:pPr algn="ctr"/>
            <a:r>
              <a:rPr lang="en-US" altLang="zh-CN"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产量将起飞！机器人产业</a:t>
            </a:r>
            <a:r>
              <a:rPr lang="en-US" altLang="zh-CN"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军备竞赛</a:t>
            </a:r>
            <a:r>
              <a:rPr lang="en-US" altLang="zh-CN"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来了？</a:t>
            </a:r>
            <a:endParaRPr lang="zh-CN" altLang="en-US"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635" y="716915"/>
            <a:ext cx="12191365" cy="3780790"/>
          </a:xfrm>
          <a:prstGeom prst="rect">
            <a:avLst/>
          </a:prstGeom>
        </p:spPr>
        <p:txBody>
          <a:bodyPr wrap="square">
            <a:noAutofit/>
          </a:bodyPr>
          <a:p>
            <a:pPr indent="0" fontAlgn="auto">
              <a:lnSpc>
                <a:spcPct val="150000"/>
              </a:lnSpc>
              <a:spcBef>
                <a:spcPts val="1600"/>
              </a:spcBef>
              <a:spcAft>
                <a:spcPts val="1600"/>
              </a:spcAft>
            </a:pPr>
            <a:r>
              <a:rPr lang="en-US" altLang="zh-CN" sz="1600" b="0" i="0">
                <a:solidFill>
                  <a:schemeClr val="bg1"/>
                </a:solidFill>
                <a:latin typeface="微软雅黑" panose="020B0503020204020204" pitchFamily="34" charset="-122"/>
                <a:ea typeface="微软雅黑" panose="020B0503020204020204" pitchFamily="34" charset="-122"/>
              </a:rPr>
              <a:t>      </a:t>
            </a:r>
            <a:r>
              <a:rPr lang="zh-CN" altLang="en-US" sz="1400" b="1" i="0">
                <a:solidFill>
                  <a:schemeClr val="bg1"/>
                </a:solidFill>
                <a:latin typeface="微软雅黑" panose="020B0503020204020204" pitchFamily="34" charset="-122"/>
                <a:ea typeface="微软雅黑" panose="020B0503020204020204" pitchFamily="34" charset="-122"/>
              </a:rPr>
              <a:t>机构预估</a:t>
            </a:r>
            <a:r>
              <a:rPr lang="en-US" altLang="zh-CN" sz="1400" b="1" i="0">
                <a:solidFill>
                  <a:schemeClr val="bg1"/>
                </a:solidFill>
                <a:latin typeface="微软雅黑" panose="020B0503020204020204" pitchFamily="34" charset="-122"/>
                <a:ea typeface="微软雅黑" panose="020B0503020204020204" pitchFamily="34" charset="-122"/>
              </a:rPr>
              <a:t>2026</a:t>
            </a:r>
            <a:r>
              <a:rPr lang="zh-CN" altLang="en-US" sz="1400" b="1" i="0">
                <a:solidFill>
                  <a:schemeClr val="bg1"/>
                </a:solidFill>
                <a:latin typeface="微软雅黑" panose="020B0503020204020204" pitchFamily="34" charset="-122"/>
                <a:ea typeface="微软雅黑" panose="020B0503020204020204" pitchFamily="34" charset="-122"/>
              </a:rPr>
              <a:t>年中国人形机器人市场产量将年增</a:t>
            </a:r>
            <a:r>
              <a:rPr lang="en-US" altLang="zh-CN" sz="1400" b="1" i="0">
                <a:solidFill>
                  <a:schemeClr val="bg1"/>
                </a:solidFill>
                <a:latin typeface="微软雅黑" panose="020B0503020204020204" pitchFamily="34" charset="-122"/>
                <a:ea typeface="微软雅黑" panose="020B0503020204020204" pitchFamily="34" charset="-122"/>
              </a:rPr>
              <a:t>94%</a:t>
            </a:r>
            <a:r>
              <a:rPr lang="zh-CN" altLang="en-US" sz="1400" b="1" i="0">
                <a:solidFill>
                  <a:schemeClr val="bg1"/>
                </a:solidFill>
                <a:latin typeface="微软雅黑" panose="020B0503020204020204" pitchFamily="34" charset="-122"/>
                <a:ea typeface="微软雅黑" panose="020B0503020204020204" pitchFamily="34" charset="-122"/>
              </a:rPr>
              <a:t>。</a:t>
            </a:r>
            <a:r>
              <a:rPr lang="en-US" altLang="zh-CN" sz="1400" b="1" i="0">
                <a:solidFill>
                  <a:schemeClr val="bg1"/>
                </a:solidFill>
                <a:latin typeface="微软雅黑" panose="020B0503020204020204" pitchFamily="34" charset="-122"/>
                <a:ea typeface="微软雅黑" panose="020B0503020204020204" pitchFamily="34" charset="-122"/>
              </a:rPr>
              <a:t>4</a:t>
            </a:r>
            <a:r>
              <a:rPr lang="zh-CN" altLang="en-US" sz="1400" b="1" i="0">
                <a:solidFill>
                  <a:schemeClr val="bg1"/>
                </a:solidFill>
                <a:latin typeface="微软雅黑" panose="020B0503020204020204" pitchFamily="34" charset="-122"/>
                <a:ea typeface="微软雅黑" panose="020B0503020204020204" pitchFamily="34" charset="-122"/>
              </a:rPr>
              <a:t>月</a:t>
            </a:r>
            <a:r>
              <a:rPr lang="en-US" altLang="zh-CN" sz="1400" b="1" i="0">
                <a:solidFill>
                  <a:schemeClr val="bg1"/>
                </a:solidFill>
                <a:latin typeface="微软雅黑" panose="020B0503020204020204" pitchFamily="34" charset="-122"/>
                <a:ea typeface="微软雅黑" panose="020B0503020204020204" pitchFamily="34" charset="-122"/>
              </a:rPr>
              <a:t>9</a:t>
            </a:r>
            <a:r>
              <a:rPr lang="zh-CN" altLang="en-US" sz="1400" b="1" i="0">
                <a:solidFill>
                  <a:schemeClr val="bg1"/>
                </a:solidFill>
                <a:latin typeface="微软雅黑" panose="020B0503020204020204" pitchFamily="34" charset="-122"/>
                <a:ea typeface="微软雅黑" panose="020B0503020204020204" pitchFamily="34" charset="-122"/>
              </a:rPr>
              <a:t>日，</a:t>
            </a:r>
            <a:r>
              <a:rPr lang="en-US" altLang="zh-CN" sz="1400" b="1" i="0">
                <a:solidFill>
                  <a:schemeClr val="bg1"/>
                </a:solidFill>
                <a:latin typeface="微软雅黑" panose="020B0503020204020204" pitchFamily="34" charset="-122"/>
                <a:ea typeface="微软雅黑" panose="020B0503020204020204" pitchFamily="34" charset="-122"/>
              </a:rPr>
              <a:t>TrendForce</a:t>
            </a:r>
            <a:r>
              <a:rPr lang="zh-CN" altLang="en-US" sz="1400" b="1" i="0">
                <a:solidFill>
                  <a:schemeClr val="bg1"/>
                </a:solidFill>
                <a:latin typeface="微软雅黑" panose="020B0503020204020204" pitchFamily="34" charset="-122"/>
                <a:ea typeface="微软雅黑" panose="020B0503020204020204" pitchFamily="34" charset="-122"/>
              </a:rPr>
              <a:t>集邦咨询发布人形机器人深度研究报告表示，</a:t>
            </a:r>
            <a:r>
              <a:rPr lang="en-US" altLang="zh-CN" sz="1400" b="1" i="0">
                <a:solidFill>
                  <a:schemeClr val="bg1"/>
                </a:solidFill>
                <a:latin typeface="微软雅黑" panose="020B0503020204020204" pitchFamily="34" charset="-122"/>
                <a:ea typeface="微软雅黑" panose="020B0503020204020204" pitchFamily="34" charset="-122"/>
              </a:rPr>
              <a:t>2026</a:t>
            </a:r>
            <a:r>
              <a:rPr lang="zh-CN" altLang="en-US" sz="1400" b="1" i="0">
                <a:solidFill>
                  <a:schemeClr val="bg1"/>
                </a:solidFill>
                <a:latin typeface="微软雅黑" panose="020B0503020204020204" pitchFamily="34" charset="-122"/>
                <a:ea typeface="微软雅黑" panose="020B0503020204020204" pitchFamily="34" charset="-122"/>
              </a:rPr>
              <a:t>下半年全球人形机器人产业将进入商业化的关键期。其中，中国厂商锁定的商用化目标与场景逐渐明确，并积极提升产量，预估将激励</a:t>
            </a:r>
            <a:r>
              <a:rPr lang="en-US" altLang="zh-CN" sz="1400" b="1" i="0">
                <a:solidFill>
                  <a:schemeClr val="bg1"/>
                </a:solidFill>
                <a:latin typeface="微软雅黑" panose="020B0503020204020204" pitchFamily="34" charset="-122"/>
                <a:ea typeface="微软雅黑" panose="020B0503020204020204" pitchFamily="34" charset="-122"/>
              </a:rPr>
              <a:t>2026</a:t>
            </a:r>
            <a:r>
              <a:rPr lang="zh-CN" altLang="en-US" sz="1400" b="1" i="0">
                <a:solidFill>
                  <a:schemeClr val="bg1"/>
                </a:solidFill>
                <a:latin typeface="微软雅黑" panose="020B0503020204020204" pitchFamily="34" charset="-122"/>
                <a:ea typeface="微软雅黑" panose="020B0503020204020204" pitchFamily="34" charset="-122"/>
              </a:rPr>
              <a:t>全年中国人形机器人市场产量年增高达</a:t>
            </a:r>
            <a:r>
              <a:rPr lang="en-US" altLang="zh-CN" sz="1400" b="1" i="0">
                <a:solidFill>
                  <a:schemeClr val="bg1"/>
                </a:solidFill>
                <a:latin typeface="微软雅黑" panose="020B0503020204020204" pitchFamily="34" charset="-122"/>
                <a:ea typeface="微软雅黑" panose="020B0503020204020204" pitchFamily="34" charset="-122"/>
              </a:rPr>
              <a:t>94%</a:t>
            </a:r>
            <a:r>
              <a:rPr lang="zh-CN" altLang="en-US" sz="1400" b="1" i="0">
                <a:solidFill>
                  <a:schemeClr val="bg1"/>
                </a:solidFill>
                <a:latin typeface="微软雅黑" panose="020B0503020204020204" pitchFamily="34" charset="-122"/>
                <a:ea typeface="微软雅黑" panose="020B0503020204020204" pitchFamily="34" charset="-122"/>
              </a:rPr>
              <a:t>。从市场占有率来看，宇树科技、智元机器人凭借盈利能力与量产进度，在激烈竞争中脱颖而出，预估两者合计将囊括近</a:t>
            </a:r>
            <a:r>
              <a:rPr lang="en-US" altLang="zh-CN" sz="1400" b="1" i="0">
                <a:solidFill>
                  <a:schemeClr val="bg1"/>
                </a:solidFill>
                <a:latin typeface="微软雅黑" panose="020B0503020204020204" pitchFamily="34" charset="-122"/>
                <a:ea typeface="微软雅黑" panose="020B0503020204020204" pitchFamily="34" charset="-122"/>
              </a:rPr>
              <a:t>80%</a:t>
            </a:r>
            <a:r>
              <a:rPr lang="zh-CN" altLang="en-US" sz="1400" b="1" i="0">
                <a:solidFill>
                  <a:schemeClr val="bg1"/>
                </a:solidFill>
                <a:latin typeface="微软雅黑" panose="020B0503020204020204" pitchFamily="34" charset="-122"/>
                <a:ea typeface="微软雅黑" panose="020B0503020204020204" pitchFamily="34" charset="-122"/>
              </a:rPr>
              <a:t>的出货占比。</a:t>
            </a:r>
            <a:endParaRPr lang="en-US" altLang="zh-CN" sz="1400" b="1" i="0">
              <a:solidFill>
                <a:schemeClr val="bg1"/>
              </a:solidFill>
              <a:latin typeface="微软雅黑" panose="020B0503020204020204" pitchFamily="34" charset="-122"/>
              <a:ea typeface="微软雅黑" panose="020B0503020204020204" pitchFamily="34" charset="-122"/>
            </a:endParaRPr>
          </a:p>
          <a:p>
            <a:pPr indent="0" fontAlgn="auto">
              <a:lnSpc>
                <a:spcPct val="150000"/>
              </a:lnSpc>
              <a:spcBef>
                <a:spcPts val="1600"/>
              </a:spcBef>
              <a:spcAft>
                <a:spcPts val="1600"/>
              </a:spcAft>
            </a:pPr>
            <a:r>
              <a:rPr lang="zh-CN" altLang="en-US" sz="1400" b="1" i="0">
                <a:solidFill>
                  <a:schemeClr val="bg1"/>
                </a:solidFill>
                <a:latin typeface="微软雅黑" panose="020B0503020204020204" pitchFamily="34" charset="-122"/>
                <a:ea typeface="微软雅黑" panose="020B0503020204020204" pitchFamily="34" charset="-122"/>
              </a:rPr>
              <a:t>　　</a:t>
            </a:r>
            <a:r>
              <a:rPr lang="en-US" altLang="zh-CN" sz="1400" b="1" i="0">
                <a:solidFill>
                  <a:schemeClr val="bg1"/>
                </a:solidFill>
                <a:latin typeface="微软雅黑" panose="020B0503020204020204" pitchFamily="34" charset="-122"/>
                <a:ea typeface="微软雅黑" panose="020B0503020204020204" pitchFamily="34" charset="-122"/>
              </a:rPr>
              <a:t>TrendForce</a:t>
            </a:r>
            <a:r>
              <a:rPr lang="zh-CN" altLang="en-US" sz="1400" b="1" i="0">
                <a:solidFill>
                  <a:schemeClr val="bg1"/>
                </a:solidFill>
                <a:latin typeface="微软雅黑" panose="020B0503020204020204" pitchFamily="34" charset="-122"/>
                <a:ea typeface="微软雅黑" panose="020B0503020204020204" pitchFamily="34" charset="-122"/>
              </a:rPr>
              <a:t>集邦咨询表示，过去多数人形机器人厂商专注在感知、动态平衡与语意理解等底层能力的累积，</a:t>
            </a:r>
            <a:r>
              <a:rPr lang="en-US" altLang="zh-CN" sz="1600" b="1" i="0">
                <a:solidFill>
                  <a:srgbClr val="FF0000"/>
                </a:solidFill>
                <a:latin typeface="微软雅黑" panose="020B0503020204020204" pitchFamily="34" charset="-122"/>
                <a:ea typeface="微软雅黑" panose="020B0503020204020204" pitchFamily="34" charset="-122"/>
              </a:rPr>
              <a:t>2026</a:t>
            </a:r>
            <a:r>
              <a:rPr lang="zh-CN" altLang="en-US" sz="1600" b="1" i="0">
                <a:solidFill>
                  <a:srgbClr val="FF0000"/>
                </a:solidFill>
                <a:latin typeface="微软雅黑" panose="020B0503020204020204" pitchFamily="34" charset="-122"/>
                <a:ea typeface="微软雅黑" panose="020B0503020204020204" pitchFamily="34" charset="-122"/>
              </a:rPr>
              <a:t>下半年焦点将转向提供给用户的真实价值。</a:t>
            </a:r>
            <a:r>
              <a:rPr lang="en-US" altLang="zh-CN" sz="1600" b="1" i="0">
                <a:solidFill>
                  <a:srgbClr val="FF0000"/>
                </a:solidFill>
                <a:latin typeface="微软雅黑" panose="020B0503020204020204" pitchFamily="34" charset="-122"/>
                <a:ea typeface="微软雅黑" panose="020B0503020204020204" pitchFamily="34" charset="-122"/>
              </a:rPr>
              <a:t>2026</a:t>
            </a:r>
            <a:r>
              <a:rPr lang="zh-CN" altLang="en-US" sz="1600" b="1" i="0">
                <a:solidFill>
                  <a:srgbClr val="FF0000"/>
                </a:solidFill>
                <a:latin typeface="微软雅黑" panose="020B0503020204020204" pitchFamily="34" charset="-122"/>
                <a:ea typeface="微软雅黑" panose="020B0503020204020204" pitchFamily="34" charset="-122"/>
              </a:rPr>
              <a:t>年，国内人形机器人产业将迎来关键转折点</a:t>
            </a:r>
            <a:r>
              <a:rPr lang="zh-CN" altLang="en-US" sz="1400" b="1" i="0">
                <a:solidFill>
                  <a:schemeClr val="bg1"/>
                </a:solidFill>
                <a:latin typeface="微软雅黑" panose="020B0503020204020204" pitchFamily="34" charset="-122"/>
                <a:ea typeface="微软雅黑" panose="020B0503020204020204" pitchFamily="34" charset="-122"/>
              </a:rPr>
              <a:t>。国金证券日前发布研报称，</a:t>
            </a:r>
            <a:r>
              <a:rPr lang="en-US" altLang="zh-CN" sz="1400" b="1" i="0">
                <a:solidFill>
                  <a:schemeClr val="bg1"/>
                </a:solidFill>
                <a:latin typeface="微软雅黑" panose="020B0503020204020204" pitchFamily="34" charset="-122"/>
                <a:ea typeface="微软雅黑" panose="020B0503020204020204" pitchFamily="34" charset="-122"/>
              </a:rPr>
              <a:t>2026</a:t>
            </a:r>
            <a:r>
              <a:rPr lang="zh-CN" altLang="en-US" sz="1400" b="1" i="0">
                <a:solidFill>
                  <a:schemeClr val="bg1"/>
                </a:solidFill>
                <a:latin typeface="微软雅黑" panose="020B0503020204020204" pitchFamily="34" charset="-122"/>
                <a:ea typeface="微软雅黑" panose="020B0503020204020204" pitchFamily="34" charset="-122"/>
              </a:rPr>
              <a:t>年是人形机器人</a:t>
            </a:r>
            <a:r>
              <a:rPr lang="en-US" altLang="zh-CN" sz="1400" b="1" i="0">
                <a:solidFill>
                  <a:schemeClr val="bg1"/>
                </a:solidFill>
                <a:latin typeface="微软雅黑" panose="020B0503020204020204" pitchFamily="34" charset="-122"/>
                <a:ea typeface="微软雅黑" panose="020B0503020204020204" pitchFamily="34" charset="-122"/>
              </a:rPr>
              <a:t>“0—1”</a:t>
            </a:r>
            <a:r>
              <a:rPr lang="zh-CN" altLang="en-US" sz="1400" b="1" i="0">
                <a:solidFill>
                  <a:schemeClr val="bg1"/>
                </a:solidFill>
                <a:latin typeface="微软雅黑" panose="020B0503020204020204" pitchFamily="34" charset="-122"/>
                <a:ea typeface="微软雅黑" panose="020B0503020204020204" pitchFamily="34" charset="-122"/>
              </a:rPr>
              <a:t>兑现的重要节点，特斯拉链预计</a:t>
            </a:r>
            <a:r>
              <a:rPr lang="en-US" altLang="zh-CN" sz="1400" b="1" i="0">
                <a:solidFill>
                  <a:schemeClr val="bg1"/>
                </a:solidFill>
                <a:latin typeface="微软雅黑" panose="020B0503020204020204" pitchFamily="34" charset="-122"/>
                <a:ea typeface="微软雅黑" panose="020B0503020204020204" pitchFamily="34" charset="-122"/>
              </a:rPr>
              <a:t>2026</a:t>
            </a:r>
            <a:r>
              <a:rPr lang="zh-CN" altLang="en-US" sz="1400" b="1" i="0">
                <a:solidFill>
                  <a:schemeClr val="bg1"/>
                </a:solidFill>
                <a:latin typeface="微软雅黑" panose="020B0503020204020204" pitchFamily="34" charset="-122"/>
                <a:ea typeface="微软雅黑" panose="020B0503020204020204" pitchFamily="34" charset="-122"/>
              </a:rPr>
              <a:t>年上半年供应链大批量产线建设完成，</a:t>
            </a:r>
            <a:r>
              <a:rPr lang="en-US" altLang="zh-CN" sz="1400" b="1" i="0">
                <a:solidFill>
                  <a:schemeClr val="bg1"/>
                </a:solidFill>
                <a:latin typeface="微软雅黑" panose="020B0503020204020204" pitchFamily="34" charset="-122"/>
                <a:ea typeface="微软雅黑" panose="020B0503020204020204" pitchFamily="34" charset="-122"/>
              </a:rPr>
              <a:t>2026</a:t>
            </a:r>
            <a:r>
              <a:rPr lang="zh-CN" altLang="en-US" sz="1400" b="1" i="0">
                <a:solidFill>
                  <a:schemeClr val="bg1"/>
                </a:solidFill>
                <a:latin typeface="微软雅黑" panose="020B0503020204020204" pitchFamily="34" charset="-122"/>
                <a:ea typeface="微软雅黑" panose="020B0503020204020204" pitchFamily="34" charset="-122"/>
              </a:rPr>
              <a:t>年</a:t>
            </a:r>
            <a:r>
              <a:rPr lang="en-US" altLang="zh-CN" sz="1400" b="1" i="0">
                <a:solidFill>
                  <a:schemeClr val="bg1"/>
                </a:solidFill>
                <a:latin typeface="微软雅黑" panose="020B0503020204020204" pitchFamily="34" charset="-122"/>
                <a:ea typeface="微软雅黑" panose="020B0503020204020204" pitchFamily="34" charset="-122"/>
              </a:rPr>
              <a:t>8</a:t>
            </a:r>
            <a:r>
              <a:rPr lang="zh-CN" altLang="en-US" sz="1400" b="1" i="0">
                <a:solidFill>
                  <a:schemeClr val="bg1"/>
                </a:solidFill>
                <a:latin typeface="微软雅黑" panose="020B0503020204020204" pitchFamily="34" charset="-122"/>
                <a:ea typeface="微软雅黑" panose="020B0503020204020204" pitchFamily="34" charset="-122"/>
              </a:rPr>
              <a:t>月开启大规模量产；国产链头部本体出货量规模有望从数千台跨越到数万台。当前阶段，行业龙头公司供应链、技术都会趋于收敛，全球将会迈入机器人</a:t>
            </a:r>
            <a:r>
              <a:rPr lang="en-US" altLang="zh-CN" sz="1400" b="1" i="0">
                <a:solidFill>
                  <a:schemeClr val="bg1"/>
                </a:solidFill>
                <a:latin typeface="微软雅黑" panose="020B0503020204020204" pitchFamily="34" charset="-122"/>
                <a:ea typeface="微软雅黑" panose="020B0503020204020204" pitchFamily="34" charset="-122"/>
              </a:rPr>
              <a:t>“</a:t>
            </a:r>
            <a:r>
              <a:rPr lang="zh-CN" altLang="en-US" sz="1400" b="1" i="0">
                <a:solidFill>
                  <a:schemeClr val="bg1"/>
                </a:solidFill>
                <a:latin typeface="微软雅黑" panose="020B0503020204020204" pitchFamily="34" charset="-122"/>
                <a:ea typeface="微软雅黑" panose="020B0503020204020204" pitchFamily="34" charset="-122"/>
              </a:rPr>
              <a:t>军备竞赛</a:t>
            </a:r>
            <a:r>
              <a:rPr lang="en-US" altLang="zh-CN" sz="1400" b="1" i="0">
                <a:solidFill>
                  <a:schemeClr val="bg1"/>
                </a:solidFill>
                <a:latin typeface="微软雅黑" panose="020B0503020204020204" pitchFamily="34" charset="-122"/>
                <a:ea typeface="微软雅黑" panose="020B0503020204020204" pitchFamily="34" charset="-122"/>
              </a:rPr>
              <a:t>”</a:t>
            </a:r>
            <a:r>
              <a:rPr lang="zh-CN" altLang="en-US" sz="1400" b="1" i="0">
                <a:solidFill>
                  <a:schemeClr val="bg1"/>
                </a:solidFill>
                <a:latin typeface="微软雅黑" panose="020B0503020204020204" pitchFamily="34" charset="-122"/>
                <a:ea typeface="微软雅黑" panose="020B0503020204020204" pitchFamily="34" charset="-122"/>
              </a:rPr>
              <a:t>。产业链公司今年以来也动作频频。</a:t>
            </a:r>
            <a:r>
              <a:rPr lang="en-US" altLang="zh-CN" sz="1400" b="1" i="0">
                <a:solidFill>
                  <a:schemeClr val="bg1"/>
                </a:solidFill>
                <a:latin typeface="微软雅黑" panose="020B0503020204020204" pitchFamily="34" charset="-122"/>
                <a:ea typeface="微软雅黑" panose="020B0503020204020204" pitchFamily="34" charset="-122"/>
              </a:rPr>
              <a:t>3</a:t>
            </a:r>
            <a:r>
              <a:rPr lang="zh-CN" altLang="en-US" sz="1400" b="1" i="0">
                <a:solidFill>
                  <a:schemeClr val="bg1"/>
                </a:solidFill>
                <a:latin typeface="微软雅黑" panose="020B0503020204020204" pitchFamily="34" charset="-122"/>
                <a:ea typeface="微软雅黑" panose="020B0503020204020204" pitchFamily="34" charset="-122"/>
              </a:rPr>
              <a:t>月</a:t>
            </a:r>
            <a:r>
              <a:rPr lang="en-US" altLang="zh-CN" sz="1400" b="1" i="0">
                <a:solidFill>
                  <a:schemeClr val="bg1"/>
                </a:solidFill>
                <a:latin typeface="微软雅黑" panose="020B0503020204020204" pitchFamily="34" charset="-122"/>
                <a:ea typeface="微软雅黑" panose="020B0503020204020204" pitchFamily="34" charset="-122"/>
              </a:rPr>
              <a:t>16</a:t>
            </a:r>
            <a:r>
              <a:rPr lang="zh-CN" altLang="en-US" sz="1400" b="1" i="0">
                <a:solidFill>
                  <a:schemeClr val="bg1"/>
                </a:solidFill>
                <a:latin typeface="微软雅黑" panose="020B0503020204020204" pitchFamily="34" charset="-122"/>
                <a:ea typeface="微软雅黑" panose="020B0503020204020204" pitchFamily="34" charset="-122"/>
              </a:rPr>
              <a:t>日，优必选宣布已与西门子工业软件签署战略合作框架协议，双方将围绕人形机器人全价值链展开深度合作，旨在为优必选</a:t>
            </a:r>
            <a:r>
              <a:rPr lang="en-US" altLang="zh-CN" sz="1400" b="1" i="0">
                <a:solidFill>
                  <a:schemeClr val="bg1"/>
                </a:solidFill>
                <a:latin typeface="微软雅黑" panose="020B0503020204020204" pitchFamily="34" charset="-122"/>
                <a:ea typeface="微软雅黑" panose="020B0503020204020204" pitchFamily="34" charset="-122"/>
              </a:rPr>
              <a:t>2026</a:t>
            </a:r>
            <a:r>
              <a:rPr lang="zh-CN" altLang="en-US" sz="1400" b="1" i="0">
                <a:solidFill>
                  <a:schemeClr val="bg1"/>
                </a:solidFill>
                <a:latin typeface="微软雅黑" panose="020B0503020204020204" pitchFamily="34" charset="-122"/>
                <a:ea typeface="微软雅黑" panose="020B0503020204020204" pitchFamily="34" charset="-122"/>
              </a:rPr>
              <a:t>年实现年产万台工业人形机器人的产能目标提供支撑。　宇树机器人日前也披露了招股书，公司预计募资约</a:t>
            </a:r>
            <a:r>
              <a:rPr lang="en-US" altLang="zh-CN" sz="1400" b="1" i="0">
                <a:solidFill>
                  <a:schemeClr val="bg1"/>
                </a:solidFill>
                <a:latin typeface="微软雅黑" panose="020B0503020204020204" pitchFamily="34" charset="-122"/>
                <a:ea typeface="微软雅黑" panose="020B0503020204020204" pitchFamily="34" charset="-122"/>
              </a:rPr>
              <a:t>42</a:t>
            </a:r>
            <a:r>
              <a:rPr lang="zh-CN" altLang="en-US" sz="1400" b="1" i="0">
                <a:solidFill>
                  <a:schemeClr val="bg1"/>
                </a:solidFill>
                <a:latin typeface="微软雅黑" panose="020B0503020204020204" pitchFamily="34" charset="-122"/>
                <a:ea typeface="微软雅黑" panose="020B0503020204020204" pitchFamily="34" charset="-122"/>
              </a:rPr>
              <a:t>亿元，除了主要用于研发外，在机器人量产方面将投入超过</a:t>
            </a:r>
            <a:r>
              <a:rPr lang="en-US" altLang="zh-CN" sz="1400" b="1" i="0">
                <a:solidFill>
                  <a:schemeClr val="bg1"/>
                </a:solidFill>
                <a:latin typeface="微软雅黑" panose="020B0503020204020204" pitchFamily="34" charset="-122"/>
                <a:ea typeface="微软雅黑" panose="020B0503020204020204" pitchFamily="34" charset="-122"/>
              </a:rPr>
              <a:t>6</a:t>
            </a:r>
            <a:r>
              <a:rPr lang="zh-CN" altLang="en-US" sz="1400" b="1" i="0">
                <a:solidFill>
                  <a:schemeClr val="bg1"/>
                </a:solidFill>
                <a:latin typeface="微软雅黑" panose="020B0503020204020204" pitchFamily="34" charset="-122"/>
                <a:ea typeface="微软雅黑" panose="020B0503020204020204" pitchFamily="34" charset="-122"/>
              </a:rPr>
              <a:t>亿元，建设智能机器人制造基地，项目建成后预计可实现年产</a:t>
            </a:r>
            <a:r>
              <a:rPr lang="en-US" altLang="zh-CN" sz="1400" b="1" i="0">
                <a:solidFill>
                  <a:schemeClr val="bg1"/>
                </a:solidFill>
                <a:latin typeface="微软雅黑" panose="020B0503020204020204" pitchFamily="34" charset="-122"/>
                <a:ea typeface="微软雅黑" panose="020B0503020204020204" pitchFamily="34" charset="-122"/>
              </a:rPr>
              <a:t>7.5 </a:t>
            </a:r>
            <a:r>
              <a:rPr lang="zh-CN" altLang="en-US" sz="1400" b="1" i="0">
                <a:solidFill>
                  <a:schemeClr val="bg1"/>
                </a:solidFill>
                <a:latin typeface="微软雅黑" panose="020B0503020204020204" pitchFamily="34" charset="-122"/>
                <a:ea typeface="微软雅黑" panose="020B0503020204020204" pitchFamily="34" charset="-122"/>
              </a:rPr>
              <a:t>万台人形机器人、</a:t>
            </a:r>
            <a:r>
              <a:rPr lang="en-US" altLang="zh-CN" sz="1400" b="1" i="0">
                <a:solidFill>
                  <a:schemeClr val="bg1"/>
                </a:solidFill>
                <a:latin typeface="微软雅黑" panose="020B0503020204020204" pitchFamily="34" charset="-122"/>
                <a:ea typeface="微软雅黑" panose="020B0503020204020204" pitchFamily="34" charset="-122"/>
              </a:rPr>
              <a:t>11.5</a:t>
            </a:r>
            <a:r>
              <a:rPr lang="zh-CN" altLang="en-US" sz="1400" b="1" i="0">
                <a:solidFill>
                  <a:schemeClr val="bg1"/>
                </a:solidFill>
                <a:latin typeface="微软雅黑" panose="020B0503020204020204" pitchFamily="34" charset="-122"/>
                <a:ea typeface="微软雅黑" panose="020B0503020204020204" pitchFamily="34" charset="-122"/>
              </a:rPr>
              <a:t>万台四足机器人的规模化产能。</a:t>
            </a:r>
            <a:r>
              <a:rPr lang="en-US" altLang="zh-CN" sz="1400" b="1" i="0">
                <a:solidFill>
                  <a:schemeClr val="bg1"/>
                </a:solidFill>
                <a:latin typeface="微软雅黑" panose="020B0503020204020204" pitchFamily="34" charset="-122"/>
                <a:ea typeface="微软雅黑" panose="020B0503020204020204" pitchFamily="34" charset="-122"/>
              </a:rPr>
              <a:t>3</a:t>
            </a:r>
            <a:r>
              <a:rPr lang="zh-CN" altLang="en-US" sz="1400" b="1" i="0">
                <a:solidFill>
                  <a:schemeClr val="bg1"/>
                </a:solidFill>
                <a:latin typeface="微软雅黑" panose="020B0503020204020204" pitchFamily="34" charset="-122"/>
                <a:ea typeface="微软雅黑" panose="020B0503020204020204" pitchFamily="34" charset="-122"/>
              </a:rPr>
              <a:t>月</a:t>
            </a:r>
            <a:r>
              <a:rPr lang="en-US" altLang="zh-CN" sz="1400" b="1" i="0">
                <a:solidFill>
                  <a:schemeClr val="bg1"/>
                </a:solidFill>
                <a:latin typeface="微软雅黑" panose="020B0503020204020204" pitchFamily="34" charset="-122"/>
                <a:ea typeface="微软雅黑" panose="020B0503020204020204" pitchFamily="34" charset="-122"/>
              </a:rPr>
              <a:t>30</a:t>
            </a:r>
            <a:r>
              <a:rPr lang="zh-CN" altLang="en-US" sz="1400" b="1" i="0">
                <a:solidFill>
                  <a:schemeClr val="bg1"/>
                </a:solidFill>
                <a:latin typeface="微软雅黑" panose="020B0503020204020204" pitchFamily="34" charset="-122"/>
                <a:ea typeface="微软雅黑" panose="020B0503020204020204" pitchFamily="34" charset="-122"/>
              </a:rPr>
              <a:t>日，智元机器人联合创始人、总裁兼</a:t>
            </a:r>
            <a:r>
              <a:rPr lang="en-US" altLang="zh-CN" sz="1400" b="1" i="0">
                <a:solidFill>
                  <a:schemeClr val="bg1"/>
                </a:solidFill>
                <a:latin typeface="微软雅黑" panose="020B0503020204020204" pitchFamily="34" charset="-122"/>
                <a:ea typeface="微软雅黑" panose="020B0503020204020204" pitchFamily="34" charset="-122"/>
              </a:rPr>
              <a:t>CTO</a:t>
            </a:r>
            <a:r>
              <a:rPr lang="zh-CN" altLang="en-US" sz="1400" b="1" i="0">
                <a:solidFill>
                  <a:schemeClr val="bg1"/>
                </a:solidFill>
                <a:latin typeface="微软雅黑" panose="020B0503020204020204" pitchFamily="34" charset="-122"/>
                <a:ea typeface="微软雅黑" panose="020B0503020204020204" pitchFamily="34" charset="-122"/>
              </a:rPr>
              <a:t>彭志辉宣布，智元机器人第</a:t>
            </a:r>
            <a:r>
              <a:rPr lang="en-US" altLang="zh-CN" sz="1400" b="1" i="0">
                <a:solidFill>
                  <a:schemeClr val="bg1"/>
                </a:solidFill>
                <a:latin typeface="微软雅黑" panose="020B0503020204020204" pitchFamily="34" charset="-122"/>
                <a:ea typeface="微软雅黑" panose="020B0503020204020204" pitchFamily="34" charset="-122"/>
              </a:rPr>
              <a:t>10000</a:t>
            </a:r>
            <a:r>
              <a:rPr lang="zh-CN" altLang="en-US" sz="1400" b="1" i="0">
                <a:solidFill>
                  <a:schemeClr val="bg1"/>
                </a:solidFill>
                <a:latin typeface="微软雅黑" panose="020B0503020204020204" pitchFamily="34" charset="-122"/>
                <a:ea typeface="微软雅黑" panose="020B0503020204020204" pitchFamily="34" charset="-122"/>
              </a:rPr>
              <a:t>台通用具身机器人正式下线，公司仅用了三个多月的时间，便实现了量产</a:t>
            </a:r>
            <a:r>
              <a:rPr lang="en-US" altLang="zh-CN" sz="1400" b="1" i="0">
                <a:solidFill>
                  <a:schemeClr val="bg1"/>
                </a:solidFill>
                <a:latin typeface="微软雅黑" panose="020B0503020204020204" pitchFamily="34" charset="-122"/>
                <a:ea typeface="微软雅黑" panose="020B0503020204020204" pitchFamily="34" charset="-122"/>
              </a:rPr>
              <a:t>5000</a:t>
            </a:r>
            <a:r>
              <a:rPr lang="zh-CN" altLang="en-US" sz="1400" b="1" i="0">
                <a:solidFill>
                  <a:schemeClr val="bg1"/>
                </a:solidFill>
                <a:latin typeface="微软雅黑" panose="020B0503020204020204" pitchFamily="34" charset="-122"/>
                <a:ea typeface="微软雅黑" panose="020B0503020204020204" pitchFamily="34" charset="-122"/>
              </a:rPr>
              <a:t>台到</a:t>
            </a:r>
            <a:r>
              <a:rPr lang="en-US" altLang="zh-CN" sz="1400" b="1" i="0">
                <a:solidFill>
                  <a:schemeClr val="bg1"/>
                </a:solidFill>
                <a:latin typeface="微软雅黑" panose="020B0503020204020204" pitchFamily="34" charset="-122"/>
                <a:ea typeface="微软雅黑" panose="020B0503020204020204" pitchFamily="34" charset="-122"/>
              </a:rPr>
              <a:t>10000</a:t>
            </a:r>
            <a:r>
              <a:rPr lang="zh-CN" altLang="en-US" sz="1400" b="1" i="0">
                <a:solidFill>
                  <a:schemeClr val="bg1"/>
                </a:solidFill>
                <a:latin typeface="微软雅黑" panose="020B0503020204020204" pitchFamily="34" charset="-122"/>
                <a:ea typeface="微软雅黑" panose="020B0503020204020204" pitchFamily="34" charset="-122"/>
              </a:rPr>
              <a:t>台的历史性突破，标志着全球人形机器人迈入规模化部署新阶段。特斯拉的人形机器人也进入量产倒计时。在今年</a:t>
            </a:r>
            <a:r>
              <a:rPr lang="en-US" altLang="zh-CN" sz="1400" b="1" i="0">
                <a:solidFill>
                  <a:schemeClr val="bg1"/>
                </a:solidFill>
                <a:latin typeface="微软雅黑" panose="020B0503020204020204" pitchFamily="34" charset="-122"/>
                <a:ea typeface="微软雅黑" panose="020B0503020204020204" pitchFamily="34" charset="-122"/>
              </a:rPr>
              <a:t>4</a:t>
            </a:r>
            <a:r>
              <a:rPr lang="zh-CN" altLang="en-US" sz="1400" b="1" i="0">
                <a:solidFill>
                  <a:schemeClr val="bg1"/>
                </a:solidFill>
                <a:latin typeface="微软雅黑" panose="020B0503020204020204" pitchFamily="34" charset="-122"/>
                <a:ea typeface="微软雅黑" panose="020B0503020204020204" pitchFamily="34" charset="-122"/>
              </a:rPr>
              <a:t>月的财报电话会上，马斯克就人形机器人量产定下时间表：</a:t>
            </a:r>
            <a:r>
              <a:rPr lang="en-US" altLang="zh-CN" sz="1400" b="1" i="0">
                <a:solidFill>
                  <a:schemeClr val="bg1"/>
                </a:solidFill>
                <a:latin typeface="微软雅黑" panose="020B0503020204020204" pitchFamily="34" charset="-122"/>
                <a:ea typeface="微软雅黑" panose="020B0503020204020204" pitchFamily="34" charset="-122"/>
              </a:rPr>
              <a:t>Optimus Gen3</a:t>
            </a:r>
            <a:r>
              <a:rPr lang="zh-CN" altLang="en-US" sz="1400" b="1" i="0">
                <a:solidFill>
                  <a:schemeClr val="bg1"/>
                </a:solidFill>
                <a:latin typeface="微软雅黑" panose="020B0503020204020204" pitchFamily="34" charset="-122"/>
                <a:ea typeface="微软雅黑" panose="020B0503020204020204" pitchFamily="34" charset="-122"/>
              </a:rPr>
              <a:t>将于今夏启动生产，</a:t>
            </a:r>
            <a:r>
              <a:rPr lang="en-US" altLang="zh-CN" sz="1400" b="1" i="0">
                <a:solidFill>
                  <a:schemeClr val="bg1"/>
                </a:solidFill>
                <a:latin typeface="微软雅黑" panose="020B0503020204020204" pitchFamily="34" charset="-122"/>
                <a:ea typeface="微软雅黑" panose="020B0503020204020204" pitchFamily="34" charset="-122"/>
              </a:rPr>
              <a:t>2027</a:t>
            </a:r>
            <a:r>
              <a:rPr lang="zh-CN" altLang="en-US" sz="1400" b="1" i="0">
                <a:solidFill>
                  <a:schemeClr val="bg1"/>
                </a:solidFill>
                <a:latin typeface="微软雅黑" panose="020B0503020204020204" pitchFamily="34" charset="-122"/>
                <a:ea typeface="微软雅黑" panose="020B0503020204020204" pitchFamily="34" charset="-122"/>
              </a:rPr>
              <a:t>年走向大规模量产，最终规划年产能为</a:t>
            </a:r>
            <a:r>
              <a:rPr lang="en-US" altLang="zh-CN" sz="1400" b="1" i="0">
                <a:solidFill>
                  <a:schemeClr val="bg1"/>
                </a:solidFill>
                <a:latin typeface="微软雅黑" panose="020B0503020204020204" pitchFamily="34" charset="-122"/>
                <a:ea typeface="微软雅黑" panose="020B0503020204020204" pitchFamily="34" charset="-122"/>
              </a:rPr>
              <a:t>100</a:t>
            </a:r>
            <a:r>
              <a:rPr lang="zh-CN" altLang="en-US" sz="1400" b="1" i="0">
                <a:solidFill>
                  <a:schemeClr val="bg1"/>
                </a:solidFill>
                <a:latin typeface="微软雅黑" panose="020B0503020204020204" pitchFamily="34" charset="-122"/>
                <a:ea typeface="微软雅黑" panose="020B0503020204020204" pitchFamily="34" charset="-122"/>
              </a:rPr>
              <a:t>万台。据证券时报</a:t>
            </a:r>
            <a:r>
              <a:rPr lang="en-US" altLang="zh-CN" sz="1400" b="1" i="0">
                <a:solidFill>
                  <a:schemeClr val="bg1"/>
                </a:solidFill>
                <a:latin typeface="微软雅黑" panose="020B0503020204020204" pitchFamily="34" charset="-122"/>
                <a:ea typeface="微软雅黑" panose="020B0503020204020204" pitchFamily="34" charset="-122"/>
              </a:rPr>
              <a:t>·</a:t>
            </a:r>
            <a:r>
              <a:rPr lang="zh-CN" altLang="en-US" sz="1400" b="1" i="0">
                <a:solidFill>
                  <a:schemeClr val="bg1"/>
                </a:solidFill>
                <a:latin typeface="微软雅黑" panose="020B0503020204020204" pitchFamily="34" charset="-122"/>
                <a:ea typeface="微软雅黑" panose="020B0503020204020204" pitchFamily="34" charset="-122"/>
              </a:rPr>
              <a:t>数据宝统计，</a:t>
            </a:r>
            <a:r>
              <a:rPr lang="en-US" altLang="zh-CN" sz="1400" b="1" i="0">
                <a:solidFill>
                  <a:schemeClr val="bg1"/>
                </a:solidFill>
                <a:latin typeface="微软雅黑" panose="020B0503020204020204" pitchFamily="34" charset="-122"/>
                <a:ea typeface="微软雅黑" panose="020B0503020204020204" pitchFamily="34" charset="-122"/>
              </a:rPr>
              <a:t>A</a:t>
            </a:r>
            <a:r>
              <a:rPr lang="zh-CN" altLang="en-US" sz="1400" b="1" i="0">
                <a:solidFill>
                  <a:schemeClr val="bg1"/>
                </a:solidFill>
                <a:latin typeface="微软雅黑" panose="020B0503020204020204" pitchFamily="34" charset="-122"/>
                <a:ea typeface="微软雅黑" panose="020B0503020204020204" pitchFamily="34" charset="-122"/>
              </a:rPr>
              <a:t>股人形机器人概念股中，年内有</a:t>
            </a:r>
            <a:r>
              <a:rPr lang="en-US" altLang="zh-CN" sz="1400" b="1" i="0">
                <a:solidFill>
                  <a:schemeClr val="bg1"/>
                </a:solidFill>
                <a:latin typeface="微软雅黑" panose="020B0503020204020204" pitchFamily="34" charset="-122"/>
                <a:ea typeface="微软雅黑" panose="020B0503020204020204" pitchFamily="34" charset="-122"/>
              </a:rPr>
              <a:t>40</a:t>
            </a:r>
            <a:r>
              <a:rPr lang="zh-CN" altLang="en-US" sz="1400" b="1" i="0">
                <a:solidFill>
                  <a:schemeClr val="bg1"/>
                </a:solidFill>
                <a:latin typeface="微软雅黑" panose="020B0503020204020204" pitchFamily="34" charset="-122"/>
                <a:ea typeface="微软雅黑" panose="020B0503020204020204" pitchFamily="34" charset="-122"/>
              </a:rPr>
              <a:t>余只个股获机构调研，其中</a:t>
            </a:r>
            <a:r>
              <a:rPr lang="en-US" altLang="zh-CN" sz="1400" b="1" i="0">
                <a:solidFill>
                  <a:schemeClr val="bg1"/>
                </a:solidFill>
                <a:latin typeface="微软雅黑" panose="020B0503020204020204" pitchFamily="34" charset="-122"/>
                <a:ea typeface="微软雅黑" panose="020B0503020204020204" pitchFamily="34" charset="-122"/>
              </a:rPr>
              <a:t>35</a:t>
            </a:r>
            <a:r>
              <a:rPr lang="zh-CN" altLang="en-US" sz="1400" b="1" i="0">
                <a:solidFill>
                  <a:schemeClr val="bg1"/>
                </a:solidFill>
                <a:latin typeface="微软雅黑" panose="020B0503020204020204" pitchFamily="34" charset="-122"/>
                <a:ea typeface="微软雅黑" panose="020B0503020204020204" pitchFamily="34" charset="-122"/>
              </a:rPr>
              <a:t>股在</a:t>
            </a:r>
            <a:r>
              <a:rPr lang="en-US" altLang="zh-CN" sz="1400" b="1" i="0">
                <a:solidFill>
                  <a:schemeClr val="bg1"/>
                </a:solidFill>
                <a:latin typeface="微软雅黑" panose="020B0503020204020204" pitchFamily="34" charset="-122"/>
                <a:ea typeface="微软雅黑" panose="020B0503020204020204" pitchFamily="34" charset="-122"/>
              </a:rPr>
              <a:t>10</a:t>
            </a:r>
            <a:r>
              <a:rPr lang="zh-CN" altLang="en-US" sz="1400" b="1" i="0">
                <a:solidFill>
                  <a:schemeClr val="bg1"/>
                </a:solidFill>
                <a:latin typeface="微软雅黑" panose="020B0503020204020204" pitchFamily="34" charset="-122"/>
                <a:ea typeface="微软雅黑" panose="020B0503020204020204" pitchFamily="34" charset="-122"/>
              </a:rPr>
              <a:t>家以上，三花智控、奥比中光</a:t>
            </a:r>
            <a:r>
              <a:rPr lang="en-US" altLang="zh-CN" sz="1400" b="1" i="0">
                <a:solidFill>
                  <a:schemeClr val="bg1"/>
                </a:solidFill>
                <a:latin typeface="微软雅黑" panose="020B0503020204020204" pitchFamily="34" charset="-122"/>
                <a:ea typeface="微软雅黑" panose="020B0503020204020204" pitchFamily="34" charset="-122"/>
              </a:rPr>
              <a:t>-UW</a:t>
            </a:r>
            <a:r>
              <a:rPr lang="zh-CN" altLang="en-US" sz="1400" b="1" i="0">
                <a:solidFill>
                  <a:schemeClr val="bg1"/>
                </a:solidFill>
                <a:latin typeface="微软雅黑" panose="020B0503020204020204" pitchFamily="34" charset="-122"/>
                <a:ea typeface="微软雅黑" panose="020B0503020204020204" pitchFamily="34" charset="-122"/>
              </a:rPr>
              <a:t>、胜宏科技、怡合达等</a:t>
            </a:r>
            <a:r>
              <a:rPr lang="en-US" altLang="zh-CN" sz="1400" b="1" i="0">
                <a:solidFill>
                  <a:schemeClr val="bg1"/>
                </a:solidFill>
                <a:latin typeface="微软雅黑" panose="020B0503020204020204" pitchFamily="34" charset="-122"/>
                <a:ea typeface="微软雅黑" panose="020B0503020204020204" pitchFamily="34" charset="-122"/>
              </a:rPr>
              <a:t>11</a:t>
            </a:r>
            <a:r>
              <a:rPr lang="zh-CN" altLang="en-US" sz="1400" b="1" i="0">
                <a:solidFill>
                  <a:schemeClr val="bg1"/>
                </a:solidFill>
                <a:latin typeface="微软雅黑" panose="020B0503020204020204" pitchFamily="34" charset="-122"/>
                <a:ea typeface="微软雅黑" panose="020B0503020204020204" pitchFamily="34" charset="-122"/>
              </a:rPr>
              <a:t>股调研机构甚至超百家（证券时报网）</a:t>
            </a:r>
            <a:endParaRPr lang="zh-CN" altLang="en-US" sz="1400" b="1" i="0">
              <a:solidFill>
                <a:schemeClr val="bg1"/>
              </a:solidFill>
              <a:latin typeface="微软雅黑" panose="020B0503020204020204" pitchFamily="34" charset="-122"/>
              <a:ea typeface="微软雅黑" panose="020B0503020204020204" pitchFamily="34" charset="-122"/>
            </a:endParaRPr>
          </a:p>
          <a:p>
            <a:pPr marL="0" indent="0">
              <a:lnSpc>
                <a:spcPts val="2325"/>
              </a:lnSpc>
              <a:spcBef>
                <a:spcPts val="1600"/>
              </a:spcBef>
              <a:spcAft>
                <a:spcPts val="1600"/>
              </a:spcAft>
            </a:pPr>
            <a:endParaRPr lang="en-US" altLang="zh-CN" sz="1600" b="1" i="0">
              <a:solidFill>
                <a:schemeClr val="bg1"/>
              </a:solidFill>
              <a:latin typeface="微软雅黑" panose="020B0503020204020204" pitchFamily="34" charset="-122"/>
              <a:ea typeface="微软雅黑" panose="020B0503020204020204" pitchFamily="34" charset="-122"/>
            </a:endParaRPr>
          </a:p>
          <a:p>
            <a:pPr marL="0" indent="0">
              <a:lnSpc>
                <a:spcPts val="2325"/>
              </a:lnSpc>
              <a:spcBef>
                <a:spcPts val="1600"/>
              </a:spcBef>
              <a:spcAft>
                <a:spcPts val="1600"/>
              </a:spcAft>
            </a:pPr>
            <a:r>
              <a:rPr lang="zh-CN" altLang="en-US" sz="1600" b="0" i="0">
                <a:solidFill>
                  <a:schemeClr val="bg1"/>
                </a:solidFill>
                <a:latin typeface="微软雅黑" panose="020B0503020204020204" pitchFamily="34" charset="-122"/>
                <a:ea typeface="微软雅黑" panose="020B0503020204020204" pitchFamily="34" charset="-122"/>
              </a:rPr>
              <a:t>　</a:t>
            </a:r>
            <a:endParaRPr lang="zh-CN" altLang="en-US" sz="1600" b="0" i="0">
              <a:solidFill>
                <a:schemeClr val="bg1"/>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1851025" y="0"/>
            <a:ext cx="8895715" cy="583565"/>
          </a:xfrm>
          <a:prstGeom prst="rect">
            <a:avLst/>
          </a:prstGeom>
          <a:noFill/>
        </p:spPr>
        <p:txBody>
          <a:bodyPr wrap="square" rtlCol="0">
            <a:spAutoFit/>
          </a:bodyPr>
          <a:p>
            <a:pPr algn="ctr"/>
            <a:r>
              <a:rPr lang="en-US" altLang="zh-CN" sz="28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机构预计锂价仍有进一步上行空间</a:t>
            </a:r>
            <a:endParaRPr lang="zh-CN" altLang="en-US"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635" y="601980"/>
            <a:ext cx="12191365" cy="6256655"/>
          </a:xfrm>
          <a:prstGeom prst="rect">
            <a:avLst/>
          </a:prstGeom>
        </p:spPr>
        <p:txBody>
          <a:bodyPr wrap="square">
            <a:noAutofit/>
          </a:bodyPr>
          <a:p>
            <a:pPr indent="0" fontAlgn="auto">
              <a:lnSpc>
                <a:spcPct val="150000"/>
              </a:lnSpc>
              <a:spcBef>
                <a:spcPts val="1600"/>
              </a:spcBef>
              <a:spcAft>
                <a:spcPts val="1600"/>
              </a:spcAft>
            </a:pPr>
            <a:r>
              <a:rPr lang="en-US" altLang="zh-CN" sz="1600" b="0" i="0">
                <a:solidFill>
                  <a:schemeClr val="bg1"/>
                </a:solidFill>
                <a:latin typeface="微软雅黑" panose="020B0503020204020204" pitchFamily="34" charset="-122"/>
                <a:ea typeface="微软雅黑" panose="020B0503020204020204" pitchFamily="34" charset="-122"/>
              </a:rPr>
              <a:t>      </a:t>
            </a:r>
            <a:r>
              <a:rPr lang="en-US" altLang="zh-CN" sz="1400" b="1" i="0">
                <a:solidFill>
                  <a:schemeClr val="bg1"/>
                </a:solidFill>
                <a:latin typeface="微软雅黑" panose="020B0503020204020204" pitchFamily="34" charset="-122"/>
                <a:ea typeface="微软雅黑" panose="020B0503020204020204" pitchFamily="34" charset="-122"/>
              </a:rPr>
              <a:t>3</a:t>
            </a:r>
            <a:r>
              <a:rPr lang="zh-CN" altLang="en-US" sz="1400" b="1" i="0">
                <a:solidFill>
                  <a:schemeClr val="bg1"/>
                </a:solidFill>
                <a:latin typeface="微软雅黑" panose="020B0503020204020204" pitchFamily="34" charset="-122"/>
                <a:ea typeface="微软雅黑" panose="020B0503020204020204" pitchFamily="34" charset="-122"/>
              </a:rPr>
              <a:t>月以来，津巴布韦政府禁止锂精矿出口已持续超</a:t>
            </a:r>
            <a:r>
              <a:rPr lang="en-US" altLang="zh-CN" sz="1400" b="1" i="0">
                <a:solidFill>
                  <a:schemeClr val="bg1"/>
                </a:solidFill>
                <a:latin typeface="微软雅黑" panose="020B0503020204020204" pitchFamily="34" charset="-122"/>
                <a:ea typeface="微软雅黑" panose="020B0503020204020204" pitchFamily="34" charset="-122"/>
              </a:rPr>
              <a:t>1</a:t>
            </a:r>
            <a:r>
              <a:rPr lang="zh-CN" altLang="en-US" sz="1400" b="1" i="0">
                <a:solidFill>
                  <a:schemeClr val="bg1"/>
                </a:solidFill>
                <a:latin typeface="微软雅黑" panose="020B0503020204020204" pitchFamily="34" charset="-122"/>
                <a:ea typeface="微软雅黑" panose="020B0503020204020204" pitchFamily="34" charset="-122"/>
              </a:rPr>
              <a:t>个月，相关解禁条件公告标志着津巴布韦锂精矿恢复出口进入博弈期。</a:t>
            </a:r>
            <a:endParaRPr lang="en-US" altLang="zh-CN" sz="1400" b="1" i="0">
              <a:solidFill>
                <a:schemeClr val="bg1"/>
              </a:solidFill>
              <a:latin typeface="微软雅黑" panose="020B0503020204020204" pitchFamily="34" charset="-122"/>
              <a:ea typeface="微软雅黑" panose="020B0503020204020204" pitchFamily="34" charset="-122"/>
            </a:endParaRPr>
          </a:p>
          <a:p>
            <a:pPr indent="0" fontAlgn="auto">
              <a:lnSpc>
                <a:spcPct val="150000"/>
              </a:lnSpc>
              <a:spcBef>
                <a:spcPts val="1600"/>
              </a:spcBef>
              <a:spcAft>
                <a:spcPts val="1600"/>
              </a:spcAft>
            </a:pPr>
            <a:r>
              <a:rPr lang="zh-CN" altLang="en-US" sz="1400" b="1" i="0">
                <a:solidFill>
                  <a:schemeClr val="bg1"/>
                </a:solidFill>
                <a:latin typeface="微软雅黑" panose="020B0503020204020204" pitchFamily="34" charset="-122"/>
                <a:ea typeface="微软雅黑" panose="020B0503020204020204" pitchFamily="34" charset="-122"/>
              </a:rPr>
              <a:t>　　在天风证券看来，供应端，锂盐厂多已恢复生产，国内供应整体稳定。但受津巴布韦出口政策扰动，以及澳矿能源问题，或将制约后续供给增量。需求端，储能预期仍有支撑，排产向好但采购节奏偏谨慎。预计锂价仍有进一步上行空间。</a:t>
            </a:r>
            <a:endParaRPr lang="en-US" altLang="zh-CN" sz="1400" b="1" i="0">
              <a:solidFill>
                <a:schemeClr val="bg1"/>
              </a:solidFill>
              <a:latin typeface="微软雅黑" panose="020B0503020204020204" pitchFamily="34" charset="-122"/>
              <a:ea typeface="微软雅黑" panose="020B0503020204020204" pitchFamily="34" charset="-122"/>
            </a:endParaRPr>
          </a:p>
          <a:p>
            <a:pPr indent="0" fontAlgn="auto">
              <a:lnSpc>
                <a:spcPct val="150000"/>
              </a:lnSpc>
              <a:spcBef>
                <a:spcPts val="1600"/>
              </a:spcBef>
              <a:spcAft>
                <a:spcPts val="1600"/>
              </a:spcAft>
            </a:pPr>
            <a:r>
              <a:rPr lang="zh-CN" altLang="en-US" sz="1400" b="1" i="0">
                <a:solidFill>
                  <a:schemeClr val="bg1"/>
                </a:solidFill>
                <a:latin typeface="微软雅黑" panose="020B0503020204020204" pitchFamily="34" charset="-122"/>
                <a:ea typeface="微软雅黑" panose="020B0503020204020204" pitchFamily="34" charset="-122"/>
              </a:rPr>
              <a:t>　　方正证券最新研报指出，锂矿禁令旨在延长锂精矿下游产业链，进而把锂产业的发展红利更多地留在当地。但这一政策目标也将导致当地锂资源开发的成本上升，投资回收期延长，对碳酸锂资源供给带来不确定性。考虑到国内本就处于低位的锂盐库存状态，若津巴布韦锂精矿出口恢复时间晚于预期，则在二季度对锂供给的冲击仍将体现。</a:t>
            </a:r>
            <a:r>
              <a:rPr lang="en-US" altLang="zh-CN" sz="1400" b="1" i="0">
                <a:solidFill>
                  <a:srgbClr val="FF0000"/>
                </a:solidFill>
                <a:latin typeface="微软雅黑" panose="020B0503020204020204" pitchFamily="34" charset="-122"/>
                <a:ea typeface="微软雅黑" panose="020B0503020204020204" pitchFamily="34" charset="-122"/>
              </a:rPr>
              <a:t>“</a:t>
            </a:r>
            <a:r>
              <a:rPr lang="zh-CN" altLang="en-US" sz="1400" b="1" i="0">
                <a:solidFill>
                  <a:srgbClr val="FF0000"/>
                </a:solidFill>
                <a:latin typeface="微软雅黑" panose="020B0503020204020204" pitchFamily="34" charset="-122"/>
                <a:ea typeface="微软雅黑" panose="020B0503020204020204" pitchFamily="34" charset="-122"/>
              </a:rPr>
              <a:t>中东冲突带来高油价，锂电新能源战略价值提升，进而利好包括碳酸锂在内的上游能源金属。</a:t>
            </a:r>
            <a:r>
              <a:rPr lang="en-US" altLang="zh-CN" sz="1400" b="1" i="0">
                <a:solidFill>
                  <a:srgbClr val="FF0000"/>
                </a:solidFill>
                <a:latin typeface="微软雅黑" panose="020B0503020204020204" pitchFamily="34" charset="-122"/>
                <a:ea typeface="微软雅黑" panose="020B0503020204020204" pitchFamily="34" charset="-122"/>
              </a:rPr>
              <a:t>”</a:t>
            </a:r>
            <a:r>
              <a:rPr lang="zh-CN" altLang="en-US" sz="1400" b="1" i="0">
                <a:solidFill>
                  <a:schemeClr val="bg1"/>
                </a:solidFill>
                <a:latin typeface="微软雅黑" panose="020B0503020204020204" pitchFamily="34" charset="-122"/>
                <a:ea typeface="微软雅黑" panose="020B0503020204020204" pitchFamily="34" charset="-122"/>
              </a:rPr>
              <a:t>该机构建议关注供给端事件冲击下，碳酸锂价格维持高位并向上突破带来的投资机会。同时，可关注板块内优质资源公司，以及津巴布韦锂矿出口落地后，相关锂资源企业的价值回归。华源证券也表示，展望全年，在锂电需求增长超预期背景下，锂盐进入去库周期，同时锂矿供给端扰动频发，碳酸锂供需迎来反转，锂价进入上行周期，锂板块公司盈利弹性可期。</a:t>
            </a:r>
            <a:r>
              <a:rPr lang="en-US" altLang="zh-CN" sz="1400" b="1" i="0">
                <a:solidFill>
                  <a:schemeClr val="bg1"/>
                </a:solidFill>
                <a:latin typeface="微软雅黑" panose="020B0503020204020204" pitchFamily="34" charset="-122"/>
                <a:ea typeface="微软雅黑" panose="020B0503020204020204" pitchFamily="34" charset="-122"/>
              </a:rPr>
              <a:t>“</a:t>
            </a:r>
            <a:r>
              <a:rPr lang="zh-CN" altLang="en-US" sz="1400" b="1" i="0">
                <a:solidFill>
                  <a:schemeClr val="bg1"/>
                </a:solidFill>
                <a:latin typeface="微软雅黑" panose="020B0503020204020204" pitchFamily="34" charset="-122"/>
                <a:ea typeface="微软雅黑" panose="020B0503020204020204" pitchFamily="34" charset="-122"/>
              </a:rPr>
              <a:t>在海外矿端供给不确定性日益增强背景下，我们建议关注国内锂资源自给率高且估值较低的标的。</a:t>
            </a:r>
            <a:r>
              <a:rPr lang="en-US" altLang="zh-CN" sz="1400" b="1" i="0">
                <a:solidFill>
                  <a:schemeClr val="bg1"/>
                </a:solidFill>
                <a:latin typeface="微软雅黑" panose="020B0503020204020204" pitchFamily="34" charset="-122"/>
                <a:ea typeface="微软雅黑" panose="020B0503020204020204" pitchFamily="34" charset="-122"/>
              </a:rPr>
              <a:t>”8</a:t>
            </a:r>
            <a:r>
              <a:rPr lang="zh-CN" altLang="en-US" sz="1400" b="1" i="0">
                <a:solidFill>
                  <a:schemeClr val="bg1"/>
                </a:solidFill>
                <a:latin typeface="微软雅黑" panose="020B0503020204020204" pitchFamily="34" charset="-122"/>
                <a:ea typeface="微软雅黑" panose="020B0503020204020204" pitchFamily="34" charset="-122"/>
              </a:rPr>
              <a:t>股本月获融资客超亿元抢筹，东方财富概念板块显示，当前</a:t>
            </a:r>
            <a:r>
              <a:rPr lang="en-US" altLang="zh-CN" sz="1400" b="1" i="0">
                <a:solidFill>
                  <a:schemeClr val="bg1"/>
                </a:solidFill>
                <a:latin typeface="微软雅黑" panose="020B0503020204020204" pitchFamily="34" charset="-122"/>
                <a:ea typeface="微软雅黑" panose="020B0503020204020204" pitchFamily="34" charset="-122"/>
              </a:rPr>
              <a:t>A</a:t>
            </a:r>
            <a:r>
              <a:rPr lang="zh-CN" altLang="en-US" sz="1400" b="1" i="0">
                <a:solidFill>
                  <a:schemeClr val="bg1"/>
                </a:solidFill>
                <a:latin typeface="微软雅黑" panose="020B0503020204020204" pitchFamily="34" charset="-122"/>
                <a:ea typeface="微软雅黑" panose="020B0503020204020204" pitchFamily="34" charset="-122"/>
              </a:rPr>
              <a:t>股市场有近</a:t>
            </a:r>
            <a:r>
              <a:rPr lang="en-US" altLang="zh-CN" sz="1400" b="1" i="0">
                <a:solidFill>
                  <a:schemeClr val="bg1"/>
                </a:solidFill>
                <a:latin typeface="微软雅黑" panose="020B0503020204020204" pitchFamily="34" charset="-122"/>
                <a:ea typeface="微软雅黑" panose="020B0503020204020204" pitchFamily="34" charset="-122"/>
              </a:rPr>
              <a:t>40</a:t>
            </a:r>
            <a:r>
              <a:rPr lang="zh-CN" altLang="en-US" sz="1400" b="1" i="0">
                <a:solidFill>
                  <a:schemeClr val="bg1"/>
                </a:solidFill>
                <a:latin typeface="微软雅黑" panose="020B0503020204020204" pitchFamily="34" charset="-122"/>
                <a:ea typeface="微软雅黑" panose="020B0503020204020204" pitchFamily="34" charset="-122"/>
              </a:rPr>
              <a:t>股涉及锂矿概念，合计总市值超</a:t>
            </a:r>
            <a:r>
              <a:rPr lang="en-US" altLang="zh-CN" sz="1400" b="1" i="0">
                <a:solidFill>
                  <a:schemeClr val="bg1"/>
                </a:solidFill>
                <a:latin typeface="微软雅黑" panose="020B0503020204020204" pitchFamily="34" charset="-122"/>
                <a:ea typeface="微软雅黑" panose="020B0503020204020204" pitchFamily="34" charset="-122"/>
              </a:rPr>
              <a:t>4.3</a:t>
            </a:r>
            <a:r>
              <a:rPr lang="zh-CN" altLang="en-US" sz="1400" b="1" i="0">
                <a:solidFill>
                  <a:schemeClr val="bg1"/>
                </a:solidFill>
                <a:latin typeface="微软雅黑" panose="020B0503020204020204" pitchFamily="34" charset="-122"/>
                <a:ea typeface="微软雅黑" panose="020B0503020204020204" pitchFamily="34" charset="-122"/>
              </a:rPr>
              <a:t>万亿元，宁德时代体量遥遥领先，紫金矿业市值亦超</a:t>
            </a:r>
            <a:r>
              <a:rPr lang="en-US" altLang="zh-CN" sz="1400" b="1" i="0">
                <a:solidFill>
                  <a:schemeClr val="bg1"/>
                </a:solidFill>
                <a:latin typeface="微软雅黑" panose="020B0503020204020204" pitchFamily="34" charset="-122"/>
                <a:ea typeface="微软雅黑" panose="020B0503020204020204" pitchFamily="34" charset="-122"/>
              </a:rPr>
              <a:t>9000</a:t>
            </a:r>
            <a:r>
              <a:rPr lang="zh-CN" altLang="en-US" sz="1400" b="1" i="0">
                <a:solidFill>
                  <a:schemeClr val="bg1"/>
                </a:solidFill>
                <a:latin typeface="微软雅黑" panose="020B0503020204020204" pitchFamily="34" charset="-122"/>
                <a:ea typeface="微软雅黑" panose="020B0503020204020204" pitchFamily="34" charset="-122"/>
              </a:rPr>
              <a:t>亿元，盐湖股份、赣锋锂业、亿纬锂能等</a:t>
            </a:r>
            <a:r>
              <a:rPr lang="en-US" altLang="zh-CN" sz="1400" b="1" i="0">
                <a:solidFill>
                  <a:schemeClr val="bg1"/>
                </a:solidFill>
                <a:latin typeface="微软雅黑" panose="020B0503020204020204" pitchFamily="34" charset="-122"/>
                <a:ea typeface="微软雅黑" panose="020B0503020204020204" pitchFamily="34" charset="-122"/>
              </a:rPr>
              <a:t>5</a:t>
            </a:r>
            <a:r>
              <a:rPr lang="zh-CN" altLang="en-US" sz="1400" b="1" i="0">
                <a:solidFill>
                  <a:schemeClr val="bg1"/>
                </a:solidFill>
                <a:latin typeface="微软雅黑" panose="020B0503020204020204" pitchFamily="34" charset="-122"/>
                <a:ea typeface="微软雅黑" panose="020B0503020204020204" pitchFamily="34" charset="-122"/>
              </a:rPr>
              <a:t>股市值均在千亿元以上。</a:t>
            </a:r>
            <a:r>
              <a:rPr lang="en-US" altLang="zh-CN" sz="1400" b="1" i="0">
                <a:solidFill>
                  <a:schemeClr val="bg1"/>
                </a:solidFill>
                <a:latin typeface="微软雅黑" panose="020B0503020204020204" pitchFamily="34" charset="-122"/>
                <a:ea typeface="微软雅黑" panose="020B0503020204020204" pitchFamily="34" charset="-122"/>
              </a:rPr>
              <a:t>2026</a:t>
            </a:r>
            <a:r>
              <a:rPr lang="zh-CN" altLang="en-US" sz="1400" b="1" i="0">
                <a:solidFill>
                  <a:schemeClr val="bg1"/>
                </a:solidFill>
                <a:latin typeface="微软雅黑" panose="020B0503020204020204" pitchFamily="34" charset="-122"/>
                <a:ea typeface="微软雅黑" panose="020B0503020204020204" pitchFamily="34" charset="-122"/>
              </a:rPr>
              <a:t>年以来，超六成锂矿概念股录得股价上涨，威领股份股价接近翻倍，川能动力、国城矿业、东阳光等</a:t>
            </a:r>
            <a:r>
              <a:rPr lang="en-US" altLang="zh-CN" sz="1400" b="1" i="0">
                <a:solidFill>
                  <a:schemeClr val="bg1"/>
                </a:solidFill>
                <a:latin typeface="微软雅黑" panose="020B0503020204020204" pitchFamily="34" charset="-122"/>
                <a:ea typeface="微软雅黑" panose="020B0503020204020204" pitchFamily="34" charset="-122"/>
              </a:rPr>
              <a:t>5</a:t>
            </a:r>
            <a:r>
              <a:rPr lang="zh-CN" altLang="en-US" sz="1400" b="1" i="0">
                <a:solidFill>
                  <a:schemeClr val="bg1"/>
                </a:solidFill>
                <a:latin typeface="微软雅黑" panose="020B0503020204020204" pitchFamily="34" charset="-122"/>
                <a:ea typeface="微软雅黑" panose="020B0503020204020204" pitchFamily="34" charset="-122"/>
              </a:rPr>
              <a:t>股区间涨幅均超</a:t>
            </a:r>
            <a:r>
              <a:rPr lang="en-US" altLang="zh-CN" sz="1400" b="1" i="0">
                <a:solidFill>
                  <a:schemeClr val="bg1"/>
                </a:solidFill>
                <a:latin typeface="微软雅黑" panose="020B0503020204020204" pitchFamily="34" charset="-122"/>
                <a:ea typeface="微软雅黑" panose="020B0503020204020204" pitchFamily="34" charset="-122"/>
              </a:rPr>
              <a:t>40%</a:t>
            </a:r>
            <a:r>
              <a:rPr lang="zh-CN" altLang="en-US" sz="1400" b="1" i="0">
                <a:solidFill>
                  <a:schemeClr val="bg1"/>
                </a:solidFill>
                <a:latin typeface="微软雅黑" panose="020B0503020204020204" pitchFamily="34" charset="-122"/>
                <a:ea typeface="微软雅黑" panose="020B0503020204020204" pitchFamily="34" charset="-122"/>
              </a:rPr>
              <a:t>。业绩增长潜力方面，近半年，共有</a:t>
            </a:r>
            <a:r>
              <a:rPr lang="en-US" altLang="zh-CN" sz="1400" b="1" i="0">
                <a:solidFill>
                  <a:schemeClr val="bg1"/>
                </a:solidFill>
                <a:latin typeface="微软雅黑" panose="020B0503020204020204" pitchFamily="34" charset="-122"/>
                <a:ea typeface="微软雅黑" panose="020B0503020204020204" pitchFamily="34" charset="-122"/>
              </a:rPr>
              <a:t>19</a:t>
            </a:r>
            <a:r>
              <a:rPr lang="zh-CN" altLang="en-US" sz="1400" b="1" i="0">
                <a:solidFill>
                  <a:schemeClr val="bg1"/>
                </a:solidFill>
                <a:latin typeface="微软雅黑" panose="020B0503020204020204" pitchFamily="34" charset="-122"/>
                <a:ea typeface="微软雅黑" panose="020B0503020204020204" pitchFamily="34" charset="-122"/>
              </a:rPr>
              <a:t>只锂矿概念股获得</a:t>
            </a:r>
            <a:r>
              <a:rPr lang="en-US" altLang="zh-CN" sz="1400" b="1" i="0">
                <a:solidFill>
                  <a:schemeClr val="bg1"/>
                </a:solidFill>
                <a:latin typeface="微软雅黑" panose="020B0503020204020204" pitchFamily="34" charset="-122"/>
                <a:ea typeface="微软雅黑" panose="020B0503020204020204" pitchFamily="34" charset="-122"/>
              </a:rPr>
              <a:t>3</a:t>
            </a:r>
            <a:r>
              <a:rPr lang="zh-CN" altLang="en-US" sz="1400" b="1" i="0">
                <a:solidFill>
                  <a:schemeClr val="bg1"/>
                </a:solidFill>
                <a:latin typeface="微软雅黑" panose="020B0503020204020204" pitchFamily="34" charset="-122"/>
                <a:ea typeface="微软雅黑" panose="020B0503020204020204" pitchFamily="34" charset="-122"/>
              </a:rPr>
              <a:t>家及以上机构给予投资评级，全部</a:t>
            </a:r>
            <a:r>
              <a:rPr lang="en-US" altLang="zh-CN" sz="1400" b="1" i="0">
                <a:solidFill>
                  <a:schemeClr val="bg1"/>
                </a:solidFill>
                <a:latin typeface="微软雅黑" panose="020B0503020204020204" pitchFamily="34" charset="-122"/>
                <a:ea typeface="微软雅黑" panose="020B0503020204020204" pitchFamily="34" charset="-122"/>
              </a:rPr>
              <a:t>19</a:t>
            </a:r>
            <a:r>
              <a:rPr lang="zh-CN" altLang="en-US" sz="1400" b="1" i="0">
                <a:solidFill>
                  <a:schemeClr val="bg1"/>
                </a:solidFill>
                <a:latin typeface="微软雅黑" panose="020B0503020204020204" pitchFamily="34" charset="-122"/>
                <a:ea typeface="微软雅黑" panose="020B0503020204020204" pitchFamily="34" charset="-122"/>
              </a:rPr>
              <a:t>股的</a:t>
            </a:r>
            <a:r>
              <a:rPr lang="en-US" altLang="zh-CN" sz="1400" b="1" i="0">
                <a:solidFill>
                  <a:schemeClr val="bg1"/>
                </a:solidFill>
                <a:latin typeface="微软雅黑" panose="020B0503020204020204" pitchFamily="34" charset="-122"/>
                <a:ea typeface="微软雅黑" panose="020B0503020204020204" pitchFamily="34" charset="-122"/>
              </a:rPr>
              <a:t>2026</a:t>
            </a:r>
            <a:r>
              <a:rPr lang="zh-CN" altLang="en-US" sz="1400" b="1" i="0">
                <a:solidFill>
                  <a:schemeClr val="bg1"/>
                </a:solidFill>
                <a:latin typeface="微软雅黑" panose="020B0503020204020204" pitchFamily="34" charset="-122"/>
                <a:ea typeface="微软雅黑" panose="020B0503020204020204" pitchFamily="34" charset="-122"/>
              </a:rPr>
              <a:t>年预测净利增幅均在</a:t>
            </a:r>
            <a:r>
              <a:rPr lang="en-US" altLang="zh-CN" sz="1400" b="1" i="0">
                <a:solidFill>
                  <a:schemeClr val="bg1"/>
                </a:solidFill>
                <a:latin typeface="微软雅黑" panose="020B0503020204020204" pitchFamily="34" charset="-122"/>
                <a:ea typeface="微软雅黑" panose="020B0503020204020204" pitchFamily="34" charset="-122"/>
              </a:rPr>
              <a:t>20%</a:t>
            </a:r>
            <a:r>
              <a:rPr lang="zh-CN" altLang="en-US" sz="1400" b="1" i="0">
                <a:solidFill>
                  <a:schemeClr val="bg1"/>
                </a:solidFill>
                <a:latin typeface="微软雅黑" panose="020B0503020204020204" pitchFamily="34" charset="-122"/>
                <a:ea typeface="微软雅黑" panose="020B0503020204020204" pitchFamily="34" charset="-122"/>
              </a:rPr>
              <a:t>以上。其中，天齐锂业净利或同比大增近</a:t>
            </a:r>
            <a:r>
              <a:rPr lang="en-US" altLang="zh-CN" sz="1400" b="1" i="0">
                <a:solidFill>
                  <a:schemeClr val="bg1"/>
                </a:solidFill>
                <a:latin typeface="微软雅黑" panose="020B0503020204020204" pitchFamily="34" charset="-122"/>
                <a:ea typeface="微软雅黑" panose="020B0503020204020204" pitchFamily="34" charset="-122"/>
              </a:rPr>
              <a:t>9</a:t>
            </a:r>
            <a:r>
              <a:rPr lang="zh-CN" altLang="en-US" sz="1400" b="1" i="0">
                <a:solidFill>
                  <a:schemeClr val="bg1"/>
                </a:solidFill>
                <a:latin typeface="微软雅黑" panose="020B0503020204020204" pitchFamily="34" charset="-122"/>
                <a:ea typeface="微软雅黑" panose="020B0503020204020204" pitchFamily="34" charset="-122"/>
              </a:rPr>
              <a:t>倍，东阳光也有望实现</a:t>
            </a:r>
            <a:r>
              <a:rPr lang="en-US" altLang="zh-CN" sz="1400" b="1" i="0">
                <a:solidFill>
                  <a:schemeClr val="bg1"/>
                </a:solidFill>
                <a:latin typeface="微软雅黑" panose="020B0503020204020204" pitchFamily="34" charset="-122"/>
                <a:ea typeface="微软雅黑" panose="020B0503020204020204" pitchFamily="34" charset="-122"/>
              </a:rPr>
              <a:t>6</a:t>
            </a:r>
            <a:r>
              <a:rPr lang="zh-CN" altLang="en-US" sz="1400" b="1" i="0">
                <a:solidFill>
                  <a:schemeClr val="bg1"/>
                </a:solidFill>
                <a:latin typeface="微软雅黑" panose="020B0503020204020204" pitchFamily="34" charset="-122"/>
                <a:ea typeface="微软雅黑" panose="020B0503020204020204" pitchFamily="34" charset="-122"/>
              </a:rPr>
              <a:t>倍的业绩增长，赣锋锂业、盛新锂能、中矿资源等</a:t>
            </a:r>
            <a:r>
              <a:rPr lang="en-US" altLang="zh-CN" sz="1400" b="1" i="0">
                <a:solidFill>
                  <a:schemeClr val="bg1"/>
                </a:solidFill>
                <a:latin typeface="微软雅黑" panose="020B0503020204020204" pitchFamily="34" charset="-122"/>
                <a:ea typeface="微软雅黑" panose="020B0503020204020204" pitchFamily="34" charset="-122"/>
              </a:rPr>
              <a:t>5</a:t>
            </a:r>
            <a:r>
              <a:rPr lang="zh-CN" altLang="en-US" sz="1400" b="1" i="0">
                <a:solidFill>
                  <a:schemeClr val="bg1"/>
                </a:solidFill>
                <a:latin typeface="微软雅黑" panose="020B0503020204020204" pitchFamily="34" charset="-122"/>
                <a:ea typeface="微软雅黑" panose="020B0503020204020204" pitchFamily="34" charset="-122"/>
              </a:rPr>
              <a:t>股预测净利增幅均在</a:t>
            </a:r>
            <a:r>
              <a:rPr lang="en-US" altLang="zh-CN" sz="1400" b="1" i="0">
                <a:solidFill>
                  <a:schemeClr val="bg1"/>
                </a:solidFill>
                <a:latin typeface="微软雅黑" panose="020B0503020204020204" pitchFamily="34" charset="-122"/>
                <a:ea typeface="微软雅黑" panose="020B0503020204020204" pitchFamily="34" charset="-122"/>
              </a:rPr>
              <a:t>130%</a:t>
            </a:r>
            <a:r>
              <a:rPr lang="zh-CN" altLang="en-US" sz="1400" b="1" i="0">
                <a:solidFill>
                  <a:schemeClr val="bg1"/>
                </a:solidFill>
                <a:latin typeface="微软雅黑" panose="020B0503020204020204" pitchFamily="34" charset="-122"/>
                <a:ea typeface="微软雅黑" panose="020B0503020204020204" pitchFamily="34" charset="-122"/>
              </a:rPr>
              <a:t>至</a:t>
            </a:r>
            <a:r>
              <a:rPr lang="en-US" altLang="zh-CN" sz="1400" b="1" i="0">
                <a:solidFill>
                  <a:schemeClr val="bg1"/>
                </a:solidFill>
                <a:latin typeface="微软雅黑" panose="020B0503020204020204" pitchFamily="34" charset="-122"/>
                <a:ea typeface="微软雅黑" panose="020B0503020204020204" pitchFamily="34" charset="-122"/>
              </a:rPr>
              <a:t>270%</a:t>
            </a:r>
            <a:r>
              <a:rPr lang="zh-CN" altLang="en-US" sz="1400" b="1" i="0">
                <a:solidFill>
                  <a:schemeClr val="bg1"/>
                </a:solidFill>
                <a:latin typeface="微软雅黑" panose="020B0503020204020204" pitchFamily="34" charset="-122"/>
                <a:ea typeface="微软雅黑" panose="020B0503020204020204" pitchFamily="34" charset="-122"/>
              </a:rPr>
              <a:t>之间。</a:t>
            </a:r>
            <a:r>
              <a:rPr lang="zh-CN" altLang="en-US" sz="1400" b="1" i="0">
                <a:solidFill>
                  <a:schemeClr val="bg1"/>
                </a:solidFill>
                <a:latin typeface="微软雅黑" panose="020B0503020204020204" pitchFamily="34" charset="-122"/>
                <a:ea typeface="微软雅黑" panose="020B0503020204020204" pitchFamily="34" charset="-122"/>
              </a:rPr>
              <a:t>（东方财富研究中心）</a:t>
            </a:r>
            <a:endParaRPr lang="zh-CN" altLang="en-US" sz="1400" b="1" i="0">
              <a:solidFill>
                <a:schemeClr val="bg1"/>
              </a:solidFill>
              <a:latin typeface="微软雅黑" panose="020B0503020204020204" pitchFamily="34" charset="-122"/>
              <a:ea typeface="微软雅黑" panose="020B0503020204020204" pitchFamily="34" charset="-122"/>
            </a:endParaRPr>
          </a:p>
          <a:p>
            <a:pPr marL="0" indent="0">
              <a:lnSpc>
                <a:spcPts val="2325"/>
              </a:lnSpc>
              <a:spcBef>
                <a:spcPts val="1600"/>
              </a:spcBef>
              <a:spcAft>
                <a:spcPts val="1600"/>
              </a:spcAft>
            </a:pPr>
            <a:endParaRPr lang="en-US" altLang="zh-CN" sz="1600" b="1" i="0">
              <a:solidFill>
                <a:schemeClr val="bg1"/>
              </a:solidFill>
              <a:latin typeface="微软雅黑" panose="020B0503020204020204" pitchFamily="34" charset="-122"/>
              <a:ea typeface="微软雅黑" panose="020B0503020204020204" pitchFamily="34" charset="-122"/>
            </a:endParaRPr>
          </a:p>
          <a:p>
            <a:pPr marL="0" indent="0">
              <a:lnSpc>
                <a:spcPts val="2325"/>
              </a:lnSpc>
              <a:spcBef>
                <a:spcPts val="1600"/>
              </a:spcBef>
              <a:spcAft>
                <a:spcPts val="1600"/>
              </a:spcAft>
            </a:pPr>
            <a:r>
              <a:rPr lang="zh-CN" altLang="en-US" sz="1600" b="0" i="0">
                <a:solidFill>
                  <a:schemeClr val="bg1"/>
                </a:solidFill>
                <a:latin typeface="微软雅黑" panose="020B0503020204020204" pitchFamily="34" charset="-122"/>
                <a:ea typeface="微软雅黑" panose="020B0503020204020204" pitchFamily="34" charset="-122"/>
              </a:rPr>
              <a:t>　</a:t>
            </a:r>
            <a:endParaRPr lang="zh-CN" altLang="en-US" sz="1600" b="0" i="0">
              <a:solidFill>
                <a:schemeClr val="bg1"/>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stretch>
            <a:fillRect/>
          </a:stretch>
        </p:blipFill>
        <p:spPr>
          <a:xfrm>
            <a:off x="0" y="773430"/>
            <a:ext cx="12192000" cy="5618480"/>
          </a:xfrm>
          <a:prstGeom prst="rect">
            <a:avLst/>
          </a:prstGeom>
        </p:spPr>
      </p:pic>
      <p:sp>
        <p:nvSpPr>
          <p:cNvPr id="4" name="文本框 3"/>
          <p:cNvSpPr txBox="1"/>
          <p:nvPr/>
        </p:nvSpPr>
        <p:spPr>
          <a:xfrm>
            <a:off x="1869440" y="0"/>
            <a:ext cx="8877300" cy="583565"/>
          </a:xfrm>
          <a:prstGeom prst="rect">
            <a:avLst/>
          </a:prstGeom>
          <a:noFill/>
        </p:spPr>
        <p:txBody>
          <a:bodyPr wrap="square" rtlCol="0">
            <a:spAutoFit/>
          </a:bodyPr>
          <a:p>
            <a:r>
              <a:rPr lang="en-US" altLang="zh-CN"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短期方向</a:t>
            </a:r>
            <a:r>
              <a:rPr lang="en-US" altLang="zh-CN"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看大盘定仓位</a:t>
            </a:r>
            <a:endParaRPr lang="zh-CN" altLang="en-US"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custDataLst>
              <p:tags r:id="rId1"/>
            </p:custDataLst>
          </p:nvPr>
        </p:nvSpPr>
        <p:spPr>
          <a:xfrm>
            <a:off x="626110" y="6391910"/>
            <a:ext cx="10939780" cy="460375"/>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吴镇鸿</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，投顾执业编号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A1120618120002</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基金从业编号</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:A20250617005261</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stretch>
            <a:fillRect/>
          </a:stretch>
        </p:blipFill>
        <p:spPr>
          <a:xfrm>
            <a:off x="403225" y="873760"/>
            <a:ext cx="5601335" cy="5518150"/>
          </a:xfrm>
          <a:prstGeom prst="rect">
            <a:avLst/>
          </a:prstGeom>
        </p:spPr>
      </p:pic>
      <p:sp>
        <p:nvSpPr>
          <p:cNvPr id="4" name="文本框 3"/>
          <p:cNvSpPr txBox="1"/>
          <p:nvPr/>
        </p:nvSpPr>
        <p:spPr>
          <a:xfrm>
            <a:off x="1869440" y="0"/>
            <a:ext cx="8877300" cy="583565"/>
          </a:xfrm>
          <a:prstGeom prst="rect">
            <a:avLst/>
          </a:prstGeom>
          <a:noFill/>
        </p:spPr>
        <p:txBody>
          <a:bodyPr wrap="square" rtlCol="0">
            <a:spAutoFit/>
          </a:bodyPr>
          <a:p>
            <a:pPr algn="l"/>
            <a:r>
              <a:rPr lang="en-US" altLang="zh-CN"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rPr>
              <a:t>中期向好，关注资金翻红，黄金坑低吸机遇！</a:t>
            </a:r>
            <a:endParaRPr lang="zh-CN" sz="3200" b="1">
              <a:solidFill>
                <a:srgbClr val="FFC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6087110" y="873760"/>
            <a:ext cx="5631815" cy="5517515"/>
          </a:xfrm>
          <a:prstGeom prst="rect">
            <a:avLst/>
          </a:prstGeom>
        </p:spPr>
      </p:pic>
    </p:spTree>
    <p:custDataLst>
      <p:tags r:id="rId4"/>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1_3"/>
  <p:tag name="KSO_WM_TEMPLATE_CATEGORY" val="diagram"/>
  <p:tag name="KSO_WM_TEMPLATE_INDEX" val="20231731"/>
  <p:tag name="KSO_WM_UNIT_LAYERLEVEL" val="1_1_1"/>
  <p:tag name="KSO_WM_TAG_VERSION" val="3.0"/>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1_2"/>
  <p:tag name="KSO_WM_TEMPLATE_CATEGORY" val="diagram"/>
  <p:tag name="KSO_WM_TEMPLATE_INDEX" val="20231731"/>
  <p:tag name="KSO_WM_UNIT_LAYERLEVEL" val="1_1_1"/>
  <p:tag name="KSO_WM_TAG_VERSION" val="3.0"/>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0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31_2*l_h_f*1_1_1"/>
  <p:tag name="KSO_WM_TEMPLATE_CATEGORY" val="diagram"/>
  <p:tag name="KSO_WM_TEMPLATE_INDEX" val="2023173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输入你的项正文"/>
  <p:tag name="KSO_WM_UNIT_TEXT_FILL_FORE_SCHEMECOLOR_INDEX" val="1"/>
  <p:tag name="KSO_WM_UNIT_TEXT_FILL_TYPE" val="1"/>
  <p:tag name="KSO_WM_DIAGRAM_USE_COLOR_VALUE" val="{&quot;color_scheme&quot;:1,&quot;color_type&quot;:1,&quot;theme_color_indexes&quot;:[]}"/>
</p:tagLst>
</file>

<file path=ppt/tags/tag10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31_2*l_h_a*1_1_1"/>
  <p:tag name="KSO_WM_TEMPLATE_CATEGORY" val="diagram"/>
  <p:tag name="KSO_WM_TEMPLATE_INDEX" val="2023173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项标题"/>
  <p:tag name="KSO_WM_UNIT_TEXT_FILL_FORE_SCHEMECOLOR_INDEX" val="1"/>
  <p:tag name="KSO_WM_UNIT_TEXT_FILL_TYPE" val="1"/>
  <p:tag name="KSO_WM_DIAGRAM_USE_COLOR_VALUE" val="{&quot;color_scheme&quot;:1,&quot;color_type&quot;:1,&quot;theme_color_indexes&quot;:[]}"/>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1_1"/>
  <p:tag name="KSO_WM_TEMPLATE_CATEGORY" val="diagram"/>
  <p:tag name="KSO_WM_TEMPLATE_INDEX" val="20231731"/>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1"/>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3_3"/>
  <p:tag name="KSO_WM_TEMPLATE_CATEGORY" val="diagram"/>
  <p:tag name="KSO_WM_TEMPLATE_INDEX" val="20231731"/>
  <p:tag name="KSO_WM_UNIT_LAYERLEVEL" val="1_1_1"/>
  <p:tag name="KSO_WM_TAG_VERSION" val="3.0"/>
  <p:tag name="KSO_WM_DIAGRAM_GROUP_CODE" val="l1-1"/>
  <p:tag name="KSO_WM_UNIT_TYPE" val="l_h_i"/>
  <p:tag name="KSO_WM_UNIT_INDEX" val="1_3_3"/>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3_2"/>
  <p:tag name="KSO_WM_TEMPLATE_CATEGORY" val="diagram"/>
  <p:tag name="KSO_WM_TEMPLATE_INDEX" val="20231731"/>
  <p:tag name="KSO_WM_UNIT_LAYERLEVEL" val="1_1_1"/>
  <p:tag name="KSO_WM_TAG_VERSION" val="3.0"/>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0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31_2*l_h_f*1_3_1"/>
  <p:tag name="KSO_WM_TEMPLATE_CATEGORY" val="diagram"/>
  <p:tag name="KSO_WM_TEMPLATE_INDEX" val="2023173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此处输入你的项正文"/>
  <p:tag name="KSO_WM_UNIT_TEXT_FILL_FORE_SCHEMECOLOR_INDEX" val="1"/>
  <p:tag name="KSO_WM_UNIT_TEXT_FILL_TYPE" val="1"/>
  <p:tag name="KSO_WM_DIAGRAM_USE_COLOR_VALUE" val="{&quot;color_scheme&quot;:1,&quot;color_type&quot;:1,&quot;theme_color_indexes&quot;:[]}"/>
</p:tagLst>
</file>

<file path=ppt/tags/tag10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31_2*l_h_a*1_3_1"/>
  <p:tag name="KSO_WM_TEMPLATE_CATEGORY" val="diagram"/>
  <p:tag name="KSO_WM_TEMPLATE_INDEX" val="2023173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项标题"/>
  <p:tag name="KSO_WM_UNIT_TEXT_FILL_FORE_SCHEMECOLOR_INDEX" val="1"/>
  <p:tag name="KSO_WM_UNIT_TEXT_FILL_TYPE" val="1"/>
  <p:tag name="KSO_WM_DIAGRAM_USE_COLOR_VALUE" val="{&quot;color_scheme&quot;:1,&quot;color_type&quot;:1,&quot;theme_color_indexes&quot;:[]}"/>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3_1"/>
  <p:tag name="KSO_WM_TEMPLATE_CATEGORY" val="diagram"/>
  <p:tag name="KSO_WM_TEMPLATE_INDEX" val="20231731"/>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1"/>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2_3"/>
  <p:tag name="KSO_WM_TEMPLATE_CATEGORY" val="diagram"/>
  <p:tag name="KSO_WM_TEMPLATE_INDEX" val="20231731"/>
  <p:tag name="KSO_WM_UNIT_LAYERLEVEL" val="1_1_1"/>
  <p:tag name="KSO_WM_TAG_VERSION" val="3.0"/>
  <p:tag name="KSO_WM_DIAGRAM_GROUP_CODE" val="l1-1"/>
  <p:tag name="KSO_WM_UNIT_TYPE" val="l_h_i"/>
  <p:tag name="KSO_WM_UNIT_INDEX" val="1_2_3"/>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2_2"/>
  <p:tag name="KSO_WM_TEMPLATE_CATEGORY" val="diagram"/>
  <p:tag name="KSO_WM_TEMPLATE_INDEX" val="20231731"/>
  <p:tag name="KSO_WM_UNIT_LAYERLEVEL" val="1_1_1"/>
  <p:tag name="KSO_WM_TAG_VERSION" val="3.0"/>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11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31_2*l_h_f*1_2_1"/>
  <p:tag name="KSO_WM_TEMPLATE_CATEGORY" val="diagram"/>
  <p:tag name="KSO_WM_TEMPLATE_INDEX" val="2023173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PRESET_TEXT" val="单击输入你的项正文"/>
  <p:tag name="KSO_WM_UNIT_TEXT_FILL_FORE_SCHEMECOLOR_INDEX" val="1"/>
  <p:tag name="KSO_WM_UNIT_TEXT_FILL_TYPE" val="1"/>
  <p:tag name="KSO_WM_DIAGRAM_USE_COLOR_VALUE" val="{&quot;color_scheme&quot;:1,&quot;color_type&quot;:1,&quot;theme_color_indexes&quot;:[]}"/>
</p:tagLst>
</file>

<file path=ppt/tags/tag11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31_2*l_h_a*1_2_1"/>
  <p:tag name="KSO_WM_TEMPLATE_CATEGORY" val="diagram"/>
  <p:tag name="KSO_WM_TEMPLATE_INDEX" val="20231731"/>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项标题"/>
  <p:tag name="KSO_WM_UNIT_TEXT_FILL_FORE_SCHEMECOLOR_INDEX" val="1"/>
  <p:tag name="KSO_WM_UNIT_TEXT_FILL_TYPE" val="1"/>
  <p:tag name="KSO_WM_DIAGRAM_USE_COLOR_VALUE" val="{&quot;color_scheme&quot;:1,&quot;color_type&quot;:1,&quot;theme_color_indexes&quot;:[]}"/>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h_i*1_2_1"/>
  <p:tag name="KSO_WM_TEMPLATE_CATEGORY" val="diagram"/>
  <p:tag name="KSO_WM_TEMPLATE_INDEX" val="20231731"/>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1"/>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2.xml><?xml version="1.0" encoding="utf-8"?>
<p:tagLst xmlns:p="http://schemas.openxmlformats.org/presentationml/2006/main">
  <p:tag name="KSO_WPP_MARK_KEY" val="5d6e9262-ca8a-4070-8ad5-698f89e303ea"/>
  <p:tag name="COMMONDATA" val="eyJoZGlkIjoiMTMzZGI2MjkwNzI0NGI5MzY0NzUwYzMxOTRjZGRmN2UifQ=="/>
  <p:tag name="commondata" val="eyJoZGlkIjoiOWY4MjQyNDc1NWE5NGE3YmJhMmZmNzIzZDc5YmE1NGIifQ=="/>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3.xml><?xml version="1.0" encoding="utf-8"?>
<p:tagLst xmlns:p="http://schemas.openxmlformats.org/presentationml/2006/main">
  <p:tag name="KSO_WM_DIAGRAM_VIRTUALLY_FRAME" val="{&quot;height&quot;:324.65,&quot;left&quot;:329.75,&quot;top&quot;:108.9,&quot;width&quot;:519.35}"/>
</p:tagLst>
</file>

<file path=ppt/tags/tag24.xml><?xml version="1.0" encoding="utf-8"?>
<p:tagLst xmlns:p="http://schemas.openxmlformats.org/presentationml/2006/main">
  <p:tag name="KSO_WM_DIAGRAM_VIRTUALLY_FRAME" val="{&quot;height&quot;:324.65,&quot;left&quot;:329.75,&quot;top&quot;:108.9,&quot;width&quot;:519.35}"/>
</p:tagLst>
</file>

<file path=ppt/tags/tag25.xml><?xml version="1.0" encoding="utf-8"?>
<p:tagLst xmlns:p="http://schemas.openxmlformats.org/presentationml/2006/main">
  <p:tag name="KSO_WM_DIAGRAM_VIRTUALLY_FRAME" val="{&quot;height&quot;:324.65,&quot;left&quot;:329.75,&quot;top&quot;:108.9,&quot;width&quot;:519.35}"/>
</p:tagLst>
</file>

<file path=ppt/tags/tag26.xml><?xml version="1.0" encoding="utf-8"?>
<p:tagLst xmlns:p="http://schemas.openxmlformats.org/presentationml/2006/main">
  <p:tag name="KSO_WM_BEAUTIFY_FLAG" val=""/>
  <p:tag name="KSO_WM_DIAGRAM_VIRTUALLY_FRAME" val="{&quot;height&quot;:324.65,&quot;left&quot;:329.75,&quot;top&quot;:108.9,&quot;width&quot;:519.35}"/>
</p:tagLst>
</file>

<file path=ppt/tags/tag27.xml><?xml version="1.0" encoding="utf-8"?>
<p:tagLst xmlns:p="http://schemas.openxmlformats.org/presentationml/2006/main">
  <p:tag name="KSO_WM_DIAGRAM_VIRTUALLY_FRAME" val="{&quot;height&quot;:324.65,&quot;left&quot;:329.75,&quot;top&quot;:108.9,&quot;width&quot;:519.35}"/>
</p:tagLst>
</file>

<file path=ppt/tags/tag28.xml><?xml version="1.0" encoding="utf-8"?>
<p:tagLst xmlns:p="http://schemas.openxmlformats.org/presentationml/2006/main">
  <p:tag name="KSO_WM_BEAUTIFY_FLAG" val=""/>
  <p:tag name="KSO_WM_DIAGRAM_VIRTUALLY_FRAME" val="{&quot;height&quot;:324.65,&quot;left&quot;:329.75,&quot;top&quot;:108.9,&quot;width&quot;:519.35}"/>
</p:tagLst>
</file>

<file path=ppt/tags/tag29.xml><?xml version="1.0" encoding="utf-8"?>
<p:tagLst xmlns:p="http://schemas.openxmlformats.org/presentationml/2006/main">
  <p:tag name="KSO_WM_BEAUTIFY_FLAG" val=""/>
  <p:tag name="KSO_WM_DIAGRAM_VIRTUALLY_FRAME" val="{&quot;height&quot;:324.65,&quot;left&quot;:329.75,&quot;top&quot;:108.9,&quot;width&quot;:519.3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 name="KSO_WM_DIAGRAM_VIRTUALLY_FRAME" val="{&quot;height&quot;:324.65,&quot;left&quot;:329.75,&quot;top&quot;:108.9,&quot;width&quot;:519.35}"/>
</p:tagLst>
</file>

<file path=ppt/tags/tag31.xml><?xml version="1.0" encoding="utf-8"?>
<p:tagLst xmlns:p="http://schemas.openxmlformats.org/presentationml/2006/main">
  <p:tag name="KSO_WM_DIAGRAM_VIRTUALLY_FRAME" val="{&quot;height&quot;:324.65,&quot;left&quot;:329.75,&quot;top&quot;:108.9,&quot;width&quot;:519.35}"/>
</p:tagLst>
</file>

<file path=ppt/tags/tag32.xml><?xml version="1.0" encoding="utf-8"?>
<p:tagLst xmlns:p="http://schemas.openxmlformats.org/presentationml/2006/main">
  <p:tag name="KSO_WM_BEAUTIFY_FLAG" val=""/>
  <p:tag name="KSO_WM_DIAGRAM_VIRTUALLY_FRAME" val="{&quot;height&quot;:324.65,&quot;left&quot;:329.75,&quot;top&quot;:108.9,&quot;width&quot;:519.35}"/>
</p:tagLst>
</file>

<file path=ppt/tags/tag33.xml><?xml version="1.0" encoding="utf-8"?>
<p:tagLst xmlns:p="http://schemas.openxmlformats.org/presentationml/2006/main">
  <p:tag name="KSO_WM_BEAUTIFY_FLAG" val=""/>
  <p:tag name="KSO_WM_DIAGRAM_VIRTUALLY_FRAME" val="{&quot;height&quot;:324.65,&quot;left&quot;:329.75,&quot;top&quot;:108.9,&quot;width&quot;:519.35}"/>
</p:tagLst>
</file>

<file path=ppt/tags/tag34.xml><?xml version="1.0" encoding="utf-8"?>
<p:tagLst xmlns:p="http://schemas.openxmlformats.org/presentationml/2006/main">
  <p:tag name="KSO_WM_BEAUTIFY_FLAG" val=""/>
  <p:tag name="KSO_WM_DIAGRAM_VIRTUALLY_FRAME" val="{&quot;height&quot;:324.65,&quot;left&quot;:329.75,&quot;top&quot;:108.9,&quot;width&quot;:519.35}"/>
</p:tagLst>
</file>

<file path=ppt/tags/tag35.xml><?xml version="1.0" encoding="utf-8"?>
<p:tagLst xmlns:p="http://schemas.openxmlformats.org/presentationml/2006/main">
  <p:tag name="KSO_WM_DIAGRAM_VIRTUALLY_FRAME" val="{&quot;height&quot;:324.65,&quot;left&quot;:329.75,&quot;top&quot;:108.9,&quot;width&quot;:519.35}"/>
</p:tagLst>
</file>

<file path=ppt/tags/tag36.xml><?xml version="1.0" encoding="utf-8"?>
<p:tagLst xmlns:p="http://schemas.openxmlformats.org/presentationml/2006/main">
  <p:tag name="KSO_WM_BEAUTIFY_FLAG" val=""/>
  <p:tag name="KSO_WM_DIAGRAM_VIRTUALLY_FRAME" val="{&quot;height&quot;:324.65,&quot;left&quot;:329.75,&quot;top&quot;:108.9,&quot;width&quot;:519.35}"/>
</p:tagLst>
</file>

<file path=ppt/tags/tag37.xml><?xml version="1.0" encoding="utf-8"?>
<p:tagLst xmlns:p="http://schemas.openxmlformats.org/presentationml/2006/main">
  <p:tag name="KSO_WM_BEAUTIFY_FLAG" val=""/>
  <p:tag name="KSO_WM_DIAGRAM_VIRTUALLY_FRAME" val="{&quot;height&quot;:324.65,&quot;left&quot;:329.75,&quot;top&quot;:108.9,&quot;width&quot;:519.35}"/>
</p:tagLst>
</file>

<file path=ppt/tags/tag38.xml><?xml version="1.0" encoding="utf-8"?>
<p:tagLst xmlns:p="http://schemas.openxmlformats.org/presentationml/2006/main">
  <p:tag name="KSO_WM_BEAUTIFY_FLAG" val=""/>
  <p:tag name="KSO_WM_DIAGRAM_VIRTUALLY_FRAME" val="{&quot;height&quot;:324.65,&quot;left&quot;:329.75,&quot;top&quot;:108.9,&quot;width&quot;:519.35}"/>
</p:tagLst>
</file>

<file path=ppt/tags/tag3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1"/>
  <p:tag name="KSO_WM_TEMPLATE_CATEGORY" val="diagram"/>
  <p:tag name="KSO_WM_TEMPLATE_INDEX" val="20231731"/>
  <p:tag name="KSO_WM_UNIT_LAYERLEVEL" val="1_1"/>
  <p:tag name="KSO_WM_TAG_VERSION" val="3.0"/>
  <p:tag name="KSO_WM_DIAGRAM_GROUP_CODE" val="l1-1"/>
  <p:tag name="KSO_WM_UNIT_TYPE" val="l_i"/>
  <p:tag name="KSO_WM_UNIT_INDEX" val="1_1"/>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quot;colorType&quot;:1,&quot;foreColorIndex&quot;:5,&quot;pos&quot;:0,&quot;transparency&quot;:0.8500000238418579},{&quot;brightness&quot;:0,&quot;colorType&quot;:1,&quot;foreColorIndex&quot;:5,&quot;pos&quot;:1,&quot;transparency&quot;:1}],&quot;type&quot;:3},&quot;glow&quot;:{&quot;colorType&quot;:0},&quot;line&quot;:{&quot;gradient&quot;:[{&quot;brightness&quot;:0,&quot;colorType&quot;:1,&quot;foreColorIndex&quot;:5,&quot;pos&quot;:0,&quot;transparency&quot;:0},{&quot;brightness&quot;:0,&quot;colorType&quot;:1,&quot;foreColorIndex&quot;:5,&quot;pos&quot;:0.8700000047683716,&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2"/>
  <p:tag name="KSO_WM_TEMPLATE_CATEGORY" val="diagram"/>
  <p:tag name="KSO_WM_TEMPLATE_INDEX" val="20231731"/>
  <p:tag name="KSO_WM_UNIT_LAYERLEVEL" val="1_1"/>
  <p:tag name="KSO_WM_TAG_VERSION" val="3.0"/>
  <p:tag name="KSO_WM_DIAGRAM_GROUP_CODE" val="l1-1"/>
  <p:tag name="KSO_WM_UNIT_TYPE" val="l_i"/>
  <p:tag name="KSO_WM_UNIT_INDEX" val="1_2"/>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2199999988079071,&quot;colorType&quot;:1,&quot;foreColorIndex&quot;:5,&quot;pos&quot;:0.009999999776482582,&quot;transparency&quot;:0},{&quot;brightness&quot;:-0.09000000357627869,&quot;colorType&quot;:1,&quot;foreColorIndex&quot;:5,&quot;pos&quot;:0.77999997138977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3"/>
  <p:tag name="KSO_WM_TEMPLATE_CATEGORY" val="diagram"/>
  <p:tag name="KSO_WM_TEMPLATE_INDEX" val="20231731"/>
  <p:tag name="KSO_WM_UNIT_LAYERLEVEL" val="1_1"/>
  <p:tag name="KSO_WM_TAG_VERSION" val="3.0"/>
  <p:tag name="KSO_WM_DIAGRAM_GROUP_CODE" val="l1-1"/>
  <p:tag name="KSO_WM_UNIT_TYPE" val="l_i"/>
  <p:tag name="KSO_WM_UNIT_INDEX" val="1_3"/>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4000000059604645,&quot;colorType&quot;:1,&quot;foreColorIndex&quot;:5,&quot;pos&quot;:0.1899999976158142,&quot;transparency&quot;:0},{&quot;brightness&quot;:0,&quot;colorType&quot;:1,&quot;foreColorIndex&quot;:5,&quot;pos&quot;:0.92000001668930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4"/>
  <p:tag name="KSO_WM_TEMPLATE_CATEGORY" val="diagram"/>
  <p:tag name="KSO_WM_TEMPLATE_INDEX" val="20231731"/>
  <p:tag name="KSO_WM_UNIT_LAYERLEVEL" val="1_1"/>
  <p:tag name="KSO_WM_TAG_VERSION" val="3.0"/>
  <p:tag name="KSO_WM_DIAGRAM_GROUP_CODE" val="l1-1"/>
  <p:tag name="KSO_WM_UNIT_TYPE" val="l_i"/>
  <p:tag name="KSO_WM_UNIT_INDEX" val="1_4"/>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5,&quot;colorType&quot;:1,&quot;foreColorIndex&quot;:5,&quot;pos&quot;:0,&quot;transparency&quot;:0},{&quot;brightness&quot;:0.1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5"/>
  <p:tag name="KSO_WM_TEMPLATE_CATEGORY" val="diagram"/>
  <p:tag name="KSO_WM_TEMPLATE_INDEX" val="20231731"/>
  <p:tag name="KSO_WM_UNIT_LAYERLEVEL" val="1_1"/>
  <p:tag name="KSO_WM_TAG_VERSION" val="3.0"/>
  <p:tag name="KSO_WM_DIAGRAM_GROUP_CODE" val="l1-1"/>
  <p:tag name="KSO_WM_UNIT_TYPE" val="l_i"/>
  <p:tag name="KSO_WM_UNIT_INDEX" val="1_5"/>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25,&quot;colorType&quot;:1,&quot;foreColorIndex&quot;:5,&quot;pos&quot;:0.36000001430511475,&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6"/>
  <p:tag name="KSO_WM_TEMPLATE_CATEGORY" val="diagram"/>
  <p:tag name="KSO_WM_TEMPLATE_INDEX" val="20231731"/>
  <p:tag name="KSO_WM_UNIT_LAYERLEVEL" val="1_1"/>
  <p:tag name="KSO_WM_TAG_VERSION" val="3.0"/>
  <p:tag name="KSO_WM_DIAGRAM_GROUP_CODE" val="l1-1"/>
  <p:tag name="KSO_WM_UNIT_TYPE" val="l_i"/>
  <p:tag name="KSO_WM_UNIT_INDEX" val="1_6"/>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4000000059604645,&quot;colorType&quot;:1,&quot;foreColorIndex&quot;:5,&quot;pos&quot;:0.009999999776482582,&quot;transparency&quot;:0},{&quot;brightness&quot;:0,&quot;colorType&quot;:1,&quot;foreColorIndex&quot;:5,&quot;pos&quot;:0.92000001668930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7"/>
  <p:tag name="KSO_WM_TEMPLATE_CATEGORY" val="diagram"/>
  <p:tag name="KSO_WM_TEMPLATE_INDEX" val="20231731"/>
  <p:tag name="KSO_WM_UNIT_LAYERLEVEL" val="1_1"/>
  <p:tag name="KSO_WM_TAG_VERSION" val="3.0"/>
  <p:tag name="KSO_WM_DIAGRAM_GROUP_CODE" val="l1-1"/>
  <p:tag name="KSO_WM_UNIT_TYPE" val="l_i"/>
  <p:tag name="KSO_WM_UNIT_INDEX" val="1_7"/>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25,&quot;colorType&quot;:1,&quot;foreColorIndex&quot;:5,&quot;pos&quot;:0.2800000011920929,&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8"/>
  <p:tag name="KSO_WM_TEMPLATE_CATEGORY" val="diagram"/>
  <p:tag name="KSO_WM_TEMPLATE_INDEX" val="20231731"/>
  <p:tag name="KSO_WM_UNIT_LAYERLEVEL" val="1_1"/>
  <p:tag name="KSO_WM_TAG_VERSION" val="3.0"/>
  <p:tag name="KSO_WM_DIAGRAM_GROUP_CODE" val="l1-1"/>
  <p:tag name="KSO_WM_UNIT_TYPE" val="l_i"/>
  <p:tag name="KSO_WM_UNIT_INDEX" val="1_8"/>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44999998807907104,&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9"/>
  <p:tag name="KSO_WM_TEMPLATE_CATEGORY" val="diagram"/>
  <p:tag name="KSO_WM_TEMPLATE_INDEX" val="20231731"/>
  <p:tag name="KSO_WM_UNIT_LAYERLEVEL" val="1_1"/>
  <p:tag name="KSO_WM_TAG_VERSION" val="3.0"/>
  <p:tag name="KSO_WM_DIAGRAM_GROUP_CODE" val="l1-1"/>
  <p:tag name="KSO_WM_UNIT_TYPE" val="l_i"/>
  <p:tag name="KSO_WM_UNIT_INDEX" val="1_9"/>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6399999856948853,&quot;colorType&quot;:1,&quot;foreColorIndex&quot;:5,&quot;pos&quot;:0,&quot;transparency&quot;:0},{&quot;brightness&quot;:0.23000000417232513,&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10"/>
  <p:tag name="KSO_WM_TEMPLATE_CATEGORY" val="diagram"/>
  <p:tag name="KSO_WM_TEMPLATE_INDEX" val="20231731"/>
  <p:tag name="KSO_WM_UNIT_LAYERLEVEL" val="1_1"/>
  <p:tag name="KSO_WM_TAG_VERSION" val="3.0"/>
  <p:tag name="KSO_WM_DIAGRAM_GROUP_CODE" val="l1-1"/>
  <p:tag name="KSO_WM_UNIT_TYPE" val="l_i"/>
  <p:tag name="KSO_WM_UNIT_INDEX" val="1_10"/>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11"/>
  <p:tag name="KSO_WM_TEMPLATE_CATEGORY" val="diagram"/>
  <p:tag name="KSO_WM_TEMPLATE_INDEX" val="20231731"/>
  <p:tag name="KSO_WM_UNIT_LAYERLEVEL" val="1_1"/>
  <p:tag name="KSO_WM_TAG_VERSION" val="3.0"/>
  <p:tag name="KSO_WM_DIAGRAM_GROUP_CODE" val="l1-1"/>
  <p:tag name="KSO_WM_UNIT_TYPE" val="l_i"/>
  <p:tag name="KSO_WM_UNIT_INDEX" val="1_11"/>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12"/>
  <p:tag name="KSO_WM_TEMPLATE_CATEGORY" val="diagram"/>
  <p:tag name="KSO_WM_TEMPLATE_INDEX" val="20231731"/>
  <p:tag name="KSO_WM_UNIT_LAYERLEVEL" val="1_1"/>
  <p:tag name="KSO_WM_TAG_VERSION" val="3.0"/>
  <p:tag name="KSO_WM_DIAGRAM_GROUP_CODE" val="l1-1"/>
  <p:tag name="KSO_WM_UNIT_TYPE" val="l_i"/>
  <p:tag name="KSO_WM_UNIT_INDEX" val="1_12"/>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gradient&quot;:[{&quot;brightness&quot;:0.4000000059604645,&quot;colorType&quot;:1,&quot;foreColorIndex&quot;:5,&quot;pos&quot;:0.009999999776482582,&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13"/>
  <p:tag name="KSO_WM_TEMPLATE_CATEGORY" val="diagram"/>
  <p:tag name="KSO_WM_TEMPLATE_INDEX" val="20231731"/>
  <p:tag name="KSO_WM_UNIT_LAYERLEVEL" val="1_1"/>
  <p:tag name="KSO_WM_TAG_VERSION" val="3.0"/>
  <p:tag name="KSO_WM_DIAGRAM_GROUP_CODE" val="l1-1"/>
  <p:tag name="KSO_WM_UNIT_TYPE" val="l_i"/>
  <p:tag name="KSO_WM_UNIT_INDEX" val="1_13"/>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14"/>
  <p:tag name="KSO_WM_TEMPLATE_CATEGORY" val="diagram"/>
  <p:tag name="KSO_WM_TEMPLATE_INDEX" val="20231731"/>
  <p:tag name="KSO_WM_UNIT_LAYERLEVEL" val="1_1"/>
  <p:tag name="KSO_WM_TAG_VERSION" val="3.0"/>
  <p:tag name="KSO_WM_DIAGRAM_GROUP_CODE" val="l1-1"/>
  <p:tag name="KSO_WM_UNIT_TYPE" val="l_i"/>
  <p:tag name="KSO_WM_UNIT_INDEX" val="1_14"/>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gradient&quot;:[{&quot;brightness&quot;:0.800000011920929,&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2*l_i*1_15"/>
  <p:tag name="KSO_WM_TEMPLATE_CATEGORY" val="diagram"/>
  <p:tag name="KSO_WM_TEMPLATE_INDEX" val="20231731"/>
  <p:tag name="KSO_WM_UNIT_LAYERLEVEL" val="1_1"/>
  <p:tag name="KSO_WM_TAG_VERSION" val="3.0"/>
  <p:tag name="KSO_WM_DIAGRAM_GROUP_CODE" val="l1-1"/>
  <p:tag name="KSO_WM_UNIT_TYPE" val="l_i"/>
  <p:tag name="KSO_WM_UNIT_INDEX" val="1_15"/>
  <p:tag name="KSO_WM_DIAGRAM_VERSION" val="3"/>
  <p:tag name="KSO_WM_DIAGRAM_COLOR_TRICK" val="1"/>
  <p:tag name="KSO_WM_DIAGRAM_COLOR_TEXT_CAN_REMOVE" val="n"/>
  <p:tag name="KSO_WM_DIAGRAM_MAX_ITEMCNT" val="6"/>
  <p:tag name="KSO_WM_DIAGRAM_MIN_ITEMCNT" val="2"/>
  <p:tag name="KSO_WM_DIAGRAM_VIRTUALLY_FRAME" val="{&quot;height&quot;:322.30948211429626,&quot;left&quot;:67.6,&quot;top&quot;:166.82503937007874,&quot;width&quot;:824.8}"/>
  <p:tag name="KSO_WM_DIAGRAM_COLOR_MATCH_VALUE" val="{&quot;shape&quot;:{&quot;fill&quot;:{&quot;type&quot;:0},&quot;glow&quot;:{&quot;colorType&quot;:0},&quot;line&quot;:{&quot;gradient&quot;:[{&quot;brightness&quot;:0.6000000238418579,&quot;colorType&quot;:1,&quot;foreColorIndex&quot;:5,&quot;pos&quot;:0,&quot;transparency&quot;:0},{&quot;brightness&quot;:0,&quot;colorType&quot;:1,&quot;foreColorIndex&quot;:5,&quot;pos&quot;:0.9200000166893005,&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8194</Words>
  <Application>WPS 演示</Application>
  <PresentationFormat>宽屏</PresentationFormat>
  <Paragraphs>168</Paragraphs>
  <Slides>30</Slides>
  <Notes>4</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30</vt:i4>
      </vt:variant>
    </vt:vector>
  </HeadingPairs>
  <TitlesOfParts>
    <vt:vector size="54" baseType="lpstr">
      <vt:lpstr>Arial</vt:lpstr>
      <vt:lpstr>宋体</vt:lpstr>
      <vt:lpstr>Wingdings</vt:lpstr>
      <vt:lpstr>微软雅黑</vt:lpstr>
      <vt:lpstr>Wingdings</vt:lpstr>
      <vt:lpstr>思源黑体 CN Bold</vt:lpstr>
      <vt:lpstr>黑体</vt:lpstr>
      <vt:lpstr>思源黑体 CN Medium</vt:lpstr>
      <vt:lpstr>思源黑体 Medium</vt:lpstr>
      <vt:lpstr>思源黑体 CN Light</vt:lpstr>
      <vt:lpstr>思源黑体 CN Normal</vt:lpstr>
      <vt:lpstr>Arial Unicode MS</vt:lpstr>
      <vt:lpstr>Calibri</vt:lpstr>
      <vt:lpstr>PingFang SC</vt:lpstr>
      <vt:lpstr>Segoe Print</vt:lpstr>
      <vt:lpstr>PingFang SC</vt:lpstr>
      <vt:lpstr>思源黑体 CN Bold</vt:lpstr>
      <vt:lpstr>思源黑体 CN Light</vt:lpstr>
      <vt:lpstr>思源黑体 CN Medium</vt:lpstr>
      <vt:lpstr>思源黑体 CN Normal</vt:lpstr>
      <vt:lpstr>思源黑体 Medium</vt:lpstr>
      <vt:lpstr>思源黑体 CN Heavy</vt:lpstr>
      <vt:lpstr>思源黑体 CN Heavy</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【经传多赢】狼道：A1120618120002</cp:lastModifiedBy>
  <cp:revision>324</cp:revision>
  <dcterms:created xsi:type="dcterms:W3CDTF">2022-12-31T05:43:00Z</dcterms:created>
  <dcterms:modified xsi:type="dcterms:W3CDTF">2026-04-10T08:39:14Z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A2AE6556849246C89D575294EFCCFF60_13</vt:lpwstr>
  </property>
</Properties>
</file>