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373" r:id="rId3"/>
    <p:sldId id="323" r:id="rId4"/>
    <p:sldId id="321" r:id="rId5"/>
    <p:sldId id="322" r:id="rId6"/>
    <p:sldId id="331" r:id="rId7"/>
    <p:sldId id="332" r:id="rId8"/>
    <p:sldId id="324" r:id="rId9"/>
    <p:sldId id="333" r:id="rId10"/>
    <p:sldId id="334" r:id="rId11"/>
    <p:sldId id="413" r:id="rId12"/>
    <p:sldId id="335" r:id="rId13"/>
    <p:sldId id="336" r:id="rId14"/>
    <p:sldId id="337" r:id="rId15"/>
    <p:sldId id="346" r:id="rId16"/>
    <p:sldId id="414" r:id="rId17"/>
    <p:sldId id="347" r:id="rId18"/>
    <p:sldId id="349" r:id="rId19"/>
    <p:sldId id="350" r:id="rId20"/>
    <p:sldId id="351" r:id="rId21"/>
    <p:sldId id="344" r:id="rId22"/>
    <p:sldId id="352" r:id="rId23"/>
    <p:sldId id="353" r:id="rId24"/>
    <p:sldId id="354" r:id="rId25"/>
    <p:sldId id="355" r:id="rId26"/>
    <p:sldId id="356" r:id="rId27"/>
    <p:sldId id="358" r:id="rId28"/>
    <p:sldId id="357" r:id="rId29"/>
    <p:sldId id="359" r:id="rId30"/>
    <p:sldId id="360" r:id="rId31"/>
    <p:sldId id="415" r:id="rId32"/>
    <p:sldId id="416" r:id="rId33"/>
    <p:sldId id="417" r:id="rId34"/>
    <p:sldId id="418" r:id="rId35"/>
    <p:sldId id="420" r:id="rId36"/>
    <p:sldId id="422" r:id="rId37"/>
    <p:sldId id="423" r:id="rId38"/>
    <p:sldId id="424" r:id="rId39"/>
    <p:sldId id="425" r:id="rId40"/>
    <p:sldId id="427" r:id="rId41"/>
    <p:sldId id="428" r:id="rId42"/>
    <p:sldId id="429" r:id="rId43"/>
    <p:sldId id="431" r:id="rId44"/>
    <p:sldId id="433" r:id="rId45"/>
    <p:sldId id="430" r:id="rId46"/>
    <p:sldId id="371" r:id="rId47"/>
    <p:sldId id="432" r:id="rId48"/>
    <p:sldId id="327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 userDrawn="1">
          <p15:clr>
            <a:srgbClr val="A4A3A4"/>
          </p15:clr>
        </p15:guide>
        <p15:guide id="2" pos="3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1"/>
        <p:guide pos="36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image" Target="../media/image17.png"/><Relationship Id="rId2" Type="http://schemas.openxmlformats.org/officeDocument/2006/relationships/tags" Target="../tags/tag5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Relationship Id="rId3" Type="http://schemas.openxmlformats.org/officeDocument/2006/relationships/image" Target="../media/image18.png"/><Relationship Id="rId2" Type="http://schemas.openxmlformats.org/officeDocument/2006/relationships/tags" Target="../tags/tag59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2.xml"/><Relationship Id="rId3" Type="http://schemas.openxmlformats.org/officeDocument/2006/relationships/image" Target="../media/image19.png"/><Relationship Id="rId2" Type="http://schemas.openxmlformats.org/officeDocument/2006/relationships/tags" Target="../tags/tag61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0.png"/><Relationship Id="rId2" Type="http://schemas.openxmlformats.org/officeDocument/2006/relationships/tags" Target="../tags/tag66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tags" Target="../tags/tag68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24.png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5.png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26.png"/><Relationship Id="rId2" Type="http://schemas.openxmlformats.org/officeDocument/2006/relationships/tags" Target="../tags/tag76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12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11.png"/><Relationship Id="rId2" Type="http://schemas.openxmlformats.org/officeDocument/2006/relationships/tags" Target="../tags/tag2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image" Target="../media/image27.png"/><Relationship Id="rId2" Type="http://schemas.openxmlformats.org/officeDocument/2006/relationships/tags" Target="../tags/tag81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4.xml"/><Relationship Id="rId3" Type="http://schemas.openxmlformats.org/officeDocument/2006/relationships/image" Target="../media/image28.png"/><Relationship Id="rId2" Type="http://schemas.openxmlformats.org/officeDocument/2006/relationships/tags" Target="../tags/tag83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29.png"/><Relationship Id="rId2" Type="http://schemas.openxmlformats.org/officeDocument/2006/relationships/tags" Target="../tags/tag85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8.xml"/><Relationship Id="rId3" Type="http://schemas.openxmlformats.org/officeDocument/2006/relationships/image" Target="../media/image30.png"/><Relationship Id="rId2" Type="http://schemas.openxmlformats.org/officeDocument/2006/relationships/tags" Target="../tags/tag87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0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tags" Target="../tags/tag89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2.xml"/><Relationship Id="rId3" Type="http://schemas.openxmlformats.org/officeDocument/2006/relationships/image" Target="../media/image34.png"/><Relationship Id="rId2" Type="http://schemas.openxmlformats.org/officeDocument/2006/relationships/tags" Target="../tags/tag91.xml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4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93.xml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37.png"/><Relationship Id="rId2" Type="http://schemas.openxmlformats.org/officeDocument/2006/relationships/tags" Target="../tags/tag95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38.png"/><Relationship Id="rId2" Type="http://schemas.openxmlformats.org/officeDocument/2006/relationships/tags" Target="../tags/tag97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4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2.xml"/><Relationship Id="rId2" Type="http://schemas.openxmlformats.org/officeDocument/2006/relationships/image" Target="../media/image13.png"/><Relationship Id="rId19" Type="http://schemas.openxmlformats.org/officeDocument/2006/relationships/tags" Target="../tags/tag41.xm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tags" Target="../tags/tag101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4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tags" Target="../tags/tag103.xml"/><Relationship Id="rId1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tags" Target="../tags/tag105.xml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06.xml"/><Relationship Id="rId10" Type="http://schemas.openxmlformats.org/officeDocument/2006/relationships/image" Target="../media/image51.png"/><Relationship Id="rId1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8.xml"/><Relationship Id="rId3" Type="http://schemas.openxmlformats.org/officeDocument/2006/relationships/image" Target="../media/image52.png"/><Relationship Id="rId2" Type="http://schemas.openxmlformats.org/officeDocument/2006/relationships/tags" Target="../tags/tag107.xml"/><Relationship Id="rId1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0.xml"/><Relationship Id="rId3" Type="http://schemas.openxmlformats.org/officeDocument/2006/relationships/image" Target="../media/image53.png"/><Relationship Id="rId2" Type="http://schemas.openxmlformats.org/officeDocument/2006/relationships/tags" Target="../tags/tag109.xml"/><Relationship Id="rId1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2.xml"/><Relationship Id="rId3" Type="http://schemas.openxmlformats.org/officeDocument/2006/relationships/image" Target="../media/image54.png"/><Relationship Id="rId2" Type="http://schemas.openxmlformats.org/officeDocument/2006/relationships/tags" Target="../tags/tag111.xml"/><Relationship Id="rId1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4.xml"/><Relationship Id="rId3" Type="http://schemas.openxmlformats.org/officeDocument/2006/relationships/image" Target="../media/image55.png"/><Relationship Id="rId2" Type="http://schemas.openxmlformats.org/officeDocument/2006/relationships/tags" Target="../tags/tag113.xml"/><Relationship Id="rId1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6.xml"/><Relationship Id="rId3" Type="http://schemas.openxmlformats.org/officeDocument/2006/relationships/image" Target="../media/image56.png"/><Relationship Id="rId2" Type="http://schemas.openxmlformats.org/officeDocument/2006/relationships/tags" Target="../tags/tag115.xml"/><Relationship Id="rId1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8.xml"/><Relationship Id="rId3" Type="http://schemas.openxmlformats.org/officeDocument/2006/relationships/image" Target="../media/image57.png"/><Relationship Id="rId2" Type="http://schemas.openxmlformats.org/officeDocument/2006/relationships/tags" Target="../tags/tag117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0.xml"/><Relationship Id="rId3" Type="http://schemas.openxmlformats.org/officeDocument/2006/relationships/image" Target="../media/image58.png"/><Relationship Id="rId2" Type="http://schemas.openxmlformats.org/officeDocument/2006/relationships/tags" Target="../tags/tag119.xml"/><Relationship Id="rId1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2.xml"/><Relationship Id="rId3" Type="http://schemas.openxmlformats.org/officeDocument/2006/relationships/image" Target="../media/image59.png"/><Relationship Id="rId2" Type="http://schemas.openxmlformats.org/officeDocument/2006/relationships/tags" Target="../tags/tag121.xml"/><Relationship Id="rId1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4.xml"/><Relationship Id="rId3" Type="http://schemas.openxmlformats.org/officeDocument/2006/relationships/image" Target="../media/image60.png"/><Relationship Id="rId2" Type="http://schemas.openxmlformats.org/officeDocument/2006/relationships/tags" Target="../tags/tag123.xml"/><Relationship Id="rId1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6.xml"/><Relationship Id="rId3" Type="http://schemas.openxmlformats.org/officeDocument/2006/relationships/image" Target="../media/image61.png"/><Relationship Id="rId2" Type="http://schemas.openxmlformats.org/officeDocument/2006/relationships/tags" Target="../tags/tag125.xml"/><Relationship Id="rId1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8.xml"/><Relationship Id="rId3" Type="http://schemas.openxmlformats.org/officeDocument/2006/relationships/image" Target="../media/image62.png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image" Target="../media/image69.png"/><Relationship Id="rId7" Type="http://schemas.openxmlformats.org/officeDocument/2006/relationships/image" Target="../media/image68.png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130.xml"/><Relationship Id="rId10" Type="http://schemas.openxmlformats.org/officeDocument/2006/relationships/image" Target="../media/image71.png"/><Relationship Id="rId1" Type="http://schemas.openxmlformats.org/officeDocument/2006/relationships/tags" Target="../tags/tag129.xml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3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3.xml"/><Relationship Id="rId2" Type="http://schemas.openxmlformats.org/officeDocument/2006/relationships/image" Target="../media/image74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1.xml"/><Relationship Id="rId3" Type="http://schemas.openxmlformats.org/officeDocument/2006/relationships/image" Target="../media/image15.png"/><Relationship Id="rId2" Type="http://schemas.openxmlformats.org/officeDocument/2006/relationships/tags" Target="../tags/tag50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image" Target="../media/image16.png"/><Relationship Id="rId2" Type="http://schemas.openxmlformats.org/officeDocument/2006/relationships/tags" Target="../tags/tag55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合肥加地址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青岛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11-2佛山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80" y="875030"/>
            <a:ext cx="9429750" cy="51079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40" y="506730"/>
            <a:ext cx="9345295" cy="50622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9235" y="5604510"/>
            <a:ext cx="7548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规律一：突破</a:t>
            </a:r>
            <a:r>
              <a:rPr lang="en-US" altLang="zh-CN">
                <a:solidFill>
                  <a:schemeClr val="bg1"/>
                </a:solidFill>
              </a:rPr>
              <a:t>3700</a:t>
            </a:r>
            <a:r>
              <a:rPr lang="zh-CN" altLang="en-US">
                <a:solidFill>
                  <a:schemeClr val="bg1"/>
                </a:solidFill>
              </a:rPr>
              <a:t>参考前面两次的牛市长期平台突破一旦拉升容易单边。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06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1700</a:t>
            </a:r>
            <a:r>
              <a:rPr lang="zh-CN" altLang="en-US">
                <a:solidFill>
                  <a:schemeClr val="bg1"/>
                </a:solidFill>
              </a:rPr>
              <a:t>点做了近</a:t>
            </a:r>
            <a:r>
              <a:rPr lang="en-US" altLang="zh-CN">
                <a:solidFill>
                  <a:schemeClr val="bg1"/>
                </a:solidFill>
              </a:rPr>
              <a:t>4</a:t>
            </a:r>
            <a:r>
              <a:rPr lang="zh-CN" altLang="en-US">
                <a:solidFill>
                  <a:schemeClr val="bg1"/>
                </a:solidFill>
              </a:rPr>
              <a:t>个月箱体后单边；</a:t>
            </a:r>
            <a:r>
              <a:rPr lang="en-US" altLang="zh-CN">
                <a:solidFill>
                  <a:schemeClr val="bg1"/>
                </a:solidFill>
              </a:rPr>
              <a:t>14</a:t>
            </a:r>
            <a:r>
              <a:rPr lang="zh-CN" altLang="en-US">
                <a:solidFill>
                  <a:schemeClr val="bg1"/>
                </a:solidFill>
              </a:rPr>
              <a:t>年直接国字头带动指数单边。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规律二：平台成为未来大跌后的绝对大底支撑。还有点远，先享受牛市。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65045" y="773430"/>
            <a:ext cx="6888480" cy="3969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>
                <a:solidFill>
                  <a:schemeClr val="bg1"/>
                </a:solidFill>
              </a:rPr>
              <a:t>07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1500</a:t>
            </a:r>
            <a:r>
              <a:rPr lang="zh-CN" altLang="en-US">
                <a:solidFill>
                  <a:schemeClr val="bg1"/>
                </a:solidFill>
              </a:rPr>
              <a:t>家公司、</a:t>
            </a:r>
            <a:r>
              <a:rPr lang="en-US">
                <a:solidFill>
                  <a:schemeClr val="bg1"/>
                </a:solidFill>
              </a:rPr>
              <a:t>6124</a:t>
            </a:r>
            <a:r>
              <a:rPr lang="zh-CN" altLang="en-US">
                <a:solidFill>
                  <a:schemeClr val="bg1"/>
                </a:solidFill>
              </a:rPr>
              <a:t>总市值</a:t>
            </a:r>
            <a:r>
              <a:rPr lang="en-US" altLang="zh-CN">
                <a:solidFill>
                  <a:schemeClr val="bg1"/>
                </a:solidFill>
              </a:rPr>
              <a:t>35</a:t>
            </a:r>
            <a:r>
              <a:rPr lang="zh-CN" altLang="en-US">
                <a:solidFill>
                  <a:schemeClr val="bg1"/>
                </a:solidFill>
              </a:rPr>
              <a:t>万亿、平均一家公司</a:t>
            </a:r>
            <a:r>
              <a:rPr lang="en-US" altLang="zh-CN">
                <a:solidFill>
                  <a:schemeClr val="bg1"/>
                </a:solidFill>
              </a:rPr>
              <a:t>230</a:t>
            </a:r>
            <a:r>
              <a:rPr lang="zh-CN" altLang="en-US">
                <a:solidFill>
                  <a:schemeClr val="bg1"/>
                </a:solidFill>
              </a:rPr>
              <a:t>亿市值。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2750</a:t>
            </a:r>
            <a:r>
              <a:rPr lang="zh-CN" altLang="en-US">
                <a:solidFill>
                  <a:schemeClr val="bg1"/>
                </a:solidFill>
              </a:rPr>
              <a:t>家公司、</a:t>
            </a:r>
            <a:r>
              <a:rPr lang="en-US" altLang="zh-CN">
                <a:solidFill>
                  <a:schemeClr val="bg1"/>
                </a:solidFill>
              </a:rPr>
              <a:t>5178</a:t>
            </a:r>
            <a:r>
              <a:rPr lang="zh-CN" altLang="en-US">
                <a:solidFill>
                  <a:schemeClr val="bg1"/>
                </a:solidFill>
              </a:rPr>
              <a:t>总市值</a:t>
            </a:r>
            <a:r>
              <a:rPr lang="en-US" altLang="zh-CN">
                <a:solidFill>
                  <a:schemeClr val="bg1"/>
                </a:solidFill>
              </a:rPr>
              <a:t>78</a:t>
            </a:r>
            <a:r>
              <a:rPr lang="zh-CN" altLang="en-US">
                <a:solidFill>
                  <a:schemeClr val="bg1"/>
                </a:solidFill>
              </a:rPr>
              <a:t>万亿、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平均一家公司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280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亿市值。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现在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5350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家公司、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万亿、平均一家公司 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187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亿市值。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按照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07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230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亿计算是：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4700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点左右。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按照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15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年的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280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亿计算是：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5700</a:t>
            </a:r>
            <a:r>
              <a:rPr lang="zh-CN" altLang="en-US">
                <a:solidFill>
                  <a:schemeClr val="bg1"/>
                </a:solidFill>
                <a:sym typeface="+mn-ea"/>
              </a:rPr>
              <a:t>点左右。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  <a:sym typeface="+mn-ea"/>
              </a:rPr>
              <a:t>巴菲特算法：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总市值超过</a:t>
            </a:r>
            <a:r>
              <a:rPr lang="en-US" altLang="zh-CN">
                <a:solidFill>
                  <a:schemeClr val="bg1"/>
                </a:solidFill>
              </a:rPr>
              <a:t>GDP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r>
              <a:rPr lang="en-US" altLang="zh-CN">
                <a:solidFill>
                  <a:schemeClr val="bg1"/>
                </a:solidFill>
              </a:rPr>
              <a:t>100%</a:t>
            </a:r>
            <a:r>
              <a:rPr lang="zh-CN" altLang="en-US">
                <a:solidFill>
                  <a:schemeClr val="bg1"/>
                </a:solidFill>
              </a:rPr>
              <a:t>就是高估。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GDP</a:t>
            </a:r>
            <a:r>
              <a:rPr lang="zh-CN" altLang="en-US">
                <a:solidFill>
                  <a:schemeClr val="bg1"/>
                </a:solidFill>
              </a:rPr>
              <a:t>预估：</a:t>
            </a:r>
            <a:r>
              <a:rPr lang="en-US" altLang="zh-CN">
                <a:solidFill>
                  <a:schemeClr val="bg1"/>
                </a:solidFill>
              </a:rPr>
              <a:t>136——140</a:t>
            </a:r>
            <a:r>
              <a:rPr lang="zh-CN" altLang="en-US">
                <a:solidFill>
                  <a:schemeClr val="bg1"/>
                </a:solidFill>
              </a:rPr>
              <a:t>万亿。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3800</a:t>
            </a:r>
            <a:r>
              <a:rPr lang="zh-CN" altLang="en-US">
                <a:solidFill>
                  <a:schemeClr val="bg1"/>
                </a:solidFill>
              </a:rPr>
              <a:t>点</a:t>
            </a:r>
            <a:r>
              <a:rPr lang="en-US" altLang="zh-CN">
                <a:solidFill>
                  <a:schemeClr val="bg1"/>
                </a:solidFill>
              </a:rPr>
              <a:t>100</a:t>
            </a:r>
            <a:r>
              <a:rPr lang="zh-CN" altLang="en-US">
                <a:solidFill>
                  <a:schemeClr val="bg1"/>
                </a:solidFill>
              </a:rPr>
              <a:t>万亿，</a:t>
            </a:r>
            <a:r>
              <a:rPr lang="en-US" altLang="zh-CN">
                <a:solidFill>
                  <a:schemeClr val="bg1"/>
                </a:solidFill>
                <a:sym typeface="+mn-ea"/>
              </a:rPr>
              <a:t>136——</a:t>
            </a:r>
            <a:r>
              <a:rPr lang="en-US" altLang="zh-CN">
                <a:solidFill>
                  <a:schemeClr val="bg1"/>
                </a:solidFill>
              </a:rPr>
              <a:t>140</a:t>
            </a:r>
            <a:r>
              <a:rPr lang="zh-CN" altLang="en-US">
                <a:solidFill>
                  <a:schemeClr val="bg1"/>
                </a:solidFill>
              </a:rPr>
              <a:t>万亿：</a:t>
            </a:r>
            <a:r>
              <a:rPr lang="en-US" altLang="zh-CN">
                <a:solidFill>
                  <a:schemeClr val="bg1"/>
                </a:solidFill>
              </a:rPr>
              <a:t>5100——5300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010" y="4371975"/>
            <a:ext cx="5924550" cy="1733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换挡四季度</a:t>
            </a:r>
            <a:endParaRPr lang="zh-CN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2005013" y="2219325"/>
            <a:ext cx="8181974" cy="24193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34620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对比</a:t>
            </a:r>
            <a:r>
              <a:rPr lang="en-US" altLang="zh-CN" sz="2800">
                <a:solidFill>
                  <a:schemeClr val="bg1"/>
                </a:solidFill>
              </a:rPr>
              <a:t>14</a:t>
            </a:r>
            <a:r>
              <a:rPr lang="zh-CN" altLang="en-US" sz="2800">
                <a:solidFill>
                  <a:schemeClr val="bg1"/>
                </a:solidFill>
              </a:rPr>
              <a:t>年底和</a:t>
            </a:r>
            <a:r>
              <a:rPr lang="en-US" altLang="zh-CN" sz="2800">
                <a:solidFill>
                  <a:schemeClr val="bg1"/>
                </a:solidFill>
              </a:rPr>
              <a:t>15</a:t>
            </a:r>
            <a:r>
              <a:rPr lang="zh-CN" altLang="en-US" sz="2800">
                <a:solidFill>
                  <a:schemeClr val="bg1"/>
                </a:solidFill>
              </a:rPr>
              <a:t>年初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" y="1543050"/>
            <a:ext cx="4255135" cy="4012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080" y="2048510"/>
            <a:ext cx="6829425" cy="27603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27508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14</a:t>
            </a:r>
            <a:r>
              <a:rPr lang="zh-CN" altLang="en-US" sz="2800">
                <a:solidFill>
                  <a:schemeClr val="bg1"/>
                </a:solidFill>
              </a:rPr>
              <a:t>年底和</a:t>
            </a:r>
            <a:r>
              <a:rPr lang="en-US" altLang="zh-CN" sz="2800">
                <a:solidFill>
                  <a:schemeClr val="bg1"/>
                </a:solidFill>
              </a:rPr>
              <a:t>15</a:t>
            </a:r>
            <a:r>
              <a:rPr lang="zh-CN" altLang="en-US" sz="2800">
                <a:solidFill>
                  <a:schemeClr val="bg1"/>
                </a:solidFill>
              </a:rPr>
              <a:t>年初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909320"/>
            <a:ext cx="9785985" cy="5300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975" y="809625"/>
            <a:ext cx="9079230" cy="4723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69440" y="5702300"/>
            <a:ext cx="767905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四季度冲高容易回落。如果四季度阴线一季度容易有好机会。对比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底部阳线确立后的节奏类似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年底和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</a:t>
            </a:r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年初。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小行情四季度，有效行情一季度</a:t>
            </a:r>
            <a:endParaRPr lang="zh-CN" sz="28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月线规律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4860" y="5928995"/>
            <a:ext cx="656907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四季度先跌是好事、指数无忧。</a:t>
            </a:r>
            <a:endParaRPr lang="zh-CN" altLang="en-US" sz="18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0" y="927735"/>
            <a:ext cx="9189720" cy="4781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短线看点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449070"/>
            <a:ext cx="6083274" cy="396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04380" y="1536065"/>
            <a:ext cx="439991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2"/>
                </a:solidFill>
              </a:rPr>
              <a:t>B点回档，还是这里S点后走调整。</a:t>
            </a:r>
            <a:endParaRPr lang="zh-CN" altLang="en-US">
              <a:solidFill>
                <a:schemeClr val="bg2"/>
              </a:solidFill>
            </a:endParaRPr>
          </a:p>
          <a:p>
            <a:pPr algn="l"/>
            <a:endParaRPr lang="zh-CN" altLang="en-US">
              <a:solidFill>
                <a:schemeClr val="bg2"/>
              </a:solidFill>
            </a:endParaRPr>
          </a:p>
          <a:p>
            <a:pPr algn="l"/>
            <a:r>
              <a:rPr lang="zh-CN" altLang="en-US">
                <a:solidFill>
                  <a:schemeClr val="bg2"/>
                </a:solidFill>
              </a:rPr>
              <a:t>下面有两个缺口分别是3926和3950.平均股价对应的是20.69和21.04。</a:t>
            </a:r>
            <a:endParaRPr lang="zh-CN" altLang="en-US">
              <a:solidFill>
                <a:schemeClr val="bg2"/>
              </a:solidFill>
            </a:endParaRPr>
          </a:p>
          <a:p>
            <a:pPr algn="l"/>
            <a:r>
              <a:rPr lang="zh-CN" altLang="en-US">
                <a:solidFill>
                  <a:schemeClr val="bg2"/>
                </a:solidFill>
              </a:rPr>
              <a:t>这里目前是B点死叉，如果接下来回落平均股价不跌破20.7这个缺口，那么就是B点回档，然后就可以开启下一轮的行情。如果跌破的话下方的孕线回踩的位置不可以跌破，如果跌破就基本看到熊线后才有新的机会了。</a:t>
            </a:r>
            <a:endParaRPr lang="zh-CN" altLang="en-US">
              <a:solidFill>
                <a:schemeClr val="bg2"/>
              </a:solidFill>
            </a:endParaRPr>
          </a:p>
          <a:p>
            <a:pPr algn="l"/>
            <a:endParaRPr lang="zh-CN" altLang="en-US">
              <a:solidFill>
                <a:schemeClr val="bg2"/>
              </a:solidFill>
            </a:endParaRPr>
          </a:p>
          <a:p>
            <a:pPr algn="l"/>
            <a:r>
              <a:rPr lang="zh-CN" altLang="en-US">
                <a:solidFill>
                  <a:schemeClr val="bg2"/>
                </a:solidFill>
              </a:rPr>
              <a:t>而孕线回踩的位置就是10.23日的探底拉升的位置，对应的平均股价是20.4.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073400" y="1142365"/>
            <a:ext cx="8595995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准备迎接大三浪的个股行情</a:t>
            </a:r>
            <a:endParaRPr lang="zh-CN" altLang="en-US" sz="54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——</a:t>
            </a:r>
            <a:r>
              <a:rPr lang="zh-CN" altLang="en-US" sz="3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牛市翻倍锦囊</a:t>
            </a:r>
            <a:endParaRPr lang="zh-CN" altLang="en-US" sz="3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 descr="曲线 7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65" y="1073785"/>
            <a:ext cx="3968115" cy="518223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拉满牛市格局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5" y="835660"/>
            <a:ext cx="10504805" cy="4883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7240" y="586676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3130" y="531431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" y="1452880"/>
            <a:ext cx="11909425" cy="33407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7240" y="5866765"/>
            <a:ext cx="10154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牛市行情之下，资金风险偏好增加，小盘机会凸显，选高弹性的小盘股，机会更明显，超额收益更明显，爆发力更强！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45" y="802640"/>
            <a:ext cx="8480425" cy="49695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市场分化严重，空赚指数不赚钱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4480" y="5423535"/>
            <a:ext cx="116230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也是我们严选明亚</a:t>
            </a:r>
            <a:r>
              <a:rPr lang="en-US" altLang="zh-CN">
                <a:solidFill>
                  <a:schemeClr val="bg1"/>
                </a:solidFill>
              </a:rPr>
              <a:t>1000</a:t>
            </a:r>
            <a:r>
              <a:rPr lang="zh-CN" altLang="en-US">
                <a:solidFill>
                  <a:schemeClr val="bg1"/>
                </a:solidFill>
              </a:rPr>
              <a:t>指数增强的原因。避免市场出现风格切换，比如大小盘切换，新基兴华景明属于</a:t>
            </a:r>
            <a:r>
              <a:rPr lang="en-US" altLang="zh-CN">
                <a:solidFill>
                  <a:schemeClr val="bg1"/>
                </a:solidFill>
              </a:rPr>
              <a:t>lof</a:t>
            </a:r>
            <a:r>
              <a:rPr lang="zh-CN" altLang="en-US">
                <a:solidFill>
                  <a:schemeClr val="bg1"/>
                </a:solidFill>
              </a:rPr>
              <a:t>可对冲。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320" y="826135"/>
            <a:ext cx="7324725" cy="43053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" y="1715770"/>
            <a:ext cx="3670300" cy="342582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918585" y="582295"/>
            <a:ext cx="3133725" cy="5836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470" y="582295"/>
            <a:ext cx="2996565" cy="58623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" y="2004060"/>
            <a:ext cx="10609580" cy="3393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牛市不做短，熊市不做中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370" y="5763260"/>
            <a:ext cx="8153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回想</a:t>
            </a:r>
            <a:r>
              <a:rPr lang="en-US" altLang="zh-CN" b="1">
                <a:solidFill>
                  <a:schemeClr val="bg1"/>
                </a:solidFill>
              </a:rPr>
              <a:t>24.9</a:t>
            </a:r>
            <a:r>
              <a:rPr lang="zh-CN" altLang="en-US" b="1">
                <a:solidFill>
                  <a:schemeClr val="bg1"/>
                </a:solidFill>
              </a:rPr>
              <a:t>月首推戴维斯双击是持股的底气。仓位用来做调节。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三月和六月巡讲的飞龙股份、盈康生命、能科科技、浙江仙通、华懋科技、华盛昌均创出新高，飞龙股份翻倍。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819150"/>
            <a:ext cx="6431915" cy="4870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880" y="454025"/>
            <a:ext cx="3001010" cy="62972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英伟达链是最好的证明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866775"/>
            <a:ext cx="7181850" cy="5124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5872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英伟达链是最好的证明（涨价预期）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" y="903605"/>
            <a:ext cx="10378378" cy="540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牛市不只走一年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十年平台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3700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换挡四季度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拉满牛市格局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43021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涨价延伸（金属</a:t>
            </a:r>
            <a:r>
              <a:rPr lang="en-US" altLang="zh-CN" sz="2800">
                <a:solidFill>
                  <a:schemeClr val="bg1"/>
                </a:solidFill>
              </a:rPr>
              <a:t>+</a:t>
            </a:r>
            <a:r>
              <a:rPr lang="zh-CN" altLang="en-US" sz="2800">
                <a:solidFill>
                  <a:schemeClr val="bg1"/>
                </a:solidFill>
              </a:rPr>
              <a:t>新能源</a:t>
            </a:r>
            <a:r>
              <a:rPr lang="zh-CN" sz="2800">
                <a:solidFill>
                  <a:schemeClr val="bg1"/>
                </a:solidFill>
              </a:rPr>
              <a:t>）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8800" y="779780"/>
            <a:ext cx="1075626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阳光电源10月28日在与投资者电话交流时表示，预计今年国内储能新增装机130GWh左右，明年在150GWh—200GWh之间进一步增长。此外GGII预测，2025年全球储能电池需求将介于500 - 550GWh之间，2026年更是在此基础上同比增长35%，达到700GWh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锂电：自9月中旬以来，六氟磷酸锂价格开启快速上行通道，最近更是出现了跳跃式上涨。截至10月27日，国产六氟磷酸锂现货均价报97500元/吨，价格区间95000~100000元/吨，单日上涨4500元/吨，涨幅显著。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随着六氟磷酸锂持续的涨价，资金对锂电明年业绩拐点预期明确，最近除了六氟磷酸锂外，正极、负极、电解液甚至隔膜等都有一定程度的上涨。所以可留意相关产业链的机会。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2025年9月8日印尼Grasberg铜矿因极端天气引发泥石流，80万吨湿润物质涌入矿井，导致2人死亡、5人失踪，矿井基础设施严重损毁。‌‌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深层影响‌：该矿年产铜70万吨占全球供应3.2%，停产导致高盛、摩根大通等机构预测2025年全球铜供应缺口将达50万吨，LME铜价单日涨幅超300美元至10442美元/吨。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10月29日市场关注点已从AI对铜的直接需求，转向其庞大电力消耗对高耗能冶炼产能的间接挤出效应，澳大利亚力拓铝厂因电力合同问题考虑停产的事件，揭示了AI发展不仅是铜的需求端增量，更可能成为供给端的收缩催化剂，从而加剧全球精炼铜的供需错配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35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光伏（硅材料和逆变器）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" y="708025"/>
            <a:ext cx="7863840" cy="42595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390" y="2103755"/>
            <a:ext cx="5612130" cy="4307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7560" y="429260"/>
            <a:ext cx="4326255" cy="35071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53465" y="5157470"/>
            <a:ext cx="3840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硅料：大全能源、通威股份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硅片：弘元绿能、</a:t>
            </a:r>
            <a:r>
              <a:rPr lang="en-US" altLang="zh-CN">
                <a:solidFill>
                  <a:schemeClr val="bg1"/>
                </a:solidFill>
              </a:rPr>
              <a:t>tcl</a:t>
            </a:r>
            <a:r>
              <a:rPr lang="zh-CN" altLang="en-US">
                <a:solidFill>
                  <a:schemeClr val="bg1"/>
                </a:solidFill>
              </a:rPr>
              <a:t>中环、隆基绿能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自动化设备：金辰股份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4094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光伏（硅材料和逆变器）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271905"/>
            <a:ext cx="5895340" cy="40786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105" y="1219200"/>
            <a:ext cx="5137894" cy="41832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74995" y="178435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锂电产业链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9525" y="6095365"/>
            <a:ext cx="62598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（矿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——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三元电池关键材料钴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——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中游（正负极</a:t>
            </a:r>
            <a:r>
              <a:rPr lang="en-US" alt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+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sym typeface="+mn-ea"/>
              </a:rPr>
              <a:t>电解液）</a:t>
            </a:r>
            <a:r>
              <a:rPr lang="zh-CN">
                <a:solidFill>
                  <a:schemeClr val="accent6">
                    <a:lumMod val="75000"/>
                  </a:schemeClr>
                </a:solidFill>
                <a:sym typeface="+mn-ea"/>
              </a:rPr>
              <a:t>）</a:t>
            </a:r>
            <a:endParaRPr lang="zh-CN">
              <a:solidFill>
                <a:schemeClr val="accent6">
                  <a:lumMod val="75000"/>
                </a:schemeClr>
              </a:solidFill>
            </a:endParaRPr>
          </a:p>
          <a:p>
            <a:endParaRPr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5" y="828040"/>
            <a:ext cx="6967220" cy="37541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60" y="828040"/>
            <a:ext cx="6302248" cy="3754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785" y="827405"/>
            <a:ext cx="5511165" cy="3754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740" y="827405"/>
            <a:ext cx="5209540" cy="37547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370" y="828040"/>
            <a:ext cx="6622222" cy="3754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650" y="827405"/>
            <a:ext cx="5576655" cy="37548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4315" y="828040"/>
            <a:ext cx="6346946" cy="37548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7130" y="828040"/>
            <a:ext cx="5703421" cy="37548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434465" y="4582795"/>
            <a:ext cx="8641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chemeClr val="bg1"/>
                </a:solidFill>
              </a:rPr>
              <a:t>锂矿：赣锋锂业、天齐锂业、融捷股份（四川甲基卡锂矿）等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钴：华友钴业、寒锐钴业等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正负极材料：德方纳米、丰元股份（大亏反转最强）、天力锂能、当升科技、钨等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电解液：璞泰来、天赐材料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隔膜：恩捷股份、星源材质等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六氟磷酸锂：永太科技、石大胜华等</a:t>
            </a:r>
            <a:endParaRPr lang="zh-CN" altLang="en-US" sz="1600">
              <a:solidFill>
                <a:schemeClr val="bg1"/>
              </a:solidFill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28920" y="84455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铜矿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55" y="683260"/>
            <a:ext cx="6280150" cy="51562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37865" y="5941060"/>
            <a:ext cx="6439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1"/>
                </a:solidFill>
              </a:rPr>
              <a:t>强势股江西铜业。核心股西部矿业。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5872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选股方案，可叠加板块强化选股结果</a:t>
            </a:r>
            <a:endParaRPr lang="zh-CN" sz="28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4598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周线金叉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戴维斯双击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40" y="845820"/>
            <a:ext cx="9686487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4598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周线回档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戴维斯双击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20" y="908685"/>
            <a:ext cx="9304616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855" y="909320"/>
            <a:ext cx="9686487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1066800"/>
            <a:ext cx="9686487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牛市不止走一年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30" y="833120"/>
            <a:ext cx="9686487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周线金叉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815" y="1066800"/>
            <a:ext cx="9686487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周线回档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530" y="909320"/>
            <a:ext cx="9304616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46530" y="6106795"/>
            <a:ext cx="5630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>
                <a:solidFill>
                  <a:schemeClr val="bg1"/>
                </a:solidFill>
              </a:rPr>
              <a:t>周线回档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908685"/>
            <a:ext cx="9304616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30985" y="6042660"/>
            <a:ext cx="9477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戴维斯双击</a:t>
            </a:r>
            <a:r>
              <a:rPr lang="en-US" altLang="zh-CN">
                <a:solidFill>
                  <a:schemeClr val="bg1"/>
                </a:solidFill>
              </a:rPr>
              <a:t>+124</a:t>
            </a:r>
            <a:r>
              <a:rPr lang="zh-CN" altLang="en-US">
                <a:solidFill>
                  <a:schemeClr val="bg1"/>
                </a:solidFill>
              </a:rPr>
              <a:t>买入法预期。操作细节没有低估如果错了及时认错。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55" y="858520"/>
            <a:ext cx="9304616" cy="5040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57730" y="255905"/>
            <a:ext cx="4450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延伸：控制回撤马拉松投资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830" y="706120"/>
            <a:ext cx="1963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满额封策略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" y="1074420"/>
            <a:ext cx="2624455" cy="53860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140" y="1371600"/>
            <a:ext cx="6403975" cy="11010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98290" y="1371600"/>
            <a:ext cx="2080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一个月到了</a:t>
            </a:r>
            <a:r>
              <a:rPr lang="en-US" altLang="zh-CN"/>
              <a:t>2.5w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55" y="2713990"/>
            <a:ext cx="2400300" cy="6858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50" y="3574415"/>
            <a:ext cx="2581275" cy="2752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760" y="2360295"/>
            <a:ext cx="2948940" cy="41001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5285" y="74295"/>
            <a:ext cx="5454015" cy="173037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989445" y="777875"/>
            <a:ext cx="15563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6">
                    <a:lumMod val="75000"/>
                  </a:schemeClr>
                </a:solidFill>
              </a:rPr>
              <a:t>趁活动续费</a:t>
            </a:r>
            <a:endParaRPr lang="zh-CN" alt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900" y="2185035"/>
            <a:ext cx="3200400" cy="909955"/>
          </a:xfrm>
          <a:prstGeom prst="rect">
            <a:avLst/>
          </a:prstGeom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3065" y="3198495"/>
            <a:ext cx="2592705" cy="17310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9555" y="4929505"/>
            <a:ext cx="2877820" cy="182372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12285" y="4976495"/>
            <a:ext cx="9477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策略猎手的全自动交易遏制了人性的贪婪和恐惧。</a:t>
            </a:r>
            <a:endParaRPr lang="zh-CN">
              <a:solidFill>
                <a:schemeClr val="bg1"/>
              </a:solidFill>
            </a:endParaRPr>
          </a:p>
          <a:p>
            <a:endParaRPr lang="zh-CN">
              <a:solidFill>
                <a:schemeClr val="bg1"/>
              </a:solidFill>
            </a:endParaRPr>
          </a:p>
          <a:p>
            <a:r>
              <a:rPr lang="zh-CN">
                <a:solidFill>
                  <a:schemeClr val="bg1"/>
                </a:solidFill>
              </a:rPr>
              <a:t>这一轮逆势拉升的黄金就是最好的证明。</a:t>
            </a:r>
            <a:endParaRPr lang="zh-CN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" y="2593340"/>
            <a:ext cx="4143375" cy="363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580" y="125095"/>
            <a:ext cx="7829550" cy="4445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74060" y="186055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历史大底回忆录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3855" y="86995"/>
            <a:ext cx="1192911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一、</a:t>
            </a:r>
            <a:r>
              <a:rPr>
                <a:solidFill>
                  <a:schemeClr val="bg1"/>
                </a:solidFill>
              </a:rPr>
              <a:t>2005年6月</a:t>
            </a:r>
            <a:r>
              <a:rPr lang="zh-CN">
                <a:solidFill>
                  <a:schemeClr val="bg1"/>
                </a:solidFill>
              </a:rPr>
              <a:t>。</a:t>
            </a:r>
            <a:r>
              <a:rPr>
                <a:solidFill>
                  <a:schemeClr val="bg1"/>
                </a:solidFill>
              </a:rPr>
              <a:t>998</a:t>
            </a:r>
            <a:r>
              <a:rPr lang="zh-CN">
                <a:solidFill>
                  <a:schemeClr val="bg1"/>
                </a:solidFill>
              </a:rPr>
              <a:t>，破净率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r>
              <a:rPr lang="zh-CN" altLang="en-US">
                <a:solidFill>
                  <a:schemeClr val="bg1"/>
                </a:solidFill>
              </a:rPr>
              <a:t>以上。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001年6月“国有股减持”政策出台时上证综指最高2245点，到2005年6月上证综指最低跌到998点。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“政策底”在2005 年2月左右就已经非常明确了，1月24日降低了印花税，二是保险资金入市。</a:t>
            </a:r>
            <a:r>
              <a:rPr lang="en-US" altLang="zh-CN">
                <a:solidFill>
                  <a:schemeClr val="bg1"/>
                </a:solidFill>
              </a:rPr>
              <a:t>05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6.6</a:t>
            </a:r>
            <a:r>
              <a:rPr lang="zh-CN" altLang="en-US">
                <a:solidFill>
                  <a:schemeClr val="bg1"/>
                </a:solidFill>
              </a:rPr>
              <a:t>日见到了</a:t>
            </a:r>
            <a:r>
              <a:rPr lang="en-US" altLang="zh-CN">
                <a:solidFill>
                  <a:schemeClr val="bg1"/>
                </a:solidFill>
              </a:rPr>
              <a:t>998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二、</a:t>
            </a:r>
            <a:r>
              <a:rPr>
                <a:solidFill>
                  <a:schemeClr val="bg1"/>
                </a:solidFill>
              </a:rPr>
              <a:t>2008年10月，1664</a:t>
            </a:r>
            <a:r>
              <a:rPr lang="zh-CN">
                <a:solidFill>
                  <a:schemeClr val="bg1"/>
                </a:solidFill>
              </a:rPr>
              <a:t>。破净率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>
                <a:solidFill>
                  <a:schemeClr val="bg1"/>
                </a:solidFill>
              </a:rPr>
              <a:t>08年美国次贷危机蔓延至全球引发金融海啸。</a:t>
            </a:r>
            <a:r>
              <a:rPr lang="en-US" altLang="zh-CN">
                <a:solidFill>
                  <a:schemeClr val="bg1"/>
                </a:solidFill>
              </a:rPr>
              <a:t>6124</a:t>
            </a:r>
            <a:r>
              <a:rPr lang="zh-CN" altLang="en-US">
                <a:solidFill>
                  <a:schemeClr val="bg1"/>
                </a:solidFill>
              </a:rPr>
              <a:t>跌到</a:t>
            </a:r>
            <a:r>
              <a:rPr lang="en-US" altLang="zh-CN">
                <a:solidFill>
                  <a:schemeClr val="bg1"/>
                </a:solidFill>
              </a:rPr>
              <a:t>1664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>
                <a:solidFill>
                  <a:schemeClr val="bg1"/>
                </a:solidFill>
              </a:rPr>
              <a:t>08年9月18日最低跌到了1802 点。9月18日晚，国家出台了救市三大政策，一是印花税从双边改为单边征收、卖出征收千分之一，二是汇金公司直接入市、三是国资委支持央企增持或回购上市公司股份。</a:t>
            </a:r>
            <a:r>
              <a:rPr lang="zh-CN">
                <a:solidFill>
                  <a:schemeClr val="bg1"/>
                </a:solidFill>
              </a:rPr>
              <a:t>随后大盘涨停后探底见到市场底</a:t>
            </a:r>
            <a:r>
              <a:rPr lang="en-US" altLang="zh-CN">
                <a:solidFill>
                  <a:schemeClr val="bg1"/>
                </a:solidFill>
              </a:rPr>
              <a:t>1664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三、2012年12月，1949。破净率接近</a:t>
            </a:r>
            <a:r>
              <a:rPr lang="en-US" altLang="zh-CN">
                <a:solidFill>
                  <a:schemeClr val="bg1"/>
                </a:solidFill>
              </a:rPr>
              <a:t>13%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中国经济在经历了2009 年的“V 型”反转后，大多数经济增长指标在2010年达到了最高点，由于当时很多观点认为经济将要进入新一轮上行周期，企业在2010年大幅扩大了产能进行了大量资本支出，从而使得商品价格大幅上涨，但新一轮周期的幻觉很快消失。到2011年中国经济面对的是通胀上涨、货币政策收紧、经济增长指标全面滑落的不利局面，股市大约从2011年4月开始，一直到 2012年12月，出现了趋势性的下跌。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12.9.28</a:t>
            </a:r>
            <a:r>
              <a:rPr lang="zh-CN" altLang="en-US">
                <a:solidFill>
                  <a:schemeClr val="bg1"/>
                </a:solidFill>
              </a:rPr>
              <a:t>日，在“维稳”十八大的工作指导下，中国人寿、中国平安、中国人保等多家保险巨头三天加仓超过 100亿，汇金公司加仓大型银行。10 月 16 日，证监会将合资券商外资持股比例上限由此前的 1/3 升至 49%。然而直至 11 月 8 日十八大召开市场仍然处于震荡下跌的通道中。11 月 16日，IPO 再度暂停。</a:t>
            </a:r>
            <a:r>
              <a:rPr lang="en-US" altLang="zh-CN">
                <a:solidFill>
                  <a:schemeClr val="bg1"/>
                </a:solidFill>
              </a:rPr>
              <a:t>12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12.4</a:t>
            </a:r>
            <a:r>
              <a:rPr lang="zh-CN" altLang="en-US">
                <a:solidFill>
                  <a:schemeClr val="bg1"/>
                </a:solidFill>
              </a:rPr>
              <a:t>日见到了</a:t>
            </a:r>
            <a:r>
              <a:rPr lang="en-US" altLang="zh-CN">
                <a:solidFill>
                  <a:schemeClr val="bg1"/>
                </a:solidFill>
              </a:rPr>
              <a:t>1949</a:t>
            </a:r>
            <a:r>
              <a:rPr lang="zh-CN" altLang="en-US">
                <a:solidFill>
                  <a:schemeClr val="bg1"/>
                </a:solidFill>
              </a:rPr>
              <a:t>点。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74060" y="186055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历史大底回忆录</a:t>
            </a:r>
            <a:endParaRPr lang="zh-CN" sz="28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1445" y="1390650"/>
            <a:ext cx="1192911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>
                <a:solidFill>
                  <a:schemeClr val="bg1"/>
                </a:solidFill>
              </a:rPr>
              <a:t>四、</a:t>
            </a:r>
            <a:r>
              <a:rPr lang="en-US" altLang="zh-CN">
                <a:solidFill>
                  <a:schemeClr val="bg1"/>
                </a:solidFill>
              </a:rPr>
              <a:t>2016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月，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（也可以说非世纪大底。因为随后还有</a:t>
            </a:r>
            <a:r>
              <a:rPr lang="en-US" altLang="zh-CN">
                <a:solidFill>
                  <a:schemeClr val="bg1"/>
                </a:solidFill>
              </a:rPr>
              <a:t>2440</a:t>
            </a:r>
            <a:r>
              <a:rPr lang="zh-CN" altLang="en-US">
                <a:solidFill>
                  <a:schemeClr val="bg1"/>
                </a:solidFill>
              </a:rPr>
              <a:t>）。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杠杆牛后遗症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去配资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熔断机制导致</a:t>
            </a:r>
            <a:r>
              <a:rPr lang="en-US" altLang="zh-CN">
                <a:solidFill>
                  <a:schemeClr val="bg1"/>
                </a:solidFill>
              </a:rPr>
              <a:t>5178</a:t>
            </a:r>
            <a:r>
              <a:rPr lang="zh-CN" altLang="en-US">
                <a:solidFill>
                  <a:schemeClr val="bg1"/>
                </a:solidFill>
              </a:rPr>
              <a:t>一路探底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去杠杆、分级基金下折、私募清盘潮、融资规模</a:t>
            </a:r>
            <a:r>
              <a:rPr lang="en-US" altLang="zh-CN">
                <a:solidFill>
                  <a:schemeClr val="bg1"/>
                </a:solidFill>
              </a:rPr>
              <a:t>22</a:t>
            </a:r>
            <a:r>
              <a:rPr lang="zh-CN" altLang="en-US">
                <a:solidFill>
                  <a:schemeClr val="bg1"/>
                </a:solidFill>
              </a:rPr>
              <a:t>连降（</a:t>
            </a:r>
            <a:r>
              <a:rPr lang="en-US" altLang="zh-CN">
                <a:solidFill>
                  <a:schemeClr val="bg1"/>
                </a:solidFill>
              </a:rPr>
              <a:t>1.9</a:t>
            </a:r>
            <a:r>
              <a:rPr lang="zh-CN" altLang="en-US">
                <a:solidFill>
                  <a:schemeClr val="bg1"/>
                </a:solidFill>
              </a:rPr>
              <a:t>万亿降低到</a:t>
            </a:r>
            <a:r>
              <a:rPr lang="en-US" altLang="zh-CN">
                <a:solidFill>
                  <a:schemeClr val="bg1"/>
                </a:solidFill>
              </a:rPr>
              <a:t>9000</a:t>
            </a:r>
            <a:r>
              <a:rPr lang="zh-CN" altLang="en-US">
                <a:solidFill>
                  <a:schemeClr val="bg1"/>
                </a:solidFill>
              </a:rPr>
              <a:t>亿）、新基金冰封、保本基金火爆、百元股和白菜价（两市仅有</a:t>
            </a:r>
            <a:r>
              <a:rPr lang="en-US" altLang="zh-CN">
                <a:solidFill>
                  <a:schemeClr val="bg1"/>
                </a:solidFill>
              </a:rPr>
              <a:t>14</a:t>
            </a:r>
            <a:r>
              <a:rPr lang="zh-CN" altLang="en-US">
                <a:solidFill>
                  <a:schemeClr val="bg1"/>
                </a:solidFill>
              </a:rPr>
              <a:t>支百元股。茅台刚过</a:t>
            </a:r>
            <a:r>
              <a:rPr lang="en-US" altLang="zh-CN">
                <a:solidFill>
                  <a:schemeClr val="bg1"/>
                </a:solidFill>
              </a:rPr>
              <a:t>200</a:t>
            </a:r>
            <a:r>
              <a:rPr lang="zh-CN" altLang="en-US">
                <a:solidFill>
                  <a:schemeClr val="bg1"/>
                </a:solidFill>
              </a:rPr>
              <a:t>。）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大股东增持、险资进场（北向、放宽</a:t>
            </a:r>
            <a:r>
              <a:rPr lang="en-US" altLang="zh-CN">
                <a:solidFill>
                  <a:schemeClr val="bg1"/>
                </a:solidFill>
              </a:rPr>
              <a:t>QFII</a:t>
            </a:r>
            <a:r>
              <a:rPr lang="zh-CN" altLang="en-US">
                <a:solidFill>
                  <a:schemeClr val="bg1"/>
                </a:solidFill>
              </a:rPr>
              <a:t>等）、外资进场。</a:t>
            </a:r>
            <a:r>
              <a:rPr lang="en-US" altLang="zh-CN">
                <a:solidFill>
                  <a:schemeClr val="bg1"/>
                </a:solidFill>
              </a:rPr>
              <a:t>26.1.27</a:t>
            </a:r>
            <a:r>
              <a:rPr lang="zh-CN" altLang="en-US">
                <a:solidFill>
                  <a:schemeClr val="bg1"/>
                </a:solidFill>
              </a:rPr>
              <a:t>日见底</a:t>
            </a:r>
            <a:r>
              <a:rPr lang="en-US" altLang="zh-CN">
                <a:solidFill>
                  <a:schemeClr val="bg1"/>
                </a:solidFill>
              </a:rPr>
              <a:t>2638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五、</a:t>
            </a:r>
            <a:r>
              <a:rPr lang="en-US" altLang="zh-CN">
                <a:solidFill>
                  <a:schemeClr val="bg1"/>
                </a:solidFill>
              </a:rPr>
              <a:t>2018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月。</a:t>
            </a:r>
            <a:r>
              <a:rPr lang="en-US" altLang="zh-CN">
                <a:solidFill>
                  <a:schemeClr val="bg1"/>
                </a:solidFill>
              </a:rPr>
              <a:t>2449</a:t>
            </a:r>
            <a:r>
              <a:rPr lang="zh-CN" altLang="en-US">
                <a:solidFill>
                  <a:schemeClr val="bg1"/>
                </a:solidFill>
              </a:rPr>
              <a:t>。破净率接近</a:t>
            </a:r>
            <a:r>
              <a:rPr lang="en-US" altLang="zh-CN">
                <a:solidFill>
                  <a:schemeClr val="bg1"/>
                </a:solidFill>
              </a:rPr>
              <a:t>9%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继续去杠杆、券商、理财、各种通道、贸易战等综合利空袭击。市场一路下行。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2018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10</a:t>
            </a:r>
            <a:r>
              <a:rPr lang="zh-CN" altLang="en-US">
                <a:solidFill>
                  <a:schemeClr val="bg1"/>
                </a:solidFill>
              </a:rPr>
              <a:t>月纾困资金进场、一行三会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国务院副总理发言。随后</a:t>
            </a:r>
            <a:r>
              <a:rPr lang="en-US" altLang="zh-CN">
                <a:solidFill>
                  <a:schemeClr val="bg1"/>
                </a:solidFill>
              </a:rPr>
              <a:t>18.10.19</a:t>
            </a:r>
            <a:r>
              <a:rPr lang="zh-CN" altLang="en-US">
                <a:solidFill>
                  <a:schemeClr val="bg1"/>
                </a:solidFill>
              </a:rPr>
              <a:t>日见到</a:t>
            </a:r>
            <a:r>
              <a:rPr lang="en-US" altLang="zh-CN">
                <a:solidFill>
                  <a:schemeClr val="bg1"/>
                </a:solidFill>
              </a:rPr>
              <a:t>2449.</a:t>
            </a:r>
            <a:endParaRPr lang="en-US" altLang="zh-CN">
              <a:solidFill>
                <a:schemeClr val="bg1"/>
              </a:solidFill>
            </a:endParaRPr>
          </a:p>
          <a:p>
            <a:pPr algn="l"/>
            <a:endParaRPr lang="en-US" altLang="zh-CN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六、</a:t>
            </a:r>
            <a:r>
              <a:rPr lang="en-US" altLang="zh-CN">
                <a:solidFill>
                  <a:schemeClr val="bg1"/>
                </a:solidFill>
              </a:rPr>
              <a:t>2024</a:t>
            </a:r>
            <a:r>
              <a:rPr lang="zh-CN" altLang="en-US">
                <a:solidFill>
                  <a:schemeClr val="bg1"/>
                </a:solidFill>
              </a:rPr>
              <a:t>年2月。</a:t>
            </a:r>
            <a:r>
              <a:rPr lang="en-US" altLang="zh-CN">
                <a:solidFill>
                  <a:schemeClr val="bg1"/>
                </a:solidFill>
              </a:rPr>
              <a:t>2635</a:t>
            </a:r>
            <a:r>
              <a:rPr lang="zh-CN" altLang="en-US">
                <a:solidFill>
                  <a:schemeClr val="bg1"/>
                </a:solidFill>
              </a:rPr>
              <a:t>。破净率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疫情袭击+经济衰退+地缘局势+技术封禁等综合因素。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21年3731下跌到24年见底2635.24年9月国家加杠杆入市。见底2689。</a:t>
            </a:r>
            <a:endParaRPr lang="zh-CN" altLang="en-US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endParaRPr lang="en-US" altLang="zh-CN">
              <a:solidFill>
                <a:schemeClr val="bg1"/>
              </a:solidFill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bg1"/>
                </a:solidFill>
              </a:rPr>
              <a:t>总结：历史大底破净率</a:t>
            </a:r>
            <a:r>
              <a:rPr lang="en-US" altLang="zh-CN">
                <a:solidFill>
                  <a:schemeClr val="bg1"/>
                </a:solidFill>
              </a:rPr>
              <a:t>17%</a:t>
            </a:r>
            <a:r>
              <a:rPr lang="zh-CN" altLang="en-US">
                <a:solidFill>
                  <a:schemeClr val="bg1"/>
                </a:solidFill>
              </a:rPr>
              <a:t>左右。国家队进场见到历史大底。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" y="666115"/>
            <a:ext cx="11971020" cy="227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9780" y="3027045"/>
            <a:ext cx="10850880" cy="38150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b="1">
                <a:solidFill>
                  <a:schemeClr val="bg1"/>
                </a:solidFill>
              </a:rPr>
              <a:t>行情没结束，回想致力于粉丝用户的第一封信强调的单边的加速下跌都是机会，大阴线是机会。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924</a:t>
            </a:r>
            <a:r>
              <a:rPr lang="zh-CN" altLang="en-US">
                <a:solidFill>
                  <a:schemeClr val="bg1"/>
                </a:solidFill>
              </a:rPr>
              <a:t>机构跑步进场，全面上涨，买了无脑涨，短线上攻快速向上，这种情况是最赚钱的行情。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操作难度系数基本为零，买了就赚钱。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1.13</a:t>
            </a:r>
            <a:r>
              <a:rPr lang="zh-CN" altLang="en-US">
                <a:solidFill>
                  <a:schemeClr val="bg1"/>
                </a:solidFill>
              </a:rPr>
              <a:t>短线游资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融资杠杆进场，前半场有主线连板情绪，是主线就有上涨，短线上攻伴随向上。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后半场机器人量化平铺，操作难度加大。上半场难度系数</a:t>
            </a:r>
            <a:r>
              <a:rPr lang="en-US" altLang="zh-CN">
                <a:solidFill>
                  <a:schemeClr val="bg1"/>
                </a:solidFill>
              </a:rPr>
              <a:t>20</a:t>
            </a:r>
            <a:r>
              <a:rPr lang="zh-CN" altLang="en-US">
                <a:solidFill>
                  <a:schemeClr val="bg1"/>
                </a:solidFill>
              </a:rPr>
              <a:t>，下半场难度系数</a:t>
            </a:r>
            <a:r>
              <a:rPr lang="en-US" altLang="zh-CN">
                <a:solidFill>
                  <a:schemeClr val="bg1"/>
                </a:solidFill>
              </a:rPr>
              <a:t>80.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en-US" altLang="zh-CN">
                <a:solidFill>
                  <a:schemeClr val="bg1"/>
                </a:solidFill>
              </a:rPr>
              <a:t>4.9</a:t>
            </a:r>
            <a:r>
              <a:rPr lang="zh-CN" altLang="en-US">
                <a:solidFill>
                  <a:schemeClr val="bg1"/>
                </a:solidFill>
              </a:rPr>
              <a:t>国家队救市。抄底修复后进入</a:t>
            </a:r>
            <a:r>
              <a:rPr lang="en-US" altLang="zh-CN">
                <a:solidFill>
                  <a:schemeClr val="bg1"/>
                </a:solidFill>
              </a:rPr>
              <a:t>5-6</a:t>
            </a:r>
            <a:r>
              <a:rPr lang="zh-CN" altLang="en-US">
                <a:solidFill>
                  <a:schemeClr val="bg1"/>
                </a:solidFill>
              </a:rPr>
              <a:t>月进入抱团模式，只有热点的抱团龙有机会。短线上攻不动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r>
              <a:rPr lang="zh-CN" altLang="en-US">
                <a:solidFill>
                  <a:schemeClr val="bg1"/>
                </a:solidFill>
              </a:rPr>
              <a:t>中线上攻向上。追高就挨揍。操作难度极大。难度系数</a:t>
            </a:r>
            <a:r>
              <a:rPr lang="en-US" altLang="zh-CN">
                <a:solidFill>
                  <a:schemeClr val="bg1"/>
                </a:solidFill>
              </a:rPr>
              <a:t>95</a:t>
            </a:r>
            <a:r>
              <a:rPr lang="zh-CN" altLang="en-US">
                <a:solidFill>
                  <a:schemeClr val="bg1"/>
                </a:solidFill>
              </a:rPr>
              <a:t>甚至以上。</a:t>
            </a:r>
            <a:endParaRPr lang="zh-CN" altLang="en-US">
              <a:solidFill>
                <a:schemeClr val="bg1"/>
              </a:solidFill>
            </a:endParaRPr>
          </a:p>
          <a:p>
            <a:pPr algn="l"/>
            <a:endParaRPr lang="zh-CN" altLang="en-US" sz="2000">
              <a:solidFill>
                <a:schemeClr val="bg1"/>
              </a:solidFill>
            </a:endParaRPr>
          </a:p>
          <a:p>
            <a:pPr algn="l"/>
            <a:r>
              <a:rPr lang="en-US" altLang="zh-CN" sz="2000">
                <a:solidFill>
                  <a:schemeClr val="bg1"/>
                </a:solidFill>
              </a:rPr>
              <a:t>6.20</a:t>
            </a:r>
            <a:r>
              <a:rPr lang="zh-CN" altLang="en-US" sz="2000">
                <a:solidFill>
                  <a:schemeClr val="bg1"/>
                </a:solidFill>
              </a:rPr>
              <a:t>英伟达主线，机构行情，</a:t>
            </a:r>
            <a:r>
              <a:rPr lang="zh-CN" altLang="en-US" sz="2000">
                <a:solidFill>
                  <a:schemeClr val="bg1"/>
                </a:solidFill>
                <a:sym typeface="+mn-ea"/>
              </a:rPr>
              <a:t>短线上攻不动，中线上攻向上。拿住才是赢。</a:t>
            </a:r>
            <a:endParaRPr lang="zh-CN" altLang="en-US" sz="2000">
              <a:solidFill>
                <a:schemeClr val="bg1"/>
              </a:solidFill>
            </a:endParaRPr>
          </a:p>
          <a:p>
            <a:endParaRPr lang="zh-CN" altLang="en-US" sz="2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十年平台</a:t>
            </a:r>
            <a:r>
              <a:rPr lang="en-US" altLang="zh-CN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3700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590" y="685165"/>
            <a:ext cx="6610350" cy="4381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50210" y="5471160"/>
            <a:ext cx="55041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三浪规律：空间是一浪的</a:t>
            </a:r>
            <a:r>
              <a:rPr lang="en-US" altLang="zh-CN">
                <a:solidFill>
                  <a:schemeClr val="bg1"/>
                </a:solidFill>
              </a:rPr>
              <a:t>1.618</a:t>
            </a:r>
            <a:r>
              <a:rPr lang="zh-CN" altLang="en-US">
                <a:solidFill>
                  <a:schemeClr val="bg1"/>
                </a:solidFill>
              </a:rPr>
              <a:t>到两倍。</a:t>
            </a:r>
            <a:r>
              <a:rPr lang="en-US" altLang="zh-CN">
                <a:solidFill>
                  <a:schemeClr val="bg1"/>
                </a:solidFill>
              </a:rPr>
              <a:t>4700-5000</a:t>
            </a:r>
            <a:r>
              <a:rPr lang="zh-CN" altLang="en-US">
                <a:solidFill>
                  <a:schemeClr val="bg1"/>
                </a:solidFill>
              </a:rPr>
              <a:t>。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SPECIAL_SOURCE" val="bdnull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9438</Words>
  <Application>WPS 演示</Application>
  <PresentationFormat>宽屏</PresentationFormat>
  <Paragraphs>354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Light</vt:lpstr>
      <vt:lpstr>思源黑体 CN Bold</vt:lpstr>
      <vt:lpstr>思源黑体 Medium</vt:lpstr>
      <vt:lpstr>思源黑体 CN Normal</vt:lpstr>
      <vt:lpstr>Arial Unicode MS</vt:lpstr>
      <vt:lpstr>Calibri</vt:lpstr>
      <vt:lpstr>方正宝黑体 简 Medium</vt:lpstr>
      <vt:lpstr>汉仪雅酷黑简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287</cp:revision>
  <dcterms:created xsi:type="dcterms:W3CDTF">2022-12-31T05:43:00Z</dcterms:created>
  <dcterms:modified xsi:type="dcterms:W3CDTF">2025-11-03T13:02:44Z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89B7A6AACA724488BFD11EBF50377424_13</vt:lpwstr>
  </property>
</Properties>
</file>